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67"/>
  </p:notesMasterIdLst>
  <p:sldIdLst>
    <p:sldId id="257" r:id="rId2"/>
    <p:sldId id="379" r:id="rId3"/>
    <p:sldId id="259" r:id="rId4"/>
    <p:sldId id="382" r:id="rId5"/>
    <p:sldId id="383" r:id="rId6"/>
    <p:sldId id="384" r:id="rId7"/>
    <p:sldId id="385" r:id="rId8"/>
    <p:sldId id="386" r:id="rId9"/>
    <p:sldId id="387" r:id="rId10"/>
    <p:sldId id="390" r:id="rId11"/>
    <p:sldId id="391" r:id="rId12"/>
    <p:sldId id="388" r:id="rId13"/>
    <p:sldId id="298" r:id="rId14"/>
    <p:sldId id="380" r:id="rId15"/>
    <p:sldId id="381" r:id="rId16"/>
    <p:sldId id="389" r:id="rId17"/>
    <p:sldId id="392" r:id="rId18"/>
    <p:sldId id="393" r:id="rId19"/>
    <p:sldId id="402" r:id="rId20"/>
    <p:sldId id="403" r:id="rId21"/>
    <p:sldId id="404" r:id="rId22"/>
    <p:sldId id="405" r:id="rId23"/>
    <p:sldId id="406" r:id="rId24"/>
    <p:sldId id="407" r:id="rId25"/>
    <p:sldId id="408" r:id="rId26"/>
    <p:sldId id="396" r:id="rId27"/>
    <p:sldId id="398" r:id="rId28"/>
    <p:sldId id="399" r:id="rId29"/>
    <p:sldId id="400" r:id="rId30"/>
    <p:sldId id="401" r:id="rId31"/>
    <p:sldId id="435" r:id="rId32"/>
    <p:sldId id="436" r:id="rId33"/>
    <p:sldId id="437" r:id="rId34"/>
    <p:sldId id="438" r:id="rId35"/>
    <p:sldId id="409" r:id="rId36"/>
    <p:sldId id="410" r:id="rId37"/>
    <p:sldId id="411" r:id="rId38"/>
    <p:sldId id="412" r:id="rId39"/>
    <p:sldId id="413" r:id="rId40"/>
    <p:sldId id="414" r:id="rId41"/>
    <p:sldId id="415" r:id="rId42"/>
    <p:sldId id="416" r:id="rId43"/>
    <p:sldId id="417" r:id="rId44"/>
    <p:sldId id="418" r:id="rId45"/>
    <p:sldId id="419" r:id="rId46"/>
    <p:sldId id="420" r:id="rId47"/>
    <p:sldId id="421" r:id="rId48"/>
    <p:sldId id="422" r:id="rId49"/>
    <p:sldId id="423" r:id="rId50"/>
    <p:sldId id="424" r:id="rId51"/>
    <p:sldId id="425" r:id="rId52"/>
    <p:sldId id="426" r:id="rId53"/>
    <p:sldId id="427" r:id="rId54"/>
    <p:sldId id="428" r:id="rId55"/>
    <p:sldId id="429" r:id="rId56"/>
    <p:sldId id="430" r:id="rId57"/>
    <p:sldId id="431" r:id="rId58"/>
    <p:sldId id="432" r:id="rId59"/>
    <p:sldId id="433" r:id="rId60"/>
    <p:sldId id="297" r:id="rId61"/>
    <p:sldId id="363" r:id="rId62"/>
    <p:sldId id="434" r:id="rId63"/>
    <p:sldId id="365" r:id="rId64"/>
    <p:sldId id="439" r:id="rId65"/>
    <p:sldId id="290" r:id="rId6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ECDDF"/>
    <a:srgbClr val="C054DB"/>
    <a:srgbClr val="F03F77"/>
    <a:srgbClr val="F77358"/>
    <a:srgbClr val="C055DC"/>
    <a:srgbClr val="BF56DB"/>
    <a:srgbClr val="C055DB"/>
    <a:srgbClr val="F9D844"/>
    <a:srgbClr val="F04077"/>
    <a:srgbClr val="F5D74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17292A2E-F333-43FB-9621-5CBBE7FDCDCB}" styleName="浅色样式 2 - 强调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E929F9F4-4A8F-4326-A1B4-22849713DDAB}" styleName="深色样式 1 - 强调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7545" autoAdjust="0"/>
    <p:restoredTop sz="95976"/>
  </p:normalViewPr>
  <p:slideViewPr>
    <p:cSldViewPr snapToGrid="0">
      <p:cViewPr>
        <p:scale>
          <a:sx n="103" d="100"/>
          <a:sy n="103" d="100"/>
        </p:scale>
        <p:origin x="216" y="73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notesMaster" Target="notesMasters/notesMaster1.xml"/><Relationship Id="rId68" Type="http://schemas.openxmlformats.org/officeDocument/2006/relationships/presProps" Target="presProps.xml"/><Relationship Id="rId69" Type="http://schemas.openxmlformats.org/officeDocument/2006/relationships/viewProps" Target="viewProp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80" Type="http://schemas.microsoft.com/office/2015/10/relationships/revisionInfo" Target="revisionInfo.xml"/><Relationship Id="rId70" Type="http://schemas.openxmlformats.org/officeDocument/2006/relationships/theme" Target="theme/theme1.xml"/><Relationship Id="rId71"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DFFD89C-078C-4DA4-9D52-61FF06D16E65}" type="datetimeFigureOut">
              <a:rPr lang="zh-CN" altLang="en-US" smtClean="0"/>
              <a:t>2018/11/4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6C2D69E-C9A1-410D-8E10-6AC7DEF0BEB5}" type="slidenum">
              <a:rPr lang="zh-CN" altLang="en-US" smtClean="0"/>
              <a:t>‹#›</a:t>
            </a:fld>
            <a:endParaRPr lang="zh-CN" altLang="en-US"/>
          </a:p>
        </p:txBody>
      </p:sp>
    </p:spTree>
    <p:extLst>
      <p:ext uri="{BB962C8B-B14F-4D97-AF65-F5344CB8AC3E}">
        <p14:creationId xmlns:p14="http://schemas.microsoft.com/office/powerpoint/2010/main" val="10606274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368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dirty="0"/>
          </a:p>
        </p:txBody>
      </p:sp>
      <p:sp>
        <p:nvSpPr>
          <p:cNvPr id="368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27F7A2D0-6E26-42CB-A1FC-1BE3E6861CD8}" type="slidenum">
              <a:rPr kumimoji="0" lang="zh-CN" altLang="en-US" sz="1200" b="0" i="0" u="none" strike="noStrike" kern="1200" cap="none" spc="0" normalizeH="0" baseline="0" noProof="0" smtClean="0">
                <a:ln>
                  <a:noFill/>
                </a:ln>
                <a:solidFill>
                  <a:prstClr val="black"/>
                </a:solidFill>
                <a:effectLst/>
                <a:uLnTx/>
                <a:uFillTx/>
                <a:latin typeface="等线" pitchFamily="2" charset="-122"/>
                <a:ea typeface="等线"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a:t>
            </a:fld>
            <a:endParaRPr kumimoji="0" lang="zh-CN" altLang="en-US" sz="1200" b="0" i="0" u="none" strike="noStrike" kern="1200" cap="none" spc="0" normalizeH="0" baseline="0" noProof="0">
              <a:ln>
                <a:noFill/>
              </a:ln>
              <a:solidFill>
                <a:prstClr val="black"/>
              </a:solidFill>
              <a:effectLst/>
              <a:uLnTx/>
              <a:uFillTx/>
              <a:latin typeface="等线" pitchFamily="2" charset="-122"/>
              <a:ea typeface="等线" pitchFamily="2" charset="-122"/>
              <a:cs typeface="+mn-cs"/>
            </a:endParaRPr>
          </a:p>
        </p:txBody>
      </p:sp>
    </p:spTree>
    <p:extLst>
      <p:ext uri="{BB962C8B-B14F-4D97-AF65-F5344CB8AC3E}">
        <p14:creationId xmlns:p14="http://schemas.microsoft.com/office/powerpoint/2010/main" val="14946157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368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dirty="0"/>
          </a:p>
        </p:txBody>
      </p:sp>
      <p:sp>
        <p:nvSpPr>
          <p:cNvPr id="368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27F7A2D0-6E26-42CB-A1FC-1BE3E6861CD8}" type="slidenum">
              <a:rPr kumimoji="0" lang="zh-CN" altLang="en-US" sz="1200" b="0" i="0" u="none" strike="noStrike" kern="1200" cap="none" spc="0" normalizeH="0" baseline="0" noProof="0" smtClean="0">
                <a:ln>
                  <a:noFill/>
                </a:ln>
                <a:solidFill>
                  <a:prstClr val="black"/>
                </a:solidFill>
                <a:effectLst/>
                <a:uLnTx/>
                <a:uFillTx/>
                <a:latin typeface="等线" pitchFamily="2" charset="-122"/>
                <a:ea typeface="等线"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65</a:t>
            </a:fld>
            <a:endParaRPr kumimoji="0" lang="zh-CN" altLang="en-US" sz="1200" b="0" i="0" u="none" strike="noStrike" kern="1200" cap="none" spc="0" normalizeH="0" baseline="0" noProof="0">
              <a:ln>
                <a:noFill/>
              </a:ln>
              <a:solidFill>
                <a:prstClr val="black"/>
              </a:solidFill>
              <a:effectLst/>
              <a:uLnTx/>
              <a:uFillTx/>
              <a:latin typeface="等线" pitchFamily="2" charset="-122"/>
              <a:ea typeface="等线" pitchFamily="2" charset="-122"/>
              <a:cs typeface="+mn-cs"/>
            </a:endParaRPr>
          </a:p>
        </p:txBody>
      </p:sp>
    </p:spTree>
    <p:extLst>
      <p:ext uri="{BB962C8B-B14F-4D97-AF65-F5344CB8AC3E}">
        <p14:creationId xmlns:p14="http://schemas.microsoft.com/office/powerpoint/2010/main" val="42799801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4" name="矩形 3"/>
          <p:cNvSpPr/>
          <p:nvPr userDrawn="1"/>
        </p:nvSpPr>
        <p:spPr>
          <a:xfrm>
            <a:off x="4354513" y="-635000"/>
            <a:ext cx="727075" cy="635000"/>
          </a:xfrm>
          <a:prstGeom prst="rect">
            <a:avLst/>
          </a:prstGeom>
          <a:solidFill>
            <a:srgbClr val="F772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 name="矩形 4"/>
          <p:cNvSpPr/>
          <p:nvPr userDrawn="1"/>
        </p:nvSpPr>
        <p:spPr>
          <a:xfrm>
            <a:off x="5348288" y="-635000"/>
            <a:ext cx="725487" cy="635000"/>
          </a:xfrm>
          <a:prstGeom prst="rect">
            <a:avLst/>
          </a:pr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6" name="矩形 5"/>
          <p:cNvSpPr/>
          <p:nvPr userDrawn="1"/>
        </p:nvSpPr>
        <p:spPr>
          <a:xfrm>
            <a:off x="6340475" y="-635000"/>
            <a:ext cx="725488" cy="635000"/>
          </a:xfrm>
          <a:prstGeom prst="rect">
            <a:avLst/>
          </a:prstGeom>
          <a:solidFill>
            <a:srgbClr val="F8D84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7" name="矩形 6"/>
          <p:cNvSpPr/>
          <p:nvPr userDrawn="1"/>
        </p:nvSpPr>
        <p:spPr>
          <a:xfrm>
            <a:off x="7332663" y="-635000"/>
            <a:ext cx="727075" cy="635000"/>
          </a:xfrm>
          <a:prstGeom prst="rect">
            <a:avLst/>
          </a:prstGeom>
          <a:solidFill>
            <a:srgbClr val="BF55D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8" name="日期占位符 3"/>
          <p:cNvSpPr>
            <a:spLocks noGrp="1"/>
          </p:cNvSpPr>
          <p:nvPr>
            <p:ph type="dt" sz="half" idx="10"/>
          </p:nvPr>
        </p:nvSpPr>
        <p:spPr/>
        <p:txBody>
          <a:bodyPr/>
          <a:lstStyle>
            <a:lvl1pPr>
              <a:defRPr/>
            </a:lvl1pPr>
          </a:lstStyle>
          <a:p>
            <a:pPr>
              <a:defRPr/>
            </a:pPr>
            <a:fld id="{ADC0D994-80B8-4FC9-A3A8-D6716D8402D7}" type="datetimeFigureOut">
              <a:rPr lang="zh-CN" altLang="en-US"/>
              <a:t>2018/11/4</a:t>
            </a:fld>
            <a:endParaRPr lang="zh-CN" altLang="en-US"/>
          </a:p>
        </p:txBody>
      </p:sp>
      <p:sp>
        <p:nvSpPr>
          <p:cNvPr id="9" name="页脚占位符 4"/>
          <p:cNvSpPr>
            <a:spLocks noGrp="1"/>
          </p:cNvSpPr>
          <p:nvPr>
            <p:ph type="ftr" sz="quarter" idx="11"/>
          </p:nvPr>
        </p:nvSpPr>
        <p:spPr/>
        <p:txBody>
          <a:bodyPr/>
          <a:lstStyle>
            <a:lvl1pPr>
              <a:defRPr/>
            </a:lvl1pPr>
          </a:lstStyle>
          <a:p>
            <a:pPr>
              <a:defRPr/>
            </a:pPr>
            <a:endParaRPr lang="zh-CN" altLang="en-US"/>
          </a:p>
        </p:txBody>
      </p:sp>
      <p:sp>
        <p:nvSpPr>
          <p:cNvPr id="10" name="灯片编号占位符 5"/>
          <p:cNvSpPr>
            <a:spLocks noGrp="1"/>
          </p:cNvSpPr>
          <p:nvPr>
            <p:ph type="sldNum" sz="quarter" idx="12"/>
          </p:nvPr>
        </p:nvSpPr>
        <p:spPr/>
        <p:txBody>
          <a:bodyPr/>
          <a:lstStyle>
            <a:lvl1pPr>
              <a:defRPr/>
            </a:lvl1pPr>
          </a:lstStyle>
          <a:p>
            <a:pPr>
              <a:defRPr/>
            </a:pPr>
            <a:fld id="{7ED633B5-7627-4AB2-BA1D-D13942A7C722}" type="slidenum">
              <a:rPr lang="zh-CN" altLang="en-US"/>
              <a:t>‹#›</a:t>
            </a:fld>
            <a:endParaRPr lang="zh-CN" altLang="en-US"/>
          </a:p>
        </p:txBody>
      </p:sp>
    </p:spTree>
    <p:extLst>
      <p:ext uri="{BB962C8B-B14F-4D97-AF65-F5344CB8AC3E}">
        <p14:creationId xmlns:p14="http://schemas.microsoft.com/office/powerpoint/2010/main" val="36459954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pPr>
              <a:defRPr/>
            </a:pPr>
            <a:fld id="{BD357AC0-5D77-4230-88F1-A9A6667A77F3}" type="datetimeFigureOut">
              <a:rPr lang="zh-CN" altLang="en-US"/>
              <a:t>2018/11/4</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55C5D5E5-7B37-4A74-BF88-69448A0A7E69}" type="slidenum">
              <a:rPr lang="zh-CN" altLang="en-US"/>
              <a:t>‹#›</a:t>
            </a:fld>
            <a:endParaRPr lang="zh-CN" altLang="en-US"/>
          </a:p>
        </p:txBody>
      </p:sp>
    </p:spTree>
    <p:extLst>
      <p:ext uri="{BB962C8B-B14F-4D97-AF65-F5344CB8AC3E}">
        <p14:creationId xmlns:p14="http://schemas.microsoft.com/office/powerpoint/2010/main" val="2328644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pPr>
              <a:defRPr/>
            </a:pPr>
            <a:fld id="{19EDAB08-1CF6-4C43-A920-2179BF26F68A}" type="datetimeFigureOut">
              <a:rPr lang="zh-CN" altLang="en-US"/>
              <a:t>2018/11/4</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8F15A8C7-95FD-44BF-9544-E75299FC2E0D}" type="slidenum">
              <a:rPr lang="zh-CN" altLang="en-US"/>
              <a:t>‹#›</a:t>
            </a:fld>
            <a:endParaRPr lang="zh-CN" altLang="en-US"/>
          </a:p>
        </p:txBody>
      </p:sp>
    </p:spTree>
    <p:extLst>
      <p:ext uri="{BB962C8B-B14F-4D97-AF65-F5344CB8AC3E}">
        <p14:creationId xmlns:p14="http://schemas.microsoft.com/office/powerpoint/2010/main" val="3930169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pPr>
              <a:defRPr/>
            </a:pPr>
            <a:fld id="{7531D351-7A7B-42CD-9539-EAF7EFD93439}" type="datetimeFigureOut">
              <a:rPr lang="zh-CN" altLang="en-US"/>
              <a:t>2018/11/4</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0215DE58-A9F7-47F8-B1A5-3482AB88A86D}" type="slidenum">
              <a:rPr lang="zh-CN" altLang="en-US"/>
              <a:t>‹#›</a:t>
            </a:fld>
            <a:endParaRPr lang="zh-CN" altLang="en-US"/>
          </a:p>
        </p:txBody>
      </p:sp>
    </p:spTree>
    <p:extLst>
      <p:ext uri="{BB962C8B-B14F-4D97-AF65-F5344CB8AC3E}">
        <p14:creationId xmlns:p14="http://schemas.microsoft.com/office/powerpoint/2010/main" val="41378197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lvl1pPr>
              <a:defRPr/>
            </a:lvl1pPr>
          </a:lstStyle>
          <a:p>
            <a:pPr>
              <a:defRPr/>
            </a:pPr>
            <a:fld id="{AE928CAF-8369-4795-AF33-3A4767222B91}" type="datetimeFigureOut">
              <a:rPr lang="zh-CN" altLang="en-US"/>
              <a:t>2018/11/4</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87EFD819-AC47-454A-BD59-4214FC721B4D}" type="slidenum">
              <a:rPr lang="zh-CN" altLang="en-US"/>
              <a:t>‹#›</a:t>
            </a:fld>
            <a:endParaRPr lang="zh-CN" altLang="en-US"/>
          </a:p>
        </p:txBody>
      </p:sp>
    </p:spTree>
    <p:extLst>
      <p:ext uri="{BB962C8B-B14F-4D97-AF65-F5344CB8AC3E}">
        <p14:creationId xmlns:p14="http://schemas.microsoft.com/office/powerpoint/2010/main" val="2112753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p:cNvSpPr>
            <a:spLocks noGrp="1"/>
          </p:cNvSpPr>
          <p:nvPr>
            <p:ph type="dt" sz="half" idx="10"/>
          </p:nvPr>
        </p:nvSpPr>
        <p:spPr/>
        <p:txBody>
          <a:bodyPr/>
          <a:lstStyle>
            <a:lvl1pPr>
              <a:defRPr/>
            </a:lvl1pPr>
          </a:lstStyle>
          <a:p>
            <a:pPr>
              <a:defRPr/>
            </a:pPr>
            <a:fld id="{47095DD4-4F3B-4808-A30D-7D90FE156196}" type="datetimeFigureOut">
              <a:rPr lang="zh-CN" altLang="en-US"/>
              <a:t>2018/11/4</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4E756093-4A46-499A-9884-1C2D0032A2BD}" type="slidenum">
              <a:rPr lang="zh-CN" altLang="en-US"/>
              <a:t>‹#›</a:t>
            </a:fld>
            <a:endParaRPr lang="zh-CN" altLang="en-US"/>
          </a:p>
        </p:txBody>
      </p:sp>
    </p:spTree>
    <p:extLst>
      <p:ext uri="{BB962C8B-B14F-4D97-AF65-F5344CB8AC3E}">
        <p14:creationId xmlns:p14="http://schemas.microsoft.com/office/powerpoint/2010/main" val="33745963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p:cNvSpPr>
            <a:spLocks noGrp="1"/>
          </p:cNvSpPr>
          <p:nvPr>
            <p:ph type="dt" sz="half" idx="10"/>
          </p:nvPr>
        </p:nvSpPr>
        <p:spPr/>
        <p:txBody>
          <a:bodyPr/>
          <a:lstStyle>
            <a:lvl1pPr>
              <a:defRPr/>
            </a:lvl1pPr>
          </a:lstStyle>
          <a:p>
            <a:pPr>
              <a:defRPr/>
            </a:pPr>
            <a:fld id="{0F38ECF9-734B-498A-AED7-22FBE7C54B7D}" type="datetimeFigureOut">
              <a:rPr lang="zh-CN" altLang="en-US"/>
              <a:t>2018/11/4</a:t>
            </a:fld>
            <a:endParaRPr lang="zh-CN" altLang="en-US"/>
          </a:p>
        </p:txBody>
      </p:sp>
      <p:sp>
        <p:nvSpPr>
          <p:cNvPr id="8" name="页脚占位符 4"/>
          <p:cNvSpPr>
            <a:spLocks noGrp="1"/>
          </p:cNvSpPr>
          <p:nvPr>
            <p:ph type="ftr" sz="quarter" idx="11"/>
          </p:nvPr>
        </p:nvSpPr>
        <p:spPr/>
        <p:txBody>
          <a:bodyPr/>
          <a:lstStyle>
            <a:lvl1pPr>
              <a:defRPr/>
            </a:lvl1pPr>
          </a:lstStyle>
          <a:p>
            <a:pPr>
              <a:defRPr/>
            </a:pPr>
            <a:endParaRPr lang="zh-CN" altLang="en-US"/>
          </a:p>
        </p:txBody>
      </p:sp>
      <p:sp>
        <p:nvSpPr>
          <p:cNvPr id="9" name="灯片编号占位符 5"/>
          <p:cNvSpPr>
            <a:spLocks noGrp="1"/>
          </p:cNvSpPr>
          <p:nvPr>
            <p:ph type="sldNum" sz="quarter" idx="12"/>
          </p:nvPr>
        </p:nvSpPr>
        <p:spPr/>
        <p:txBody>
          <a:bodyPr/>
          <a:lstStyle>
            <a:lvl1pPr>
              <a:defRPr/>
            </a:lvl1pPr>
          </a:lstStyle>
          <a:p>
            <a:pPr>
              <a:defRPr/>
            </a:pPr>
            <a:fld id="{B86CD987-8BDA-4450-AC09-E25E4FCA7BD8}" type="slidenum">
              <a:rPr lang="zh-CN" altLang="en-US"/>
              <a:t>‹#›</a:t>
            </a:fld>
            <a:endParaRPr lang="zh-CN" altLang="en-US"/>
          </a:p>
        </p:txBody>
      </p:sp>
    </p:spTree>
    <p:extLst>
      <p:ext uri="{BB962C8B-B14F-4D97-AF65-F5344CB8AC3E}">
        <p14:creationId xmlns:p14="http://schemas.microsoft.com/office/powerpoint/2010/main" val="2105276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p:cNvSpPr>
            <a:spLocks noGrp="1"/>
          </p:cNvSpPr>
          <p:nvPr>
            <p:ph type="dt" sz="half" idx="10"/>
          </p:nvPr>
        </p:nvSpPr>
        <p:spPr/>
        <p:txBody>
          <a:bodyPr/>
          <a:lstStyle>
            <a:lvl1pPr>
              <a:defRPr/>
            </a:lvl1pPr>
          </a:lstStyle>
          <a:p>
            <a:pPr>
              <a:defRPr/>
            </a:pPr>
            <a:fld id="{E40078CA-1F4D-47CD-9154-F02C31F7FB8A}" type="datetimeFigureOut">
              <a:rPr lang="zh-CN" altLang="en-US"/>
              <a:t>2018/11/4</a:t>
            </a:fld>
            <a:endParaRPr lang="zh-CN" altLang="en-US"/>
          </a:p>
        </p:txBody>
      </p:sp>
      <p:sp>
        <p:nvSpPr>
          <p:cNvPr id="4" name="页脚占位符 4"/>
          <p:cNvSpPr>
            <a:spLocks noGrp="1"/>
          </p:cNvSpPr>
          <p:nvPr>
            <p:ph type="ftr" sz="quarter" idx="11"/>
          </p:nvPr>
        </p:nvSpPr>
        <p:spPr/>
        <p:txBody>
          <a:bodyPr/>
          <a:lstStyle>
            <a:lvl1pPr>
              <a:defRPr/>
            </a:lvl1pPr>
          </a:lstStyle>
          <a:p>
            <a:pPr>
              <a:defRPr/>
            </a:pPr>
            <a:endParaRPr lang="zh-CN" altLang="en-US"/>
          </a:p>
        </p:txBody>
      </p:sp>
      <p:sp>
        <p:nvSpPr>
          <p:cNvPr id="5" name="灯片编号占位符 5"/>
          <p:cNvSpPr>
            <a:spLocks noGrp="1"/>
          </p:cNvSpPr>
          <p:nvPr>
            <p:ph type="sldNum" sz="quarter" idx="12"/>
          </p:nvPr>
        </p:nvSpPr>
        <p:spPr/>
        <p:txBody>
          <a:bodyPr/>
          <a:lstStyle>
            <a:lvl1pPr>
              <a:defRPr/>
            </a:lvl1pPr>
          </a:lstStyle>
          <a:p>
            <a:pPr>
              <a:defRPr/>
            </a:pPr>
            <a:fld id="{6AE03EF7-31BD-4E45-ACFC-2AD2C196B30B}" type="slidenum">
              <a:rPr lang="zh-CN" altLang="en-US"/>
              <a:t>‹#›</a:t>
            </a:fld>
            <a:endParaRPr lang="zh-CN" altLang="en-US"/>
          </a:p>
        </p:txBody>
      </p:sp>
    </p:spTree>
    <p:extLst>
      <p:ext uri="{BB962C8B-B14F-4D97-AF65-F5344CB8AC3E}">
        <p14:creationId xmlns:p14="http://schemas.microsoft.com/office/powerpoint/2010/main" val="5934546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fld id="{E38C98D2-7900-47B0-8797-F2A465A4E0BC}" type="datetimeFigureOut">
              <a:rPr lang="zh-CN" altLang="en-US"/>
              <a:t>2018/11/4</a:t>
            </a:fld>
            <a:endParaRPr lang="zh-CN" altLang="en-US"/>
          </a:p>
        </p:txBody>
      </p:sp>
      <p:sp>
        <p:nvSpPr>
          <p:cNvPr id="3" name="页脚占位符 4"/>
          <p:cNvSpPr>
            <a:spLocks noGrp="1"/>
          </p:cNvSpPr>
          <p:nvPr>
            <p:ph type="ftr" sz="quarter" idx="11"/>
          </p:nvPr>
        </p:nvSpPr>
        <p:spPr/>
        <p:txBody>
          <a:bodyPr/>
          <a:lstStyle>
            <a:lvl1pPr>
              <a:defRPr/>
            </a:lvl1pPr>
          </a:lstStyle>
          <a:p>
            <a:pPr>
              <a:defRPr/>
            </a:pPr>
            <a:endParaRPr lang="zh-CN" altLang="en-US"/>
          </a:p>
        </p:txBody>
      </p:sp>
      <p:sp>
        <p:nvSpPr>
          <p:cNvPr id="4" name="灯片编号占位符 5"/>
          <p:cNvSpPr>
            <a:spLocks noGrp="1"/>
          </p:cNvSpPr>
          <p:nvPr>
            <p:ph type="sldNum" sz="quarter" idx="12"/>
          </p:nvPr>
        </p:nvSpPr>
        <p:spPr/>
        <p:txBody>
          <a:bodyPr/>
          <a:lstStyle>
            <a:lvl1pPr>
              <a:defRPr/>
            </a:lvl1pPr>
          </a:lstStyle>
          <a:p>
            <a:pPr>
              <a:defRPr/>
            </a:pPr>
            <a:fld id="{EC14287A-F440-4F72-A425-03D3EEDCF104}" type="slidenum">
              <a:rPr lang="zh-CN" altLang="en-US"/>
              <a:t>‹#›</a:t>
            </a:fld>
            <a:endParaRPr lang="zh-CN" altLang="en-US"/>
          </a:p>
        </p:txBody>
      </p:sp>
    </p:spTree>
    <p:extLst>
      <p:ext uri="{BB962C8B-B14F-4D97-AF65-F5344CB8AC3E}">
        <p14:creationId xmlns:p14="http://schemas.microsoft.com/office/powerpoint/2010/main" val="5174101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3"/>
          <p:cNvSpPr>
            <a:spLocks noGrp="1"/>
          </p:cNvSpPr>
          <p:nvPr>
            <p:ph type="dt" sz="half" idx="10"/>
          </p:nvPr>
        </p:nvSpPr>
        <p:spPr/>
        <p:txBody>
          <a:bodyPr/>
          <a:lstStyle>
            <a:lvl1pPr>
              <a:defRPr/>
            </a:lvl1pPr>
          </a:lstStyle>
          <a:p>
            <a:pPr>
              <a:defRPr/>
            </a:pPr>
            <a:fld id="{B3C912FA-D875-4380-840D-80FF85EE7454}" type="datetimeFigureOut">
              <a:rPr lang="zh-CN" altLang="en-US"/>
              <a:t>2018/11/4</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0576A3F9-A94C-4408-9B16-290FB94441D5}" type="slidenum">
              <a:rPr lang="zh-CN" altLang="en-US"/>
              <a:t>‹#›</a:t>
            </a:fld>
            <a:endParaRPr lang="zh-CN" altLang="en-US"/>
          </a:p>
        </p:txBody>
      </p:sp>
    </p:spTree>
    <p:extLst>
      <p:ext uri="{BB962C8B-B14F-4D97-AF65-F5344CB8AC3E}">
        <p14:creationId xmlns:p14="http://schemas.microsoft.com/office/powerpoint/2010/main" val="1206937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3"/>
          <p:cNvSpPr>
            <a:spLocks noGrp="1"/>
          </p:cNvSpPr>
          <p:nvPr>
            <p:ph type="dt" sz="half" idx="10"/>
          </p:nvPr>
        </p:nvSpPr>
        <p:spPr/>
        <p:txBody>
          <a:bodyPr/>
          <a:lstStyle>
            <a:lvl1pPr>
              <a:defRPr/>
            </a:lvl1pPr>
          </a:lstStyle>
          <a:p>
            <a:pPr>
              <a:defRPr/>
            </a:pPr>
            <a:fld id="{F27E70ED-B919-4EE0-AAE4-DDCC899DA985}" type="datetimeFigureOut">
              <a:rPr lang="zh-CN" altLang="en-US"/>
              <a:t>2018/11/4</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94396033-7AC3-43DA-ABC7-DC3B472055B9}" type="slidenum">
              <a:rPr lang="zh-CN" altLang="en-US"/>
              <a:t>‹#›</a:t>
            </a:fld>
            <a:endParaRPr lang="zh-CN" altLang="en-US"/>
          </a:p>
        </p:txBody>
      </p:sp>
    </p:spTree>
    <p:extLst>
      <p:ext uri="{BB962C8B-B14F-4D97-AF65-F5344CB8AC3E}">
        <p14:creationId xmlns:p14="http://schemas.microsoft.com/office/powerpoint/2010/main" val="1722317497"/>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prstClr val="black">
                    <a:tint val="75000"/>
                  </a:prstClr>
                </a:solidFill>
                <a:latin typeface="Calibri" panose="020F05020202040A0204"/>
              </a:defRPr>
            </a:lvl1pPr>
          </a:lstStyle>
          <a:p>
            <a:pPr>
              <a:defRPr/>
            </a:pPr>
            <a:fld id="{51113AF7-8E6F-4278-AF14-1BCE30728F88}" type="datetimeFigureOut">
              <a:rPr lang="zh-CN" altLang="en-US"/>
              <a:t>2018/11/4</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prstClr val="black">
                    <a:tint val="75000"/>
                  </a:prstClr>
                </a:solidFill>
                <a:latin typeface="Calibri" panose="020F05020202040A0204"/>
              </a:defRPr>
            </a:lvl1pPr>
          </a:lstStyle>
          <a:p>
            <a:pPr>
              <a:defRPr/>
            </a:pPr>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wrap="square" lIns="91440" tIns="45720" rIns="91440" bIns="45720" numCol="1" anchor="ctr" anchorCtr="0" compatLnSpc="1"/>
          <a:lstStyle>
            <a:lvl1pPr algn="r" eaLnBrk="1" hangingPunct="1">
              <a:defRPr sz="1200">
                <a:solidFill>
                  <a:srgbClr val="898989"/>
                </a:solidFill>
              </a:defRPr>
            </a:lvl1pPr>
          </a:lstStyle>
          <a:p>
            <a:pPr>
              <a:defRPr/>
            </a:pPr>
            <a:fld id="{CF0A8334-D66D-4FC8-ABFE-8D7C9EA2E675}" type="slidenum">
              <a:rPr lang="zh-CN" altLang="en-US"/>
              <a:t>‹#›</a:t>
            </a:fld>
            <a:endParaRPr lang="zh-CN" altLang="en-US"/>
          </a:p>
        </p:txBody>
      </p:sp>
    </p:spTree>
    <p:extLst>
      <p:ext uri="{BB962C8B-B14F-4D97-AF65-F5344CB8AC3E}">
        <p14:creationId xmlns:p14="http://schemas.microsoft.com/office/powerpoint/2010/main" val="192006911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tif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tif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tif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 Id="rId3" Type="http://schemas.openxmlformats.org/officeDocument/2006/relationships/image" Target="../media/image15.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 Id="rId3" Type="http://schemas.openxmlformats.org/officeDocument/2006/relationships/image" Target="../media/image17.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 Id="rId3" Type="http://schemas.openxmlformats.org/officeDocument/2006/relationships/image" Target="../media/image19.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61.xml.rels><?xml version="1.0" encoding="UTF-8" standalone="yes"?>
<Relationships xmlns="http://schemas.openxmlformats.org/package/2006/relationships"><Relationship Id="rId3" Type="http://schemas.openxmlformats.org/officeDocument/2006/relationships/hyperlink" Target="NULL" TargetMode="External"/><Relationship Id="rId4" Type="http://schemas.openxmlformats.org/officeDocument/2006/relationships/hyperlink" Target="NULL" TargetMode="External"/><Relationship Id="rId5" Type="http://schemas.openxmlformats.org/officeDocument/2006/relationships/hyperlink" Target="NULL" TargetMode="External"/><Relationship Id="rId6" Type="http://schemas.openxmlformats.org/officeDocument/2006/relationships/hyperlink" Target="NULL" TargetMode="External"/><Relationship Id="rId1" Type="http://schemas.openxmlformats.org/officeDocument/2006/relationships/slideLayout" Target="../slideLayouts/slideLayout1.xml"/><Relationship Id="rId2" Type="http://schemas.openxmlformats.org/officeDocument/2006/relationships/hyperlink" Target="NULL" TargetMode="Externa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87" name="组合 17"/>
          <p:cNvGrpSpPr/>
          <p:nvPr/>
        </p:nvGrpSpPr>
        <p:grpSpPr bwMode="auto">
          <a:xfrm>
            <a:off x="5226050" y="2405063"/>
            <a:ext cx="6234113" cy="1772837"/>
            <a:chOff x="271020" y="2420002"/>
            <a:chExt cx="6234569" cy="1772444"/>
          </a:xfrm>
        </p:grpSpPr>
        <p:sp>
          <p:nvSpPr>
            <p:cNvPr id="3089" name="文本框 18"/>
            <p:cNvSpPr txBox="1">
              <a:spLocks noChangeArrowheads="1"/>
            </p:cNvSpPr>
            <p:nvPr/>
          </p:nvSpPr>
          <p:spPr bwMode="auto">
            <a:xfrm>
              <a:off x="297950" y="2420002"/>
              <a:ext cx="4115955" cy="1015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6000" b="1" i="0" u="none" strike="noStrike" kern="1200" cap="none" spc="0" normalizeH="0" baseline="0" noProof="0" dirty="0" smtClean="0">
                  <a:ln>
                    <a:noFill/>
                  </a:ln>
                  <a:solidFill>
                    <a:srgbClr val="2DCCDF"/>
                  </a:solidFill>
                  <a:effectLst/>
                  <a:uLnTx/>
                  <a:uFillTx/>
                  <a:latin typeface="微软雅黑" panose="020B0503020204020204" pitchFamily="34" charset="-122"/>
                  <a:ea typeface="微软雅黑" panose="020B0503020204020204" pitchFamily="34" charset="-122"/>
                  <a:cs typeface="+mn-cs"/>
                </a:rPr>
                <a:t>UML</a:t>
              </a:r>
              <a:endParaRPr kumimoji="0" lang="zh-CN" altLang="en-US" sz="6000" b="1" i="0" u="none" strike="noStrike" kern="1200" cap="none" spc="0" normalizeH="0" baseline="0" noProof="0" dirty="0">
                <a:ln>
                  <a:noFill/>
                </a:ln>
                <a:solidFill>
                  <a:srgbClr val="2DCCDF"/>
                </a:solidFill>
                <a:effectLst/>
                <a:uLnTx/>
                <a:uFillTx/>
                <a:latin typeface="微软雅黑" panose="020B0503020204020204" pitchFamily="34" charset="-122"/>
                <a:ea typeface="微软雅黑" panose="020B0503020204020204" pitchFamily="34" charset="-122"/>
                <a:cs typeface="+mn-cs"/>
              </a:endParaRPr>
            </a:p>
          </p:txBody>
        </p:sp>
        <p:sp>
          <p:nvSpPr>
            <p:cNvPr id="3090" name="文本框 19"/>
            <p:cNvSpPr txBox="1">
              <a:spLocks noChangeArrowheads="1"/>
            </p:cNvSpPr>
            <p:nvPr/>
          </p:nvSpPr>
          <p:spPr bwMode="auto">
            <a:xfrm>
              <a:off x="271020" y="3269321"/>
              <a:ext cx="6234569" cy="92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5400" b="1" i="0" u="none" strike="noStrike" kern="1200" cap="none" spc="0" normalizeH="0" baseline="0" noProof="0" dirty="0" smtClean="0">
                  <a:ln>
                    <a:noFill/>
                  </a:ln>
                  <a:solidFill>
                    <a:srgbClr val="353A3E"/>
                  </a:solidFill>
                  <a:effectLst/>
                  <a:uLnTx/>
                  <a:uFillTx/>
                  <a:latin typeface="微软雅黑" panose="020B0503020204020204" pitchFamily="34" charset="-122"/>
                  <a:ea typeface="微软雅黑" panose="020B0503020204020204" pitchFamily="34" charset="-122"/>
                  <a:cs typeface="+mn-cs"/>
                </a:rPr>
                <a:t>界面原型</a:t>
              </a:r>
              <a:endParaRPr kumimoji="0" lang="zh-CN" altLang="en-US" sz="5400" b="1" i="0" u="none" strike="noStrike" kern="1200" cap="none" spc="0" normalizeH="0" baseline="0" noProof="0" dirty="0">
                <a:ln>
                  <a:noFill/>
                </a:ln>
                <a:solidFill>
                  <a:srgbClr val="353A3E"/>
                </a:solidFill>
                <a:effectLst/>
                <a:uLnTx/>
                <a:uFillTx/>
                <a:latin typeface="微软雅黑" panose="020B0503020204020204" pitchFamily="34" charset="-122"/>
                <a:ea typeface="微软雅黑" panose="020B0503020204020204" pitchFamily="34" charset="-122"/>
                <a:cs typeface="+mn-cs"/>
              </a:endParaRPr>
            </a:p>
          </p:txBody>
        </p:sp>
      </p:grpSp>
      <p:sp>
        <p:nvSpPr>
          <p:cNvPr id="3088" name="文本框 20"/>
          <p:cNvSpPr txBox="1">
            <a:spLocks noChangeArrowheads="1"/>
          </p:cNvSpPr>
          <p:nvPr/>
        </p:nvSpPr>
        <p:spPr bwMode="auto">
          <a:xfrm>
            <a:off x="5226050" y="4453833"/>
            <a:ext cx="6049963"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marL="0" marR="0" lvl="0" indent="0" algn="dist" defTabSz="914400" rtl="0" eaLnBrk="1" fontAlgn="base" latinLnBrk="0" hangingPunct="1">
              <a:lnSpc>
                <a:spcPct val="100000"/>
              </a:lnSpc>
              <a:spcBef>
                <a:spcPct val="0"/>
              </a:spcBef>
              <a:spcAft>
                <a:spcPct val="0"/>
              </a:spcAft>
              <a:buClrTx/>
              <a:buSzTx/>
              <a:buFontTx/>
              <a:buNone/>
              <a:tabLst/>
              <a:defRPr/>
            </a:pPr>
            <a:r>
              <a:rPr lang="en-US" altLang="zh-CN" sz="1600" dirty="0" smtClean="0">
                <a:solidFill>
                  <a:srgbClr val="353A3E"/>
                </a:solidFill>
                <a:latin typeface="微软雅黑" panose="020B0503020204020204" pitchFamily="34" charset="-122"/>
                <a:ea typeface="微软雅黑" panose="020B0503020204020204" pitchFamily="34" charset="-122"/>
              </a:rPr>
              <a:t>-INTERFACE PROTOTYPE-</a:t>
            </a:r>
            <a:endParaRPr kumimoji="0" lang="zh-CN" altLang="en-US" sz="1600" b="0" i="0" u="none" strike="noStrike" kern="1200" cap="none" spc="0" normalizeH="0" baseline="0" noProof="0" dirty="0">
              <a:ln>
                <a:noFill/>
              </a:ln>
              <a:solidFill>
                <a:srgbClr val="353A3E"/>
              </a:solidFill>
              <a:effectLst/>
              <a:uLnTx/>
              <a:uFillTx/>
              <a:latin typeface="微软雅黑" panose="020B0503020204020204" pitchFamily="34" charset="-122"/>
              <a:ea typeface="微软雅黑" panose="020B0503020204020204" pitchFamily="34" charset="-122"/>
              <a:cs typeface="+mn-cs"/>
            </a:endParaRPr>
          </a:p>
        </p:txBody>
      </p:sp>
      <p:sp>
        <p:nvSpPr>
          <p:cNvPr id="19" name="文本框 20"/>
          <p:cNvSpPr txBox="1">
            <a:spLocks noChangeArrowheads="1"/>
          </p:cNvSpPr>
          <p:nvPr/>
        </p:nvSpPr>
        <p:spPr bwMode="auto">
          <a:xfrm>
            <a:off x="5252978" y="5067698"/>
            <a:ext cx="6049963"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marL="0" marR="0" lvl="0" indent="0" defTabSz="914400" rtl="0" eaLnBrk="1" fontAlgn="base" latinLnBrk="0" hangingPunct="1">
              <a:lnSpc>
                <a:spcPct val="100000"/>
              </a:lnSpc>
              <a:spcBef>
                <a:spcPct val="0"/>
              </a:spcBef>
              <a:spcAft>
                <a:spcPct val="0"/>
              </a:spcAft>
              <a:buClrTx/>
              <a:buSzTx/>
              <a:buFontTx/>
              <a:buNone/>
              <a:tabLst/>
              <a:defRPr/>
            </a:pPr>
            <a:r>
              <a:rPr lang="zh-CN" altLang="en-US" sz="1600" dirty="0" smtClean="0">
                <a:solidFill>
                  <a:schemeClr val="bg2">
                    <a:lumMod val="50000"/>
                  </a:schemeClr>
                </a:solidFill>
                <a:latin typeface="微软雅黑" panose="020B0503020204020204" pitchFamily="34" charset="-122"/>
                <a:ea typeface="微软雅黑" panose="020B0503020204020204" pitchFamily="34" charset="-122"/>
              </a:rPr>
              <a:t>报告小组：</a:t>
            </a:r>
            <a:r>
              <a:rPr lang="en-US" altLang="zh-CN" sz="1600" dirty="0" smtClean="0">
                <a:solidFill>
                  <a:schemeClr val="bg2">
                    <a:lumMod val="50000"/>
                  </a:schemeClr>
                </a:solidFill>
                <a:latin typeface="微软雅黑" panose="020B0503020204020204" pitchFamily="34" charset="-122"/>
                <a:ea typeface="微软雅黑" panose="020B0503020204020204" pitchFamily="34" charset="-122"/>
              </a:rPr>
              <a:t>PRD2018-G12</a:t>
            </a:r>
            <a:endParaRPr kumimoji="0" lang="zh-CN" altLang="en-US" sz="1600" b="0" i="0" u="none" strike="noStrike" kern="1200" cap="none" spc="0" normalizeH="0" baseline="0" noProof="0" dirty="0">
              <a:ln>
                <a:noFill/>
              </a:ln>
              <a:solidFill>
                <a:schemeClr val="bg2">
                  <a:lumMod val="50000"/>
                </a:schemeClr>
              </a:solidFill>
              <a:effectLst/>
              <a:uLnTx/>
              <a:uFillTx/>
              <a:latin typeface="微软雅黑" panose="020B0503020204020204" pitchFamily="34" charset="-122"/>
              <a:ea typeface="微软雅黑" panose="020B0503020204020204" pitchFamily="34" charset="-122"/>
            </a:endParaRPr>
          </a:p>
        </p:txBody>
      </p:sp>
      <p:sp>
        <p:nvSpPr>
          <p:cNvPr id="20" name="文本框 20"/>
          <p:cNvSpPr txBox="1">
            <a:spLocks noChangeArrowheads="1"/>
          </p:cNvSpPr>
          <p:nvPr/>
        </p:nvSpPr>
        <p:spPr bwMode="auto">
          <a:xfrm>
            <a:off x="5252978" y="5405835"/>
            <a:ext cx="6049963"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marL="0" marR="0" lvl="0" indent="0" defTabSz="914400" rtl="0" eaLnBrk="1" fontAlgn="base" latinLnBrk="0" hangingPunct="1">
              <a:lnSpc>
                <a:spcPct val="100000"/>
              </a:lnSpc>
              <a:spcBef>
                <a:spcPct val="0"/>
              </a:spcBef>
              <a:spcAft>
                <a:spcPct val="0"/>
              </a:spcAft>
              <a:buClrTx/>
              <a:buSzTx/>
              <a:buFontTx/>
              <a:buNone/>
              <a:tabLst/>
              <a:defRPr/>
            </a:pPr>
            <a:r>
              <a:rPr lang="zh-CN" altLang="en-US" sz="1600" dirty="0" smtClean="0">
                <a:solidFill>
                  <a:schemeClr val="bg2">
                    <a:lumMod val="50000"/>
                  </a:schemeClr>
                </a:solidFill>
                <a:latin typeface="微软雅黑" panose="020B0503020204020204" pitchFamily="34" charset="-122"/>
                <a:ea typeface="微软雅黑" panose="020B0503020204020204" pitchFamily="34" charset="-122"/>
              </a:rPr>
              <a:t>小组成员：刘祺，陈铭阳，蓝舒雯，赵唯皓，赵佳锋</a:t>
            </a:r>
            <a:endParaRPr kumimoji="0" lang="zh-CN" altLang="en-US" sz="1600" b="0" i="0" u="none" strike="noStrike" kern="1200" cap="none" spc="0" normalizeH="0" baseline="0" noProof="0" dirty="0">
              <a:ln>
                <a:noFill/>
              </a:ln>
              <a:solidFill>
                <a:schemeClr val="bg2">
                  <a:lumMod val="50000"/>
                </a:schemeClr>
              </a:solidFill>
              <a:effectLst/>
              <a:uLnTx/>
              <a:uFillTx/>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900" y="5743971"/>
            <a:ext cx="1277897" cy="1277897"/>
          </a:xfrm>
          <a:prstGeom prst="rect">
            <a:avLst/>
          </a:prstGeom>
        </p:spPr>
      </p:pic>
      <p:sp>
        <p:nvSpPr>
          <p:cNvPr id="22" name="等腰三角形 4"/>
          <p:cNvSpPr/>
          <p:nvPr/>
        </p:nvSpPr>
        <p:spPr>
          <a:xfrm rot="11374545">
            <a:off x="2130425" y="1654175"/>
            <a:ext cx="501650" cy="525463"/>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2DCCD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3" name="等腰三角形 4"/>
          <p:cNvSpPr/>
          <p:nvPr/>
        </p:nvSpPr>
        <p:spPr>
          <a:xfrm rot="20476330">
            <a:off x="1949450" y="2011363"/>
            <a:ext cx="1676400" cy="1760537"/>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4" name="等腰三角形 4"/>
          <p:cNvSpPr/>
          <p:nvPr/>
        </p:nvSpPr>
        <p:spPr>
          <a:xfrm>
            <a:off x="1379538" y="2217738"/>
            <a:ext cx="1282700" cy="1347787"/>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BF55D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5" name="等腰三角形 4"/>
          <p:cNvSpPr/>
          <p:nvPr/>
        </p:nvSpPr>
        <p:spPr>
          <a:xfrm>
            <a:off x="1252538" y="2532063"/>
            <a:ext cx="468312" cy="492125"/>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59E3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6" name="等腰三角形 4"/>
          <p:cNvSpPr/>
          <p:nvPr/>
        </p:nvSpPr>
        <p:spPr>
          <a:xfrm rot="746830">
            <a:off x="1998663" y="3535363"/>
            <a:ext cx="344487" cy="3619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5613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7" name="等腰三角形 4"/>
          <p:cNvSpPr/>
          <p:nvPr/>
        </p:nvSpPr>
        <p:spPr>
          <a:xfrm rot="3834254">
            <a:off x="1611313" y="4127500"/>
            <a:ext cx="342900" cy="3619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2DCCD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8" name="等腰三角形 4"/>
          <p:cNvSpPr/>
          <p:nvPr/>
        </p:nvSpPr>
        <p:spPr>
          <a:xfrm rot="3834254">
            <a:off x="1672431" y="4660107"/>
            <a:ext cx="244475" cy="255588"/>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8D84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9" name="等腰三角形 4"/>
          <p:cNvSpPr/>
          <p:nvPr/>
        </p:nvSpPr>
        <p:spPr>
          <a:xfrm rot="20057258">
            <a:off x="2133600" y="4494213"/>
            <a:ext cx="244475" cy="255587"/>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772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0" name="等腰三角形 4"/>
          <p:cNvSpPr/>
          <p:nvPr/>
        </p:nvSpPr>
        <p:spPr>
          <a:xfrm rot="3834254">
            <a:off x="2316957" y="4094956"/>
            <a:ext cx="461962" cy="485775"/>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8D84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1" name="等腰三角形 4"/>
          <p:cNvSpPr/>
          <p:nvPr/>
        </p:nvSpPr>
        <p:spPr>
          <a:xfrm rot="1648580">
            <a:off x="3402013" y="3717925"/>
            <a:ext cx="1177925" cy="12382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8D84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2" name="等腰三角形 4"/>
          <p:cNvSpPr/>
          <p:nvPr/>
        </p:nvSpPr>
        <p:spPr>
          <a:xfrm rot="12600000">
            <a:off x="2419350" y="3060700"/>
            <a:ext cx="1109663" cy="1165225"/>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3" name="等腰三角形 4"/>
          <p:cNvSpPr/>
          <p:nvPr/>
        </p:nvSpPr>
        <p:spPr>
          <a:xfrm rot="21025852">
            <a:off x="4132263" y="2724150"/>
            <a:ext cx="244475" cy="255588"/>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772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4" name="等腰三角形 4"/>
          <p:cNvSpPr/>
          <p:nvPr/>
        </p:nvSpPr>
        <p:spPr>
          <a:xfrm rot="21025852">
            <a:off x="2298700" y="1577975"/>
            <a:ext cx="244475" cy="257175"/>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772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583396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50000" decel="50000"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0-#ppt_w/2"/>
                                          </p:val>
                                        </p:tav>
                                        <p:tav tm="100000">
                                          <p:val>
                                            <p:strVal val="#ppt_x"/>
                                          </p:val>
                                        </p:tav>
                                      </p:tavLst>
                                    </p:anim>
                                    <p:anim calcmode="lin" valueType="num">
                                      <p:cBhvr additive="base">
                                        <p:cTn id="8" dur="500" fill="hold"/>
                                        <p:tgtEl>
                                          <p:spTgt spid="22"/>
                                        </p:tgtEl>
                                        <p:attrNameLst>
                                          <p:attrName>ppt_y</p:attrName>
                                        </p:attrNameLst>
                                      </p:cBhvr>
                                      <p:tavLst>
                                        <p:tav tm="0">
                                          <p:val>
                                            <p:strVal val="#ppt_y"/>
                                          </p:val>
                                        </p:tav>
                                        <p:tav tm="100000">
                                          <p:val>
                                            <p:strVal val="#ppt_y"/>
                                          </p:val>
                                        </p:tav>
                                      </p:tavLst>
                                    </p:anim>
                                  </p:childTnLst>
                                </p:cTn>
                              </p:par>
                              <p:par>
                                <p:cTn id="9" presetID="2" presetClass="entr" presetSubtype="8" accel="50000" decel="5000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anim calcmode="lin" valueType="num">
                                      <p:cBhvr additive="base">
                                        <p:cTn id="11" dur="500" fill="hold"/>
                                        <p:tgtEl>
                                          <p:spTgt spid="23"/>
                                        </p:tgtEl>
                                        <p:attrNameLst>
                                          <p:attrName>ppt_x</p:attrName>
                                        </p:attrNameLst>
                                      </p:cBhvr>
                                      <p:tavLst>
                                        <p:tav tm="0">
                                          <p:val>
                                            <p:strVal val="0-#ppt_w/2"/>
                                          </p:val>
                                        </p:tav>
                                        <p:tav tm="100000">
                                          <p:val>
                                            <p:strVal val="#ppt_x"/>
                                          </p:val>
                                        </p:tav>
                                      </p:tavLst>
                                    </p:anim>
                                    <p:anim calcmode="lin" valueType="num">
                                      <p:cBhvr additive="base">
                                        <p:cTn id="12" dur="500" fill="hold"/>
                                        <p:tgtEl>
                                          <p:spTgt spid="23"/>
                                        </p:tgtEl>
                                        <p:attrNameLst>
                                          <p:attrName>ppt_y</p:attrName>
                                        </p:attrNameLst>
                                      </p:cBhvr>
                                      <p:tavLst>
                                        <p:tav tm="0">
                                          <p:val>
                                            <p:strVal val="#ppt_y"/>
                                          </p:val>
                                        </p:tav>
                                        <p:tav tm="100000">
                                          <p:val>
                                            <p:strVal val="#ppt_y"/>
                                          </p:val>
                                        </p:tav>
                                      </p:tavLst>
                                    </p:anim>
                                  </p:childTnLst>
                                </p:cTn>
                              </p:par>
                              <p:par>
                                <p:cTn id="13" presetID="2" presetClass="entr" presetSubtype="8" accel="50000" decel="5000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anim calcmode="lin" valueType="num">
                                      <p:cBhvr additive="base">
                                        <p:cTn id="15" dur="500" fill="hold"/>
                                        <p:tgtEl>
                                          <p:spTgt spid="24"/>
                                        </p:tgtEl>
                                        <p:attrNameLst>
                                          <p:attrName>ppt_x</p:attrName>
                                        </p:attrNameLst>
                                      </p:cBhvr>
                                      <p:tavLst>
                                        <p:tav tm="0">
                                          <p:val>
                                            <p:strVal val="0-#ppt_w/2"/>
                                          </p:val>
                                        </p:tav>
                                        <p:tav tm="100000">
                                          <p:val>
                                            <p:strVal val="#ppt_x"/>
                                          </p:val>
                                        </p:tav>
                                      </p:tavLst>
                                    </p:anim>
                                    <p:anim calcmode="lin" valueType="num">
                                      <p:cBhvr additive="base">
                                        <p:cTn id="16" dur="500" fill="hold"/>
                                        <p:tgtEl>
                                          <p:spTgt spid="24"/>
                                        </p:tgtEl>
                                        <p:attrNameLst>
                                          <p:attrName>ppt_y</p:attrName>
                                        </p:attrNameLst>
                                      </p:cBhvr>
                                      <p:tavLst>
                                        <p:tav tm="0">
                                          <p:val>
                                            <p:strVal val="#ppt_y"/>
                                          </p:val>
                                        </p:tav>
                                        <p:tav tm="100000">
                                          <p:val>
                                            <p:strVal val="#ppt_y"/>
                                          </p:val>
                                        </p:tav>
                                      </p:tavLst>
                                    </p:anim>
                                  </p:childTnLst>
                                </p:cTn>
                              </p:par>
                              <p:par>
                                <p:cTn id="17" presetID="2" presetClass="entr" presetSubtype="8" accel="50000" decel="50000"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anim calcmode="lin" valueType="num">
                                      <p:cBhvr additive="base">
                                        <p:cTn id="19" dur="500" fill="hold"/>
                                        <p:tgtEl>
                                          <p:spTgt spid="25"/>
                                        </p:tgtEl>
                                        <p:attrNameLst>
                                          <p:attrName>ppt_x</p:attrName>
                                        </p:attrNameLst>
                                      </p:cBhvr>
                                      <p:tavLst>
                                        <p:tav tm="0">
                                          <p:val>
                                            <p:strVal val="0-#ppt_w/2"/>
                                          </p:val>
                                        </p:tav>
                                        <p:tav tm="100000">
                                          <p:val>
                                            <p:strVal val="#ppt_x"/>
                                          </p:val>
                                        </p:tav>
                                      </p:tavLst>
                                    </p:anim>
                                    <p:anim calcmode="lin" valueType="num">
                                      <p:cBhvr additive="base">
                                        <p:cTn id="20" dur="500" fill="hold"/>
                                        <p:tgtEl>
                                          <p:spTgt spid="25"/>
                                        </p:tgtEl>
                                        <p:attrNameLst>
                                          <p:attrName>ppt_y</p:attrName>
                                        </p:attrNameLst>
                                      </p:cBhvr>
                                      <p:tavLst>
                                        <p:tav tm="0">
                                          <p:val>
                                            <p:strVal val="#ppt_y"/>
                                          </p:val>
                                        </p:tav>
                                        <p:tav tm="100000">
                                          <p:val>
                                            <p:strVal val="#ppt_y"/>
                                          </p:val>
                                        </p:tav>
                                      </p:tavLst>
                                    </p:anim>
                                  </p:childTnLst>
                                </p:cTn>
                              </p:par>
                              <p:par>
                                <p:cTn id="21" presetID="2" presetClass="entr" presetSubtype="8" accel="50000" decel="50000" fill="hold" grpId="0" nodeType="withEffect">
                                  <p:stCondLst>
                                    <p:cond delay="0"/>
                                  </p:stCondLst>
                                  <p:childTnLst>
                                    <p:set>
                                      <p:cBhvr>
                                        <p:cTn id="22" dur="1" fill="hold">
                                          <p:stCondLst>
                                            <p:cond delay="0"/>
                                          </p:stCondLst>
                                        </p:cTn>
                                        <p:tgtEl>
                                          <p:spTgt spid="26"/>
                                        </p:tgtEl>
                                        <p:attrNameLst>
                                          <p:attrName>style.visibility</p:attrName>
                                        </p:attrNameLst>
                                      </p:cBhvr>
                                      <p:to>
                                        <p:strVal val="visible"/>
                                      </p:to>
                                    </p:set>
                                    <p:anim calcmode="lin" valueType="num">
                                      <p:cBhvr additive="base">
                                        <p:cTn id="23" dur="500" fill="hold"/>
                                        <p:tgtEl>
                                          <p:spTgt spid="26"/>
                                        </p:tgtEl>
                                        <p:attrNameLst>
                                          <p:attrName>ppt_x</p:attrName>
                                        </p:attrNameLst>
                                      </p:cBhvr>
                                      <p:tavLst>
                                        <p:tav tm="0">
                                          <p:val>
                                            <p:strVal val="0-#ppt_w/2"/>
                                          </p:val>
                                        </p:tav>
                                        <p:tav tm="100000">
                                          <p:val>
                                            <p:strVal val="#ppt_x"/>
                                          </p:val>
                                        </p:tav>
                                      </p:tavLst>
                                    </p:anim>
                                    <p:anim calcmode="lin" valueType="num">
                                      <p:cBhvr additive="base">
                                        <p:cTn id="24" dur="500" fill="hold"/>
                                        <p:tgtEl>
                                          <p:spTgt spid="26"/>
                                        </p:tgtEl>
                                        <p:attrNameLst>
                                          <p:attrName>ppt_y</p:attrName>
                                        </p:attrNameLst>
                                      </p:cBhvr>
                                      <p:tavLst>
                                        <p:tav tm="0">
                                          <p:val>
                                            <p:strVal val="#ppt_y"/>
                                          </p:val>
                                        </p:tav>
                                        <p:tav tm="100000">
                                          <p:val>
                                            <p:strVal val="#ppt_y"/>
                                          </p:val>
                                        </p:tav>
                                      </p:tavLst>
                                    </p:anim>
                                  </p:childTnLst>
                                </p:cTn>
                              </p:par>
                              <p:par>
                                <p:cTn id="25" presetID="2" presetClass="entr" presetSubtype="8" accel="50000" decel="50000" fill="hold" grpId="0" nodeType="withEffect">
                                  <p:stCondLst>
                                    <p:cond delay="0"/>
                                  </p:stCondLst>
                                  <p:childTnLst>
                                    <p:set>
                                      <p:cBhvr>
                                        <p:cTn id="26" dur="1" fill="hold">
                                          <p:stCondLst>
                                            <p:cond delay="0"/>
                                          </p:stCondLst>
                                        </p:cTn>
                                        <p:tgtEl>
                                          <p:spTgt spid="27"/>
                                        </p:tgtEl>
                                        <p:attrNameLst>
                                          <p:attrName>style.visibility</p:attrName>
                                        </p:attrNameLst>
                                      </p:cBhvr>
                                      <p:to>
                                        <p:strVal val="visible"/>
                                      </p:to>
                                    </p:set>
                                    <p:anim calcmode="lin" valueType="num">
                                      <p:cBhvr additive="base">
                                        <p:cTn id="27" dur="500" fill="hold"/>
                                        <p:tgtEl>
                                          <p:spTgt spid="27"/>
                                        </p:tgtEl>
                                        <p:attrNameLst>
                                          <p:attrName>ppt_x</p:attrName>
                                        </p:attrNameLst>
                                      </p:cBhvr>
                                      <p:tavLst>
                                        <p:tav tm="0">
                                          <p:val>
                                            <p:strVal val="0-#ppt_w/2"/>
                                          </p:val>
                                        </p:tav>
                                        <p:tav tm="100000">
                                          <p:val>
                                            <p:strVal val="#ppt_x"/>
                                          </p:val>
                                        </p:tav>
                                      </p:tavLst>
                                    </p:anim>
                                    <p:anim calcmode="lin" valueType="num">
                                      <p:cBhvr additive="base">
                                        <p:cTn id="28" dur="500" fill="hold"/>
                                        <p:tgtEl>
                                          <p:spTgt spid="27"/>
                                        </p:tgtEl>
                                        <p:attrNameLst>
                                          <p:attrName>ppt_y</p:attrName>
                                        </p:attrNameLst>
                                      </p:cBhvr>
                                      <p:tavLst>
                                        <p:tav tm="0">
                                          <p:val>
                                            <p:strVal val="#ppt_y"/>
                                          </p:val>
                                        </p:tav>
                                        <p:tav tm="100000">
                                          <p:val>
                                            <p:strVal val="#ppt_y"/>
                                          </p:val>
                                        </p:tav>
                                      </p:tavLst>
                                    </p:anim>
                                  </p:childTnLst>
                                </p:cTn>
                              </p:par>
                              <p:par>
                                <p:cTn id="29" presetID="2" presetClass="entr" presetSubtype="8" accel="50000" decel="50000" fill="hold" grpId="0" nodeType="withEffect">
                                  <p:stCondLst>
                                    <p:cond delay="0"/>
                                  </p:stCondLst>
                                  <p:childTnLst>
                                    <p:set>
                                      <p:cBhvr>
                                        <p:cTn id="30" dur="1" fill="hold">
                                          <p:stCondLst>
                                            <p:cond delay="0"/>
                                          </p:stCondLst>
                                        </p:cTn>
                                        <p:tgtEl>
                                          <p:spTgt spid="28"/>
                                        </p:tgtEl>
                                        <p:attrNameLst>
                                          <p:attrName>style.visibility</p:attrName>
                                        </p:attrNameLst>
                                      </p:cBhvr>
                                      <p:to>
                                        <p:strVal val="visible"/>
                                      </p:to>
                                    </p:set>
                                    <p:anim calcmode="lin" valueType="num">
                                      <p:cBhvr additive="base">
                                        <p:cTn id="31" dur="500" fill="hold"/>
                                        <p:tgtEl>
                                          <p:spTgt spid="28"/>
                                        </p:tgtEl>
                                        <p:attrNameLst>
                                          <p:attrName>ppt_x</p:attrName>
                                        </p:attrNameLst>
                                      </p:cBhvr>
                                      <p:tavLst>
                                        <p:tav tm="0">
                                          <p:val>
                                            <p:strVal val="0-#ppt_w/2"/>
                                          </p:val>
                                        </p:tav>
                                        <p:tav tm="100000">
                                          <p:val>
                                            <p:strVal val="#ppt_x"/>
                                          </p:val>
                                        </p:tav>
                                      </p:tavLst>
                                    </p:anim>
                                    <p:anim calcmode="lin" valueType="num">
                                      <p:cBhvr additive="base">
                                        <p:cTn id="32" dur="500" fill="hold"/>
                                        <p:tgtEl>
                                          <p:spTgt spid="28"/>
                                        </p:tgtEl>
                                        <p:attrNameLst>
                                          <p:attrName>ppt_y</p:attrName>
                                        </p:attrNameLst>
                                      </p:cBhvr>
                                      <p:tavLst>
                                        <p:tav tm="0">
                                          <p:val>
                                            <p:strVal val="#ppt_y"/>
                                          </p:val>
                                        </p:tav>
                                        <p:tav tm="100000">
                                          <p:val>
                                            <p:strVal val="#ppt_y"/>
                                          </p:val>
                                        </p:tav>
                                      </p:tavLst>
                                    </p:anim>
                                  </p:childTnLst>
                                </p:cTn>
                              </p:par>
                              <p:par>
                                <p:cTn id="33" presetID="2" presetClass="entr" presetSubtype="8" accel="50000" decel="50000" fill="hold" grpId="0" nodeType="withEffect">
                                  <p:stCondLst>
                                    <p:cond delay="0"/>
                                  </p:stCondLst>
                                  <p:childTnLst>
                                    <p:set>
                                      <p:cBhvr>
                                        <p:cTn id="34" dur="1" fill="hold">
                                          <p:stCondLst>
                                            <p:cond delay="0"/>
                                          </p:stCondLst>
                                        </p:cTn>
                                        <p:tgtEl>
                                          <p:spTgt spid="29"/>
                                        </p:tgtEl>
                                        <p:attrNameLst>
                                          <p:attrName>style.visibility</p:attrName>
                                        </p:attrNameLst>
                                      </p:cBhvr>
                                      <p:to>
                                        <p:strVal val="visible"/>
                                      </p:to>
                                    </p:set>
                                    <p:anim calcmode="lin" valueType="num">
                                      <p:cBhvr additive="base">
                                        <p:cTn id="35" dur="500" fill="hold"/>
                                        <p:tgtEl>
                                          <p:spTgt spid="29"/>
                                        </p:tgtEl>
                                        <p:attrNameLst>
                                          <p:attrName>ppt_x</p:attrName>
                                        </p:attrNameLst>
                                      </p:cBhvr>
                                      <p:tavLst>
                                        <p:tav tm="0">
                                          <p:val>
                                            <p:strVal val="0-#ppt_w/2"/>
                                          </p:val>
                                        </p:tav>
                                        <p:tav tm="100000">
                                          <p:val>
                                            <p:strVal val="#ppt_x"/>
                                          </p:val>
                                        </p:tav>
                                      </p:tavLst>
                                    </p:anim>
                                    <p:anim calcmode="lin" valueType="num">
                                      <p:cBhvr additive="base">
                                        <p:cTn id="36" dur="500" fill="hold"/>
                                        <p:tgtEl>
                                          <p:spTgt spid="29"/>
                                        </p:tgtEl>
                                        <p:attrNameLst>
                                          <p:attrName>ppt_y</p:attrName>
                                        </p:attrNameLst>
                                      </p:cBhvr>
                                      <p:tavLst>
                                        <p:tav tm="0">
                                          <p:val>
                                            <p:strVal val="#ppt_y"/>
                                          </p:val>
                                        </p:tav>
                                        <p:tav tm="100000">
                                          <p:val>
                                            <p:strVal val="#ppt_y"/>
                                          </p:val>
                                        </p:tav>
                                      </p:tavLst>
                                    </p:anim>
                                  </p:childTnLst>
                                </p:cTn>
                              </p:par>
                              <p:par>
                                <p:cTn id="37" presetID="2" presetClass="entr" presetSubtype="8" accel="50000" decel="50000" fill="hold" grpId="0" nodeType="withEffect">
                                  <p:stCondLst>
                                    <p:cond delay="0"/>
                                  </p:stCondLst>
                                  <p:childTnLst>
                                    <p:set>
                                      <p:cBhvr>
                                        <p:cTn id="38" dur="1" fill="hold">
                                          <p:stCondLst>
                                            <p:cond delay="0"/>
                                          </p:stCondLst>
                                        </p:cTn>
                                        <p:tgtEl>
                                          <p:spTgt spid="30"/>
                                        </p:tgtEl>
                                        <p:attrNameLst>
                                          <p:attrName>style.visibility</p:attrName>
                                        </p:attrNameLst>
                                      </p:cBhvr>
                                      <p:to>
                                        <p:strVal val="visible"/>
                                      </p:to>
                                    </p:set>
                                    <p:anim calcmode="lin" valueType="num">
                                      <p:cBhvr additive="base">
                                        <p:cTn id="39" dur="500" fill="hold"/>
                                        <p:tgtEl>
                                          <p:spTgt spid="30"/>
                                        </p:tgtEl>
                                        <p:attrNameLst>
                                          <p:attrName>ppt_x</p:attrName>
                                        </p:attrNameLst>
                                      </p:cBhvr>
                                      <p:tavLst>
                                        <p:tav tm="0">
                                          <p:val>
                                            <p:strVal val="0-#ppt_w/2"/>
                                          </p:val>
                                        </p:tav>
                                        <p:tav tm="100000">
                                          <p:val>
                                            <p:strVal val="#ppt_x"/>
                                          </p:val>
                                        </p:tav>
                                      </p:tavLst>
                                    </p:anim>
                                    <p:anim calcmode="lin" valueType="num">
                                      <p:cBhvr additive="base">
                                        <p:cTn id="40" dur="500" fill="hold"/>
                                        <p:tgtEl>
                                          <p:spTgt spid="30"/>
                                        </p:tgtEl>
                                        <p:attrNameLst>
                                          <p:attrName>ppt_y</p:attrName>
                                        </p:attrNameLst>
                                      </p:cBhvr>
                                      <p:tavLst>
                                        <p:tav tm="0">
                                          <p:val>
                                            <p:strVal val="#ppt_y"/>
                                          </p:val>
                                        </p:tav>
                                        <p:tav tm="100000">
                                          <p:val>
                                            <p:strVal val="#ppt_y"/>
                                          </p:val>
                                        </p:tav>
                                      </p:tavLst>
                                    </p:anim>
                                  </p:childTnLst>
                                </p:cTn>
                              </p:par>
                              <p:par>
                                <p:cTn id="41" presetID="2" presetClass="entr" presetSubtype="8" accel="50000" decel="50000" fill="hold" grpId="0" nodeType="withEffect">
                                  <p:stCondLst>
                                    <p:cond delay="0"/>
                                  </p:stCondLst>
                                  <p:childTnLst>
                                    <p:set>
                                      <p:cBhvr>
                                        <p:cTn id="42" dur="1" fill="hold">
                                          <p:stCondLst>
                                            <p:cond delay="0"/>
                                          </p:stCondLst>
                                        </p:cTn>
                                        <p:tgtEl>
                                          <p:spTgt spid="32"/>
                                        </p:tgtEl>
                                        <p:attrNameLst>
                                          <p:attrName>style.visibility</p:attrName>
                                        </p:attrNameLst>
                                      </p:cBhvr>
                                      <p:to>
                                        <p:strVal val="visible"/>
                                      </p:to>
                                    </p:set>
                                    <p:anim calcmode="lin" valueType="num">
                                      <p:cBhvr additive="base">
                                        <p:cTn id="43" dur="500" fill="hold"/>
                                        <p:tgtEl>
                                          <p:spTgt spid="32"/>
                                        </p:tgtEl>
                                        <p:attrNameLst>
                                          <p:attrName>ppt_x</p:attrName>
                                        </p:attrNameLst>
                                      </p:cBhvr>
                                      <p:tavLst>
                                        <p:tav tm="0">
                                          <p:val>
                                            <p:strVal val="0-#ppt_w/2"/>
                                          </p:val>
                                        </p:tav>
                                        <p:tav tm="100000">
                                          <p:val>
                                            <p:strVal val="#ppt_x"/>
                                          </p:val>
                                        </p:tav>
                                      </p:tavLst>
                                    </p:anim>
                                    <p:anim calcmode="lin" valueType="num">
                                      <p:cBhvr additive="base">
                                        <p:cTn id="44" dur="500" fill="hold"/>
                                        <p:tgtEl>
                                          <p:spTgt spid="32"/>
                                        </p:tgtEl>
                                        <p:attrNameLst>
                                          <p:attrName>ppt_y</p:attrName>
                                        </p:attrNameLst>
                                      </p:cBhvr>
                                      <p:tavLst>
                                        <p:tav tm="0">
                                          <p:val>
                                            <p:strVal val="#ppt_y"/>
                                          </p:val>
                                        </p:tav>
                                        <p:tav tm="100000">
                                          <p:val>
                                            <p:strVal val="#ppt_y"/>
                                          </p:val>
                                        </p:tav>
                                      </p:tavLst>
                                    </p:anim>
                                  </p:childTnLst>
                                </p:cTn>
                              </p:par>
                              <p:par>
                                <p:cTn id="45" presetID="2" presetClass="entr" presetSubtype="8" accel="50000" decel="50000" fill="hold" grpId="0" nodeType="withEffect">
                                  <p:stCondLst>
                                    <p:cond delay="0"/>
                                  </p:stCondLst>
                                  <p:childTnLst>
                                    <p:set>
                                      <p:cBhvr>
                                        <p:cTn id="46" dur="1" fill="hold">
                                          <p:stCondLst>
                                            <p:cond delay="0"/>
                                          </p:stCondLst>
                                        </p:cTn>
                                        <p:tgtEl>
                                          <p:spTgt spid="33"/>
                                        </p:tgtEl>
                                        <p:attrNameLst>
                                          <p:attrName>style.visibility</p:attrName>
                                        </p:attrNameLst>
                                      </p:cBhvr>
                                      <p:to>
                                        <p:strVal val="visible"/>
                                      </p:to>
                                    </p:set>
                                    <p:anim calcmode="lin" valueType="num">
                                      <p:cBhvr additive="base">
                                        <p:cTn id="47" dur="500" fill="hold"/>
                                        <p:tgtEl>
                                          <p:spTgt spid="33"/>
                                        </p:tgtEl>
                                        <p:attrNameLst>
                                          <p:attrName>ppt_x</p:attrName>
                                        </p:attrNameLst>
                                      </p:cBhvr>
                                      <p:tavLst>
                                        <p:tav tm="0">
                                          <p:val>
                                            <p:strVal val="0-#ppt_w/2"/>
                                          </p:val>
                                        </p:tav>
                                        <p:tav tm="100000">
                                          <p:val>
                                            <p:strVal val="#ppt_x"/>
                                          </p:val>
                                        </p:tav>
                                      </p:tavLst>
                                    </p:anim>
                                    <p:anim calcmode="lin" valueType="num">
                                      <p:cBhvr additive="base">
                                        <p:cTn id="48" dur="500" fill="hold"/>
                                        <p:tgtEl>
                                          <p:spTgt spid="33"/>
                                        </p:tgtEl>
                                        <p:attrNameLst>
                                          <p:attrName>ppt_y</p:attrName>
                                        </p:attrNameLst>
                                      </p:cBhvr>
                                      <p:tavLst>
                                        <p:tav tm="0">
                                          <p:val>
                                            <p:strVal val="#ppt_y"/>
                                          </p:val>
                                        </p:tav>
                                        <p:tav tm="100000">
                                          <p:val>
                                            <p:strVal val="#ppt_y"/>
                                          </p:val>
                                        </p:tav>
                                      </p:tavLst>
                                    </p:anim>
                                  </p:childTnLst>
                                </p:cTn>
                              </p:par>
                              <p:par>
                                <p:cTn id="49" presetID="2" presetClass="entr" presetSubtype="8" accel="50000" decel="50000" fill="hold" grpId="0" nodeType="withEffect">
                                  <p:stCondLst>
                                    <p:cond delay="0"/>
                                  </p:stCondLst>
                                  <p:childTnLst>
                                    <p:set>
                                      <p:cBhvr>
                                        <p:cTn id="50" dur="1" fill="hold">
                                          <p:stCondLst>
                                            <p:cond delay="0"/>
                                          </p:stCondLst>
                                        </p:cTn>
                                        <p:tgtEl>
                                          <p:spTgt spid="34"/>
                                        </p:tgtEl>
                                        <p:attrNameLst>
                                          <p:attrName>style.visibility</p:attrName>
                                        </p:attrNameLst>
                                      </p:cBhvr>
                                      <p:to>
                                        <p:strVal val="visible"/>
                                      </p:to>
                                    </p:set>
                                    <p:anim calcmode="lin" valueType="num">
                                      <p:cBhvr additive="base">
                                        <p:cTn id="51" dur="500" fill="hold"/>
                                        <p:tgtEl>
                                          <p:spTgt spid="34"/>
                                        </p:tgtEl>
                                        <p:attrNameLst>
                                          <p:attrName>ppt_x</p:attrName>
                                        </p:attrNameLst>
                                      </p:cBhvr>
                                      <p:tavLst>
                                        <p:tav tm="0">
                                          <p:val>
                                            <p:strVal val="0-#ppt_w/2"/>
                                          </p:val>
                                        </p:tav>
                                        <p:tav tm="100000">
                                          <p:val>
                                            <p:strVal val="#ppt_x"/>
                                          </p:val>
                                        </p:tav>
                                      </p:tavLst>
                                    </p:anim>
                                    <p:anim calcmode="lin" valueType="num">
                                      <p:cBhvr additive="base">
                                        <p:cTn id="52" dur="500" fill="hold"/>
                                        <p:tgtEl>
                                          <p:spTgt spid="34"/>
                                        </p:tgtEl>
                                        <p:attrNameLst>
                                          <p:attrName>ppt_y</p:attrName>
                                        </p:attrNameLst>
                                      </p:cBhvr>
                                      <p:tavLst>
                                        <p:tav tm="0">
                                          <p:val>
                                            <p:strVal val="#ppt_y"/>
                                          </p:val>
                                        </p:tav>
                                        <p:tav tm="100000">
                                          <p:val>
                                            <p:strVal val="#ppt_y"/>
                                          </p:val>
                                        </p:tav>
                                      </p:tavLst>
                                    </p:anim>
                                  </p:childTnLst>
                                </p:cTn>
                              </p:par>
                              <p:par>
                                <p:cTn id="53" presetID="2" presetClass="entr" presetSubtype="8" accel="50000" decel="50000" fill="hold" grpId="0" nodeType="withEffect">
                                  <p:stCondLst>
                                    <p:cond delay="0"/>
                                  </p:stCondLst>
                                  <p:childTnLst>
                                    <p:set>
                                      <p:cBhvr>
                                        <p:cTn id="54" dur="1" fill="hold">
                                          <p:stCondLst>
                                            <p:cond delay="0"/>
                                          </p:stCondLst>
                                        </p:cTn>
                                        <p:tgtEl>
                                          <p:spTgt spid="31"/>
                                        </p:tgtEl>
                                        <p:attrNameLst>
                                          <p:attrName>style.visibility</p:attrName>
                                        </p:attrNameLst>
                                      </p:cBhvr>
                                      <p:to>
                                        <p:strVal val="visible"/>
                                      </p:to>
                                    </p:set>
                                    <p:anim calcmode="lin" valueType="num">
                                      <p:cBhvr additive="base">
                                        <p:cTn id="55" dur="500" fill="hold"/>
                                        <p:tgtEl>
                                          <p:spTgt spid="31"/>
                                        </p:tgtEl>
                                        <p:attrNameLst>
                                          <p:attrName>ppt_x</p:attrName>
                                        </p:attrNameLst>
                                      </p:cBhvr>
                                      <p:tavLst>
                                        <p:tav tm="0">
                                          <p:val>
                                            <p:strVal val="0-#ppt_w/2"/>
                                          </p:val>
                                        </p:tav>
                                        <p:tav tm="100000">
                                          <p:val>
                                            <p:strVal val="#ppt_x"/>
                                          </p:val>
                                        </p:tav>
                                      </p:tavLst>
                                    </p:anim>
                                    <p:anim calcmode="lin" valueType="num">
                                      <p:cBhvr additive="base">
                                        <p:cTn id="56" dur="500" fill="hold"/>
                                        <p:tgtEl>
                                          <p:spTgt spid="3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文本框 23"/>
          <p:cNvSpPr txBox="1">
            <a:spLocks noChangeArrowheads="1"/>
          </p:cNvSpPr>
          <p:nvPr/>
        </p:nvSpPr>
        <p:spPr bwMode="auto">
          <a:xfrm>
            <a:off x="739775" y="298450"/>
            <a:ext cx="20335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000" b="1" i="0" u="none" strike="noStrike" kern="1200" cap="none" spc="0" normalizeH="0" baseline="0" noProof="0" dirty="0" smtClean="0">
                <a:ln>
                  <a:noFill/>
                </a:ln>
                <a:solidFill>
                  <a:srgbClr val="F77258"/>
                </a:solidFill>
                <a:effectLst/>
                <a:uLnTx/>
                <a:uFillTx/>
                <a:latin typeface="微软雅黑" panose="020B0503020204020204" pitchFamily="34" charset="-122"/>
                <a:ea typeface="微软雅黑" panose="020B0503020204020204" pitchFamily="34" charset="-122"/>
                <a:cs typeface="+mn-cs"/>
              </a:rPr>
              <a:t>原型界面简介</a:t>
            </a:r>
            <a:endParaRPr kumimoji="0" lang="zh-CN" altLang="en-US" sz="2000" b="1" i="0" u="none" strike="noStrike" kern="1200" cap="none" spc="0" normalizeH="0" baseline="0" noProof="0" dirty="0">
              <a:ln>
                <a:noFill/>
              </a:ln>
              <a:solidFill>
                <a:srgbClr val="F77258"/>
              </a:solidFill>
              <a:effectLst/>
              <a:uLnTx/>
              <a:uFillTx/>
              <a:latin typeface="微软雅黑" panose="020B0503020204020204" pitchFamily="34" charset="-122"/>
              <a:ea typeface="微软雅黑" panose="020B0503020204020204" pitchFamily="34" charset="-122"/>
              <a:cs typeface="+mn-cs"/>
            </a:endParaRPr>
          </a:p>
        </p:txBody>
      </p:sp>
      <p:grpSp>
        <p:nvGrpSpPr>
          <p:cNvPr id="21" name="组合 29"/>
          <p:cNvGrpSpPr/>
          <p:nvPr/>
        </p:nvGrpSpPr>
        <p:grpSpPr bwMode="auto">
          <a:xfrm>
            <a:off x="338138" y="293688"/>
            <a:ext cx="333375" cy="411162"/>
            <a:chOff x="10668001" y="925959"/>
            <a:chExt cx="444498" cy="545940"/>
          </a:xfrm>
        </p:grpSpPr>
        <p:sp>
          <p:nvSpPr>
            <p:cNvPr id="22" name="等腰三角形 27"/>
            <p:cNvSpPr/>
            <p:nvPr/>
          </p:nvSpPr>
          <p:spPr>
            <a:xfrm rot="5400000">
              <a:off x="10633062" y="1005163"/>
              <a:ext cx="501675" cy="431798"/>
            </a:xfrm>
            <a:prstGeom prst="triangle">
              <a:avLst/>
            </a:pr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3" name="等腰三角形 28"/>
            <p:cNvSpPr/>
            <p:nvPr/>
          </p:nvSpPr>
          <p:spPr>
            <a:xfrm rot="5400000">
              <a:off x="10705952" y="955741"/>
              <a:ext cx="436330" cy="376765"/>
            </a:xfrm>
            <a:prstGeom prst="triangle">
              <a:avLst/>
            </a:pr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grpSp>
        <p:nvGrpSpPr>
          <p:cNvPr id="55" name="组 54"/>
          <p:cNvGrpSpPr/>
          <p:nvPr/>
        </p:nvGrpSpPr>
        <p:grpSpPr>
          <a:xfrm>
            <a:off x="5136230" y="698560"/>
            <a:ext cx="1919540" cy="596856"/>
            <a:chOff x="4081112" y="875484"/>
            <a:chExt cx="4029776" cy="434340"/>
          </a:xfrm>
        </p:grpSpPr>
        <p:sp>
          <p:nvSpPr>
            <p:cNvPr id="56" name="圆角矩形 55"/>
            <p:cNvSpPr/>
            <p:nvPr/>
          </p:nvSpPr>
          <p:spPr>
            <a:xfrm>
              <a:off x="4136900" y="875484"/>
              <a:ext cx="3918200" cy="434340"/>
            </a:xfrm>
            <a:prstGeom prst="roundRect">
              <a:avLst/>
            </a:pr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000"/>
            </a:p>
          </p:txBody>
        </p:sp>
        <p:sp>
          <p:nvSpPr>
            <p:cNvPr id="57" name="文本框 56"/>
            <p:cNvSpPr txBox="1"/>
            <p:nvPr/>
          </p:nvSpPr>
          <p:spPr>
            <a:xfrm>
              <a:off x="4081112" y="907988"/>
              <a:ext cx="4029776" cy="335960"/>
            </a:xfrm>
            <a:prstGeom prst="rect">
              <a:avLst/>
            </a:prstGeom>
            <a:noFill/>
          </p:spPr>
          <p:txBody>
            <a:bodyPr wrap="square" rtlCol="0">
              <a:spAutoFit/>
            </a:bodyPr>
            <a:lstStyle/>
            <a:p>
              <a:pPr algn="ctr"/>
              <a:r>
                <a:rPr kumimoji="1" lang="zh-CN" altLang="en-US" sz="2400" b="1" dirty="0" smtClean="0">
                  <a:solidFill>
                    <a:schemeClr val="bg1"/>
                  </a:solidFill>
                  <a:latin typeface="Microsoft YaHei" charset="-122"/>
                  <a:ea typeface="Microsoft YaHei" charset="-122"/>
                  <a:cs typeface="Microsoft YaHei" charset="-122"/>
                </a:rPr>
                <a:t>属性</a:t>
              </a:r>
              <a:r>
                <a:rPr kumimoji="1" lang="en-US" altLang="zh-CN" sz="2400" b="1" dirty="0" smtClean="0">
                  <a:solidFill>
                    <a:schemeClr val="bg1"/>
                  </a:solidFill>
                  <a:latin typeface="Microsoft YaHei" charset="-122"/>
                  <a:ea typeface="Microsoft YaHei" charset="-122"/>
                  <a:cs typeface="Microsoft YaHei" charset="-122"/>
                </a:rPr>
                <a:t>-</a:t>
              </a:r>
              <a:r>
                <a:rPr kumimoji="1" lang="zh-CN" altLang="en-US" sz="2400" b="1" dirty="0" smtClean="0">
                  <a:solidFill>
                    <a:schemeClr val="bg1"/>
                  </a:solidFill>
                  <a:latin typeface="Microsoft YaHei" charset="-122"/>
                  <a:ea typeface="Microsoft YaHei" charset="-122"/>
                  <a:cs typeface="Microsoft YaHei" charset="-122"/>
                </a:rPr>
                <a:t>范围</a:t>
              </a:r>
              <a:endParaRPr kumimoji="1" lang="zh-CN" altLang="en-US" sz="2400" b="1" dirty="0">
                <a:solidFill>
                  <a:schemeClr val="bg1"/>
                </a:solidFill>
                <a:latin typeface="Microsoft YaHei" charset="-122"/>
                <a:ea typeface="Microsoft YaHei" charset="-122"/>
                <a:cs typeface="Microsoft YaHei" charset="-122"/>
              </a:endParaRPr>
            </a:p>
          </p:txBody>
        </p:sp>
      </p:grpSp>
      <p:grpSp>
        <p:nvGrpSpPr>
          <p:cNvPr id="5" name="组 4"/>
          <p:cNvGrpSpPr/>
          <p:nvPr/>
        </p:nvGrpSpPr>
        <p:grpSpPr>
          <a:xfrm>
            <a:off x="2742776" y="1937288"/>
            <a:ext cx="6706449" cy="3626603"/>
            <a:chOff x="3072981" y="1937288"/>
            <a:chExt cx="6706449" cy="3626603"/>
          </a:xfrm>
        </p:grpSpPr>
        <p:sp>
          <p:nvSpPr>
            <p:cNvPr id="48" name="Rounded Rectangle 2"/>
            <p:cNvSpPr/>
            <p:nvPr/>
          </p:nvSpPr>
          <p:spPr>
            <a:xfrm>
              <a:off x="3072981" y="1937288"/>
              <a:ext cx="6706449" cy="3626603"/>
            </a:xfrm>
            <a:prstGeom prst="roundRect">
              <a:avLst>
                <a:gd name="adj" fmla="val 1163"/>
              </a:avLst>
            </a:prstGeom>
            <a:solidFill>
              <a:srgbClr val="F77358"/>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cs"/>
              </a:endParaRPr>
            </a:p>
          </p:txBody>
        </p:sp>
        <p:grpSp>
          <p:nvGrpSpPr>
            <p:cNvPr id="49" name="组 48"/>
            <p:cNvGrpSpPr/>
            <p:nvPr/>
          </p:nvGrpSpPr>
          <p:grpSpPr>
            <a:xfrm>
              <a:off x="3140138" y="2164319"/>
              <a:ext cx="1871391" cy="434340"/>
              <a:chOff x="873500" y="1694020"/>
              <a:chExt cx="1551724" cy="434340"/>
            </a:xfrm>
          </p:grpSpPr>
          <p:sp>
            <p:nvSpPr>
              <p:cNvPr id="50" name="圆角矩形 49"/>
              <p:cNvSpPr/>
              <p:nvPr/>
            </p:nvSpPr>
            <p:spPr>
              <a:xfrm>
                <a:off x="916464" y="1694020"/>
                <a:ext cx="1508760" cy="434340"/>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1" name="文本框 50"/>
              <p:cNvSpPr txBox="1"/>
              <p:nvPr/>
            </p:nvSpPr>
            <p:spPr>
              <a:xfrm>
                <a:off x="873500" y="1726524"/>
                <a:ext cx="1551724" cy="369332"/>
              </a:xfrm>
              <a:prstGeom prst="rect">
                <a:avLst/>
              </a:prstGeom>
              <a:noFill/>
            </p:spPr>
            <p:txBody>
              <a:bodyPr wrap="square" rtlCol="0">
                <a:spAutoFit/>
              </a:bodyPr>
              <a:lstStyle/>
              <a:p>
                <a:pPr algn="ctr"/>
                <a:r>
                  <a:rPr kumimoji="1" lang="zh-CN" altLang="en-US" b="1" dirty="0" smtClean="0">
                    <a:solidFill>
                      <a:schemeClr val="bg1"/>
                    </a:solidFill>
                    <a:latin typeface="Microsoft YaHei" charset="-122"/>
                    <a:ea typeface="Microsoft YaHei" charset="-122"/>
                    <a:cs typeface="Microsoft YaHei" charset="-122"/>
                  </a:rPr>
                  <a:t>实物模型</a:t>
                </a:r>
                <a:endParaRPr kumimoji="1" lang="zh-CN" altLang="en-US" b="1" dirty="0">
                  <a:solidFill>
                    <a:schemeClr val="bg1"/>
                  </a:solidFill>
                  <a:latin typeface="Microsoft YaHei" charset="-122"/>
                  <a:ea typeface="Microsoft YaHei" charset="-122"/>
                  <a:cs typeface="Microsoft YaHei" charset="-122"/>
                </a:endParaRPr>
              </a:p>
            </p:txBody>
          </p:sp>
        </p:grpSp>
        <p:sp>
          <p:nvSpPr>
            <p:cNvPr id="52" name="矩形 8"/>
            <p:cNvSpPr>
              <a:spLocks noChangeArrowheads="1"/>
            </p:cNvSpPr>
            <p:nvPr/>
          </p:nvSpPr>
          <p:spPr bwMode="auto">
            <a:xfrm>
              <a:off x="3191953" y="2817020"/>
              <a:ext cx="6447993" cy="24745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defTabSz="1216025" fontAlgn="base">
                <a:lnSpc>
                  <a:spcPct val="120000"/>
                </a:lnSpc>
                <a:spcBef>
                  <a:spcPct val="20000"/>
                </a:spcBef>
                <a:spcAft>
                  <a:spcPct val="0"/>
                </a:spcAft>
                <a:defRPr/>
              </a:pPr>
              <a:r>
                <a:rPr lang="zh-CN" altLang="en-US" dirty="0">
                  <a:solidFill>
                    <a:srgbClr val="FFFFFF"/>
                  </a:solidFill>
                  <a:latin typeface="Microsoft YaHei" charset="-122"/>
                  <a:ea typeface="Microsoft YaHei" charset="-122"/>
                  <a:cs typeface="Microsoft YaHei" charset="-122"/>
                  <a:sym typeface="Arial" panose="020B0604020202020204" pitchFamily="34" charset="0"/>
                </a:rPr>
                <a:t>实物模型意味着它实际上</a:t>
              </a:r>
              <a:r>
                <a:rPr lang="zh-CN" altLang="en-US" b="1" dirty="0">
                  <a:solidFill>
                    <a:srgbClr val="FFFFFF"/>
                  </a:solidFill>
                  <a:latin typeface="Microsoft YaHei" charset="-122"/>
                  <a:ea typeface="Microsoft YaHei" charset="-122"/>
                  <a:cs typeface="Microsoft YaHei" charset="-122"/>
                  <a:sym typeface="Arial" panose="020B0604020202020204" pitchFamily="34" charset="0"/>
                </a:rPr>
                <a:t>没有实现行为</a:t>
              </a:r>
              <a:r>
                <a:rPr lang="zh-CN" altLang="en-US" dirty="0">
                  <a:solidFill>
                    <a:srgbClr val="FFFFFF"/>
                  </a:solidFill>
                  <a:latin typeface="Microsoft YaHei" charset="-122"/>
                  <a:ea typeface="Microsoft YaHei" charset="-122"/>
                  <a:cs typeface="Microsoft YaHei" charset="-122"/>
                  <a:sym typeface="Arial" panose="020B0604020202020204" pitchFamily="34" charset="0"/>
                </a:rPr>
                <a:t>。他展示的是一些</a:t>
              </a:r>
              <a:r>
                <a:rPr lang="en-US" altLang="zh-CN" dirty="0">
                  <a:solidFill>
                    <a:srgbClr val="FFFFFF"/>
                  </a:solidFill>
                  <a:latin typeface="Microsoft YaHei" charset="-122"/>
                  <a:ea typeface="Microsoft YaHei" charset="-122"/>
                  <a:cs typeface="Microsoft YaHei" charset="-122"/>
                  <a:sym typeface="Arial" panose="020B0604020202020204" pitchFamily="34" charset="0"/>
                </a:rPr>
                <a:t>UI</a:t>
              </a:r>
              <a:r>
                <a:rPr lang="zh-CN" altLang="en-US" dirty="0">
                  <a:solidFill>
                    <a:srgbClr val="FFFFFF"/>
                  </a:solidFill>
                  <a:latin typeface="Microsoft YaHei" charset="-122"/>
                  <a:ea typeface="Microsoft YaHei" charset="-122"/>
                  <a:cs typeface="Microsoft YaHei" charset="-122"/>
                  <a:sym typeface="Arial" panose="020B0604020202020204" pitchFamily="34" charset="0"/>
                </a:rPr>
                <a:t>屏幕的</a:t>
              </a:r>
              <a:r>
                <a:rPr lang="zh-CN" altLang="en-US" b="1" dirty="0">
                  <a:solidFill>
                    <a:srgbClr val="FFFFFF"/>
                  </a:solidFill>
                  <a:latin typeface="Microsoft YaHei" charset="-122"/>
                  <a:ea typeface="Microsoft YaHei" charset="-122"/>
                  <a:cs typeface="Microsoft YaHei" charset="-122"/>
                  <a:sym typeface="Arial" panose="020B0604020202020204" pitchFamily="34" charset="0"/>
                </a:rPr>
                <a:t>一些表现形式</a:t>
              </a:r>
              <a:r>
                <a:rPr lang="zh-CN" altLang="en-US" dirty="0">
                  <a:solidFill>
                    <a:srgbClr val="FFFFFF"/>
                  </a:solidFill>
                  <a:latin typeface="Microsoft YaHei" charset="-122"/>
                  <a:ea typeface="Microsoft YaHei" charset="-122"/>
                  <a:cs typeface="Microsoft YaHei" charset="-122"/>
                  <a:sym typeface="Arial" panose="020B0604020202020204" pitchFamily="34" charset="0"/>
                </a:rPr>
                <a:t>以及其之间的</a:t>
              </a:r>
              <a:r>
                <a:rPr lang="zh-CN" altLang="en-US" b="1" dirty="0">
                  <a:solidFill>
                    <a:srgbClr val="FFFFFF"/>
                  </a:solidFill>
                  <a:latin typeface="Microsoft YaHei" charset="-122"/>
                  <a:ea typeface="Microsoft YaHei" charset="-122"/>
                  <a:cs typeface="Microsoft YaHei" charset="-122"/>
                  <a:sym typeface="Arial" panose="020B0604020202020204" pitchFamily="34" charset="0"/>
                </a:rPr>
                <a:t>导航</a:t>
              </a:r>
              <a:r>
                <a:rPr lang="zh-CN" altLang="en-US" dirty="0">
                  <a:solidFill>
                    <a:srgbClr val="FFFFFF"/>
                  </a:solidFill>
                  <a:latin typeface="Microsoft YaHei" charset="-122"/>
                  <a:ea typeface="Microsoft YaHei" charset="-122"/>
                  <a:cs typeface="Microsoft YaHei" charset="-122"/>
                  <a:sym typeface="Arial" panose="020B0604020202020204" pitchFamily="34" charset="0"/>
                </a:rPr>
                <a:t>，不包括或是很少包括实际的功能实现。</a:t>
              </a:r>
            </a:p>
            <a:p>
              <a:pPr lvl="0" defTabSz="1216025" fontAlgn="base">
                <a:lnSpc>
                  <a:spcPct val="120000"/>
                </a:lnSpc>
                <a:spcBef>
                  <a:spcPct val="20000"/>
                </a:spcBef>
                <a:spcAft>
                  <a:spcPct val="0"/>
                </a:spcAft>
                <a:defRPr/>
              </a:pPr>
              <a:r>
                <a:rPr lang="zh-CN" altLang="en-US" dirty="0" smtClean="0">
                  <a:solidFill>
                    <a:srgbClr val="FFFFFF"/>
                  </a:solidFill>
                  <a:latin typeface="Microsoft YaHei" charset="-122"/>
                  <a:ea typeface="Microsoft YaHei" charset="-122"/>
                  <a:cs typeface="Microsoft YaHei" charset="-122"/>
                  <a:sym typeface="Arial" panose="020B0604020202020204" pitchFamily="34" charset="0"/>
                </a:rPr>
                <a:t>实物</a:t>
              </a:r>
              <a:r>
                <a:rPr lang="zh-CN" altLang="en-US" dirty="0">
                  <a:solidFill>
                    <a:srgbClr val="FFFFFF"/>
                  </a:solidFill>
                  <a:latin typeface="Microsoft YaHei" charset="-122"/>
                  <a:ea typeface="Microsoft YaHei" charset="-122"/>
                  <a:cs typeface="Microsoft YaHei" charset="-122"/>
                  <a:sym typeface="Arial" panose="020B0604020202020204" pitchFamily="34" charset="0"/>
                </a:rPr>
                <a:t>模型可以展现用户可用</a:t>
              </a:r>
              <a:r>
                <a:rPr lang="zh-CN" altLang="en-US" dirty="0" smtClean="0">
                  <a:solidFill>
                    <a:srgbClr val="FFFFFF"/>
                  </a:solidFill>
                  <a:latin typeface="Microsoft YaHei" charset="-122"/>
                  <a:ea typeface="Microsoft YaHei" charset="-122"/>
                  <a:cs typeface="Microsoft YaHei" charset="-122"/>
                  <a:sym typeface="Arial" panose="020B0604020202020204" pitchFamily="34" charset="0"/>
                </a:rPr>
                <a:t>的</a:t>
              </a:r>
              <a:r>
                <a:rPr lang="zh-CN" altLang="en-US" b="1" dirty="0" smtClean="0">
                  <a:solidFill>
                    <a:srgbClr val="FFFFFF"/>
                  </a:solidFill>
                  <a:latin typeface="Microsoft YaHei" charset="-122"/>
                  <a:ea typeface="Microsoft YaHei" charset="-122"/>
                  <a:cs typeface="Microsoft YaHei" charset="-122"/>
                  <a:sym typeface="Arial" panose="020B0604020202020204" pitchFamily="34" charset="0"/>
                </a:rPr>
                <a:t>功能选项、用户界面的外观和感觉（颜色，布局，图形，控件）</a:t>
              </a:r>
              <a:r>
                <a:rPr lang="zh-CN" altLang="en-US" dirty="0" smtClean="0">
                  <a:solidFill>
                    <a:srgbClr val="FFFFFF"/>
                  </a:solidFill>
                  <a:latin typeface="Microsoft YaHei" charset="-122"/>
                  <a:ea typeface="Microsoft YaHei" charset="-122"/>
                  <a:cs typeface="Microsoft YaHei" charset="-122"/>
                  <a:sym typeface="Arial" panose="020B0604020202020204" pitchFamily="34" charset="0"/>
                </a:rPr>
                <a:t>还有</a:t>
              </a:r>
              <a:r>
                <a:rPr lang="zh-CN" altLang="en-US" b="1" dirty="0" smtClean="0">
                  <a:solidFill>
                    <a:srgbClr val="FFFFFF"/>
                  </a:solidFill>
                  <a:latin typeface="Microsoft YaHei" charset="-122"/>
                  <a:ea typeface="Microsoft YaHei" charset="-122"/>
                  <a:cs typeface="Microsoft YaHei" charset="-122"/>
                  <a:sym typeface="Arial" panose="020B0604020202020204" pitchFamily="34" charset="0"/>
                </a:rPr>
                <a:t>导航</a:t>
              </a:r>
              <a:r>
                <a:rPr lang="zh-CN" altLang="en-US" b="1" dirty="0">
                  <a:solidFill>
                    <a:srgbClr val="FFFFFF"/>
                  </a:solidFill>
                  <a:latin typeface="Microsoft YaHei" charset="-122"/>
                  <a:ea typeface="Microsoft YaHei" charset="-122"/>
                  <a:cs typeface="Microsoft YaHei" charset="-122"/>
                  <a:sym typeface="Arial" panose="020B0604020202020204" pitchFamily="34" charset="0"/>
                </a:rPr>
                <a:t>结构</a:t>
              </a:r>
              <a:r>
                <a:rPr lang="zh-CN" altLang="en-US" dirty="0">
                  <a:solidFill>
                    <a:srgbClr val="FFFFFF"/>
                  </a:solidFill>
                  <a:latin typeface="Microsoft YaHei" charset="-122"/>
                  <a:ea typeface="Microsoft YaHei" charset="-122"/>
                  <a:cs typeface="Microsoft YaHei" charset="-122"/>
                  <a:sym typeface="Arial" panose="020B0604020202020204" pitchFamily="34" charset="0"/>
                </a:rPr>
                <a:t>，但在有时候，用户可能只看到一条消息（描述真正要显示的内容），或者发现一些控件没有任何功能</a:t>
              </a:r>
              <a:r>
                <a:rPr lang="zh-CN" altLang="en-US" dirty="0" smtClean="0">
                  <a:solidFill>
                    <a:srgbClr val="FFFFFF"/>
                  </a:solidFill>
                  <a:latin typeface="Microsoft YaHei" charset="-122"/>
                  <a:ea typeface="Microsoft YaHei" charset="-122"/>
                  <a:cs typeface="Microsoft YaHei" charset="-122"/>
                  <a:sym typeface="Arial" panose="020B0604020202020204" pitchFamily="34" charset="0"/>
                </a:rPr>
                <a:t>。</a:t>
              </a:r>
              <a:r>
                <a:rPr lang="en-US" altLang="zh-CN" dirty="0" smtClean="0">
                  <a:solidFill>
                    <a:srgbClr val="FFFFFF"/>
                  </a:solidFill>
                  <a:latin typeface="Microsoft YaHei" charset="-122"/>
                  <a:ea typeface="Microsoft YaHei" charset="-122"/>
                  <a:cs typeface="Microsoft YaHei" charset="-122"/>
                  <a:sym typeface="Arial" panose="020B0604020202020204" pitchFamily="34" charset="0"/>
                </a:rPr>
                <a:t>[1]</a:t>
              </a:r>
              <a:endParaRPr lang="zh-CN" altLang="en-US" dirty="0">
                <a:solidFill>
                  <a:srgbClr val="FFFFFF"/>
                </a:solidFill>
                <a:latin typeface="Microsoft YaHei" charset="-122"/>
                <a:ea typeface="Microsoft YaHei" charset="-122"/>
                <a:cs typeface="Microsoft YaHei" charset="-122"/>
                <a:sym typeface="Arial" panose="020B0604020202020204" pitchFamily="34" charset="0"/>
              </a:endParaRPr>
            </a:p>
          </p:txBody>
        </p:sp>
      </p:grpSp>
    </p:spTree>
    <p:extLst>
      <p:ext uri="{BB962C8B-B14F-4D97-AF65-F5344CB8AC3E}">
        <p14:creationId xmlns:p14="http://schemas.microsoft.com/office/powerpoint/2010/main" val="20982996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文本框 23"/>
          <p:cNvSpPr txBox="1">
            <a:spLocks noChangeArrowheads="1"/>
          </p:cNvSpPr>
          <p:nvPr/>
        </p:nvSpPr>
        <p:spPr bwMode="auto">
          <a:xfrm>
            <a:off x="739775" y="298450"/>
            <a:ext cx="20335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000" b="1" i="0" u="none" strike="noStrike" kern="1200" cap="none" spc="0" normalizeH="0" baseline="0" noProof="0" dirty="0" smtClean="0">
                <a:ln>
                  <a:noFill/>
                </a:ln>
                <a:solidFill>
                  <a:srgbClr val="F77258"/>
                </a:solidFill>
                <a:effectLst/>
                <a:uLnTx/>
                <a:uFillTx/>
                <a:latin typeface="微软雅黑" panose="020B0503020204020204" pitchFamily="34" charset="-122"/>
                <a:ea typeface="微软雅黑" panose="020B0503020204020204" pitchFamily="34" charset="-122"/>
                <a:cs typeface="+mn-cs"/>
              </a:rPr>
              <a:t>原型界面简介</a:t>
            </a:r>
            <a:endParaRPr kumimoji="0" lang="zh-CN" altLang="en-US" sz="2000" b="1" i="0" u="none" strike="noStrike" kern="1200" cap="none" spc="0" normalizeH="0" baseline="0" noProof="0" dirty="0">
              <a:ln>
                <a:noFill/>
              </a:ln>
              <a:solidFill>
                <a:srgbClr val="F77258"/>
              </a:solidFill>
              <a:effectLst/>
              <a:uLnTx/>
              <a:uFillTx/>
              <a:latin typeface="微软雅黑" panose="020B0503020204020204" pitchFamily="34" charset="-122"/>
              <a:ea typeface="微软雅黑" panose="020B0503020204020204" pitchFamily="34" charset="-122"/>
              <a:cs typeface="+mn-cs"/>
            </a:endParaRPr>
          </a:p>
        </p:txBody>
      </p:sp>
      <p:grpSp>
        <p:nvGrpSpPr>
          <p:cNvPr id="21" name="组合 29"/>
          <p:cNvGrpSpPr/>
          <p:nvPr/>
        </p:nvGrpSpPr>
        <p:grpSpPr bwMode="auto">
          <a:xfrm>
            <a:off x="338138" y="293688"/>
            <a:ext cx="333375" cy="411162"/>
            <a:chOff x="10668001" y="925959"/>
            <a:chExt cx="444498" cy="545940"/>
          </a:xfrm>
        </p:grpSpPr>
        <p:sp>
          <p:nvSpPr>
            <p:cNvPr id="22" name="等腰三角形 27"/>
            <p:cNvSpPr/>
            <p:nvPr/>
          </p:nvSpPr>
          <p:spPr>
            <a:xfrm rot="5400000">
              <a:off x="10633062" y="1005163"/>
              <a:ext cx="501675" cy="431798"/>
            </a:xfrm>
            <a:prstGeom prst="triangle">
              <a:avLst/>
            </a:pr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3" name="等腰三角形 28"/>
            <p:cNvSpPr/>
            <p:nvPr/>
          </p:nvSpPr>
          <p:spPr>
            <a:xfrm rot="5400000">
              <a:off x="10705952" y="955741"/>
              <a:ext cx="436330" cy="376765"/>
            </a:xfrm>
            <a:prstGeom prst="triangle">
              <a:avLst/>
            </a:pr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grpSp>
        <p:nvGrpSpPr>
          <p:cNvPr id="55" name="组 54"/>
          <p:cNvGrpSpPr/>
          <p:nvPr/>
        </p:nvGrpSpPr>
        <p:grpSpPr>
          <a:xfrm>
            <a:off x="5136230" y="698560"/>
            <a:ext cx="1919540" cy="596856"/>
            <a:chOff x="4081112" y="875484"/>
            <a:chExt cx="4029776" cy="434340"/>
          </a:xfrm>
        </p:grpSpPr>
        <p:sp>
          <p:nvSpPr>
            <p:cNvPr id="56" name="圆角矩形 55"/>
            <p:cNvSpPr/>
            <p:nvPr/>
          </p:nvSpPr>
          <p:spPr>
            <a:xfrm>
              <a:off x="4136900" y="875484"/>
              <a:ext cx="3918200" cy="434340"/>
            </a:xfrm>
            <a:prstGeom prst="roundRect">
              <a:avLst/>
            </a:pr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000"/>
            </a:p>
          </p:txBody>
        </p:sp>
        <p:sp>
          <p:nvSpPr>
            <p:cNvPr id="57" name="文本框 56"/>
            <p:cNvSpPr txBox="1"/>
            <p:nvPr/>
          </p:nvSpPr>
          <p:spPr>
            <a:xfrm>
              <a:off x="4081112" y="907988"/>
              <a:ext cx="4029776" cy="335960"/>
            </a:xfrm>
            <a:prstGeom prst="rect">
              <a:avLst/>
            </a:prstGeom>
            <a:noFill/>
          </p:spPr>
          <p:txBody>
            <a:bodyPr wrap="square" rtlCol="0">
              <a:spAutoFit/>
            </a:bodyPr>
            <a:lstStyle/>
            <a:p>
              <a:pPr algn="ctr"/>
              <a:r>
                <a:rPr kumimoji="1" lang="zh-CN" altLang="en-US" sz="2400" b="1" dirty="0" smtClean="0">
                  <a:solidFill>
                    <a:schemeClr val="bg1"/>
                  </a:solidFill>
                  <a:latin typeface="Microsoft YaHei" charset="-122"/>
                  <a:ea typeface="Microsoft YaHei" charset="-122"/>
                  <a:cs typeface="Microsoft YaHei" charset="-122"/>
                </a:rPr>
                <a:t>属性</a:t>
              </a:r>
              <a:r>
                <a:rPr kumimoji="1" lang="en-US" altLang="zh-CN" sz="2400" b="1" dirty="0" smtClean="0">
                  <a:solidFill>
                    <a:schemeClr val="bg1"/>
                  </a:solidFill>
                  <a:latin typeface="Microsoft YaHei" charset="-122"/>
                  <a:ea typeface="Microsoft YaHei" charset="-122"/>
                  <a:cs typeface="Microsoft YaHei" charset="-122"/>
                </a:rPr>
                <a:t>-</a:t>
              </a:r>
              <a:r>
                <a:rPr kumimoji="1" lang="zh-CN" altLang="en-US" sz="2400" b="1" dirty="0" smtClean="0">
                  <a:solidFill>
                    <a:schemeClr val="bg1"/>
                  </a:solidFill>
                  <a:latin typeface="Microsoft YaHei" charset="-122"/>
                  <a:ea typeface="Microsoft YaHei" charset="-122"/>
                  <a:cs typeface="Microsoft YaHei" charset="-122"/>
                </a:rPr>
                <a:t>范围</a:t>
              </a:r>
              <a:endParaRPr kumimoji="1" lang="zh-CN" altLang="en-US" sz="2400" b="1" dirty="0">
                <a:solidFill>
                  <a:schemeClr val="bg1"/>
                </a:solidFill>
                <a:latin typeface="Microsoft YaHei" charset="-122"/>
                <a:ea typeface="Microsoft YaHei" charset="-122"/>
                <a:cs typeface="Microsoft YaHei" charset="-122"/>
              </a:endParaRPr>
            </a:p>
          </p:txBody>
        </p:sp>
      </p:grpSp>
      <p:grpSp>
        <p:nvGrpSpPr>
          <p:cNvPr id="2" name="组 1"/>
          <p:cNvGrpSpPr/>
          <p:nvPr/>
        </p:nvGrpSpPr>
        <p:grpSpPr>
          <a:xfrm>
            <a:off x="2742776" y="1611824"/>
            <a:ext cx="6706449" cy="4602996"/>
            <a:chOff x="2773363" y="1611824"/>
            <a:chExt cx="6706449" cy="4766502"/>
          </a:xfrm>
        </p:grpSpPr>
        <p:sp>
          <p:nvSpPr>
            <p:cNvPr id="48" name="Rounded Rectangle 2"/>
            <p:cNvSpPr/>
            <p:nvPr/>
          </p:nvSpPr>
          <p:spPr>
            <a:xfrm>
              <a:off x="2773363" y="1611824"/>
              <a:ext cx="6706449" cy="4766502"/>
            </a:xfrm>
            <a:prstGeom prst="roundRect">
              <a:avLst>
                <a:gd name="adj" fmla="val 1163"/>
              </a:avLst>
            </a:prstGeom>
            <a:solidFill>
              <a:srgbClr val="F77358"/>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cs"/>
              </a:endParaRPr>
            </a:p>
          </p:txBody>
        </p:sp>
        <p:grpSp>
          <p:nvGrpSpPr>
            <p:cNvPr id="49" name="组 48"/>
            <p:cNvGrpSpPr/>
            <p:nvPr/>
          </p:nvGrpSpPr>
          <p:grpSpPr>
            <a:xfrm>
              <a:off x="2866428" y="1838855"/>
              <a:ext cx="1871391" cy="434340"/>
              <a:chOff x="894982" y="1694020"/>
              <a:chExt cx="1551724" cy="434340"/>
            </a:xfrm>
          </p:grpSpPr>
          <p:sp>
            <p:nvSpPr>
              <p:cNvPr id="50" name="圆角矩形 49"/>
              <p:cNvSpPr/>
              <p:nvPr/>
            </p:nvSpPr>
            <p:spPr>
              <a:xfrm>
                <a:off x="916464" y="1694020"/>
                <a:ext cx="1508760" cy="434340"/>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1" name="文本框 50"/>
              <p:cNvSpPr txBox="1"/>
              <p:nvPr/>
            </p:nvSpPr>
            <p:spPr>
              <a:xfrm>
                <a:off x="894982" y="1715629"/>
                <a:ext cx="1551724" cy="382451"/>
              </a:xfrm>
              <a:prstGeom prst="rect">
                <a:avLst/>
              </a:prstGeom>
              <a:noFill/>
            </p:spPr>
            <p:txBody>
              <a:bodyPr wrap="square" rtlCol="0">
                <a:spAutoFit/>
              </a:bodyPr>
              <a:lstStyle/>
              <a:p>
                <a:pPr algn="ctr"/>
                <a:r>
                  <a:rPr kumimoji="1" lang="zh-CN" altLang="en-US" b="1" dirty="0">
                    <a:solidFill>
                      <a:schemeClr val="bg1"/>
                    </a:solidFill>
                    <a:latin typeface="Microsoft YaHei" charset="-122"/>
                    <a:ea typeface="Microsoft YaHei" charset="-122"/>
                    <a:cs typeface="Microsoft YaHei" charset="-122"/>
                  </a:rPr>
                  <a:t>概念证明</a:t>
                </a:r>
              </a:p>
            </p:txBody>
          </p:sp>
        </p:grpSp>
        <p:sp>
          <p:nvSpPr>
            <p:cNvPr id="52" name="矩形 8"/>
            <p:cNvSpPr>
              <a:spLocks noChangeArrowheads="1"/>
            </p:cNvSpPr>
            <p:nvPr/>
          </p:nvSpPr>
          <p:spPr bwMode="auto">
            <a:xfrm>
              <a:off x="2892335" y="2491556"/>
              <a:ext cx="6447993" cy="3652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defTabSz="1216025" fontAlgn="base">
                <a:lnSpc>
                  <a:spcPct val="120000"/>
                </a:lnSpc>
                <a:spcBef>
                  <a:spcPct val="20000"/>
                </a:spcBef>
                <a:spcAft>
                  <a:spcPct val="0"/>
                </a:spcAft>
                <a:defRPr/>
              </a:pPr>
              <a:r>
                <a:rPr lang="zh-CN" altLang="en-US" dirty="0">
                  <a:solidFill>
                    <a:srgbClr val="FFFFFF"/>
                  </a:solidFill>
                  <a:latin typeface="Microsoft YaHei" charset="-122"/>
                  <a:ea typeface="Microsoft YaHei" charset="-122"/>
                  <a:cs typeface="Microsoft YaHei" charset="-122"/>
                  <a:sym typeface="Arial" panose="020B0604020202020204" pitchFamily="34" charset="0"/>
                </a:rPr>
                <a:t>概念证明也称“</a:t>
              </a:r>
              <a:r>
                <a:rPr lang="zh-CN" altLang="en-US" b="1" dirty="0">
                  <a:solidFill>
                    <a:srgbClr val="FFFFFF"/>
                  </a:solidFill>
                  <a:latin typeface="Microsoft YaHei" charset="-122"/>
                  <a:ea typeface="Microsoft YaHei" charset="-122"/>
                  <a:cs typeface="Microsoft YaHei" charset="-122"/>
                  <a:sym typeface="Arial" panose="020B0604020202020204" pitchFamily="34" charset="0"/>
                </a:rPr>
                <a:t>垂直模型</a:t>
              </a:r>
              <a:r>
                <a:rPr lang="zh-CN" altLang="en-US" dirty="0">
                  <a:solidFill>
                    <a:srgbClr val="FFFFFF"/>
                  </a:solidFill>
                  <a:latin typeface="Microsoft YaHei" charset="-122"/>
                  <a:ea typeface="Microsoft YaHei" charset="-122"/>
                  <a:cs typeface="Microsoft YaHei" charset="-122"/>
                  <a:sym typeface="Arial" panose="020B0604020202020204" pitchFamily="34" charset="0"/>
                </a:rPr>
                <a:t>”，他在所有技术服务层次上从用户界面实现一部分应用功能。概念证明原型的运作模式与真实系统相似，因为它触及系统实现的所有层次。</a:t>
              </a:r>
            </a:p>
            <a:p>
              <a:pPr lvl="0" defTabSz="1216025" fontAlgn="base">
                <a:lnSpc>
                  <a:spcPct val="120000"/>
                </a:lnSpc>
                <a:spcBef>
                  <a:spcPct val="20000"/>
                </a:spcBef>
                <a:spcAft>
                  <a:spcPct val="0"/>
                </a:spcAft>
                <a:defRPr/>
              </a:pPr>
              <a:r>
                <a:rPr lang="zh-CN" altLang="en-US" dirty="0">
                  <a:solidFill>
                    <a:srgbClr val="FFFFFF"/>
                  </a:solidFill>
                  <a:latin typeface="Microsoft YaHei" charset="-122"/>
                  <a:ea typeface="Microsoft YaHei" charset="-122"/>
                  <a:cs typeface="Microsoft YaHei" charset="-122"/>
                  <a:sym typeface="Arial" panose="020B0604020202020204" pitchFamily="34" charset="0"/>
                </a:rPr>
                <a:t>不能确定预期架构方法是否合理可行时，或者想优化算法时，评估预期数据库的模式时，确认云解决方案的稳健性或者是测试时间需求时，可以创建一个垂直模型。</a:t>
              </a:r>
            </a:p>
            <a:p>
              <a:pPr lvl="0" defTabSz="1216025" fontAlgn="base">
                <a:lnSpc>
                  <a:spcPct val="120000"/>
                </a:lnSpc>
                <a:spcBef>
                  <a:spcPct val="20000"/>
                </a:spcBef>
                <a:spcAft>
                  <a:spcPct val="0"/>
                </a:spcAft>
                <a:defRPr/>
              </a:pPr>
              <a:r>
                <a:rPr lang="zh-CN" altLang="en-US" dirty="0">
                  <a:solidFill>
                    <a:srgbClr val="FFFFFF"/>
                  </a:solidFill>
                  <a:latin typeface="Microsoft YaHei" charset="-122"/>
                  <a:ea typeface="Microsoft YaHei" charset="-122"/>
                  <a:cs typeface="Microsoft YaHei" charset="-122"/>
                  <a:sym typeface="Arial" panose="020B0604020202020204" pitchFamily="34" charset="0"/>
                </a:rPr>
                <a:t>    为了使得结果有意义，我们使用与产品相似操作环境中的产品工具来构建这样的原型。为了某刻特定用户故事或者一组功能实现阶段的工作量进行评估，可以借助于概念证明模型来收集信息，从而提高团队的估算能力</a:t>
              </a:r>
              <a:r>
                <a:rPr lang="zh-CN" altLang="en-US" dirty="0" smtClean="0">
                  <a:solidFill>
                    <a:srgbClr val="FFFFFF"/>
                  </a:solidFill>
                  <a:latin typeface="Microsoft YaHei" charset="-122"/>
                  <a:ea typeface="Microsoft YaHei" charset="-122"/>
                  <a:cs typeface="Microsoft YaHei" charset="-122"/>
                  <a:sym typeface="Arial" panose="020B0604020202020204" pitchFamily="34" charset="0"/>
                </a:rPr>
                <a:t>。</a:t>
              </a:r>
              <a:r>
                <a:rPr lang="en-US" altLang="zh-CN" dirty="0" smtClean="0">
                  <a:solidFill>
                    <a:srgbClr val="FFFFFF"/>
                  </a:solidFill>
                  <a:latin typeface="Microsoft YaHei" charset="-122"/>
                  <a:ea typeface="Microsoft YaHei" charset="-122"/>
                  <a:cs typeface="Microsoft YaHei" charset="-122"/>
                  <a:sym typeface="Arial" panose="020B0604020202020204" pitchFamily="34" charset="0"/>
                </a:rPr>
                <a:t>[1]</a:t>
              </a:r>
              <a:endParaRPr lang="zh-CN" altLang="en-US" dirty="0">
                <a:solidFill>
                  <a:srgbClr val="FFFFFF"/>
                </a:solidFill>
                <a:latin typeface="Microsoft YaHei" charset="-122"/>
                <a:ea typeface="Microsoft YaHei" charset="-122"/>
                <a:cs typeface="Microsoft YaHei" charset="-122"/>
                <a:sym typeface="Arial" panose="020B0604020202020204" pitchFamily="34" charset="0"/>
              </a:endParaRPr>
            </a:p>
          </p:txBody>
        </p:sp>
      </p:grpSp>
    </p:spTree>
    <p:extLst>
      <p:ext uri="{BB962C8B-B14F-4D97-AF65-F5344CB8AC3E}">
        <p14:creationId xmlns:p14="http://schemas.microsoft.com/office/powerpoint/2010/main" val="42743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文本框 23"/>
          <p:cNvSpPr txBox="1">
            <a:spLocks noChangeArrowheads="1"/>
          </p:cNvSpPr>
          <p:nvPr/>
        </p:nvSpPr>
        <p:spPr bwMode="auto">
          <a:xfrm>
            <a:off x="739775" y="298450"/>
            <a:ext cx="20335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000" b="1" i="0" u="none" strike="noStrike" kern="1200" cap="none" spc="0" normalizeH="0" baseline="0" noProof="0" dirty="0" smtClean="0">
                <a:ln>
                  <a:noFill/>
                </a:ln>
                <a:solidFill>
                  <a:srgbClr val="F77258"/>
                </a:solidFill>
                <a:effectLst/>
                <a:uLnTx/>
                <a:uFillTx/>
                <a:latin typeface="微软雅黑" panose="020B0503020204020204" pitchFamily="34" charset="-122"/>
                <a:ea typeface="微软雅黑" panose="020B0503020204020204" pitchFamily="34" charset="-122"/>
                <a:cs typeface="+mn-cs"/>
              </a:rPr>
              <a:t>原型界面简介</a:t>
            </a:r>
            <a:endParaRPr kumimoji="0" lang="zh-CN" altLang="en-US" sz="2000" b="1" i="0" u="none" strike="noStrike" kern="1200" cap="none" spc="0" normalizeH="0" baseline="0" noProof="0" dirty="0">
              <a:ln>
                <a:noFill/>
              </a:ln>
              <a:solidFill>
                <a:srgbClr val="F77258"/>
              </a:solidFill>
              <a:effectLst/>
              <a:uLnTx/>
              <a:uFillTx/>
              <a:latin typeface="微软雅黑" panose="020B0503020204020204" pitchFamily="34" charset="-122"/>
              <a:ea typeface="微软雅黑" panose="020B0503020204020204" pitchFamily="34" charset="-122"/>
              <a:cs typeface="+mn-cs"/>
            </a:endParaRPr>
          </a:p>
        </p:txBody>
      </p:sp>
      <p:grpSp>
        <p:nvGrpSpPr>
          <p:cNvPr id="21" name="组合 29"/>
          <p:cNvGrpSpPr/>
          <p:nvPr/>
        </p:nvGrpSpPr>
        <p:grpSpPr bwMode="auto">
          <a:xfrm>
            <a:off x="338138" y="293688"/>
            <a:ext cx="333375" cy="411162"/>
            <a:chOff x="10668001" y="925959"/>
            <a:chExt cx="444498" cy="545940"/>
          </a:xfrm>
        </p:grpSpPr>
        <p:sp>
          <p:nvSpPr>
            <p:cNvPr id="22" name="等腰三角形 27"/>
            <p:cNvSpPr/>
            <p:nvPr/>
          </p:nvSpPr>
          <p:spPr>
            <a:xfrm rot="5400000">
              <a:off x="10633062" y="1005163"/>
              <a:ext cx="501675" cy="431798"/>
            </a:xfrm>
            <a:prstGeom prst="triangle">
              <a:avLst/>
            </a:pr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3" name="等腰三角形 28"/>
            <p:cNvSpPr/>
            <p:nvPr/>
          </p:nvSpPr>
          <p:spPr>
            <a:xfrm rot="5400000">
              <a:off x="10705952" y="955741"/>
              <a:ext cx="436330" cy="376765"/>
            </a:xfrm>
            <a:prstGeom prst="triangle">
              <a:avLst/>
            </a:pr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grpSp>
        <p:nvGrpSpPr>
          <p:cNvPr id="55" name="组 54"/>
          <p:cNvGrpSpPr/>
          <p:nvPr/>
        </p:nvGrpSpPr>
        <p:grpSpPr>
          <a:xfrm>
            <a:off x="3636361" y="1337785"/>
            <a:ext cx="2560595" cy="875664"/>
            <a:chOff x="4081112" y="875484"/>
            <a:chExt cx="4029776" cy="637232"/>
          </a:xfrm>
        </p:grpSpPr>
        <p:sp>
          <p:nvSpPr>
            <p:cNvPr id="56" name="圆角矩形 55"/>
            <p:cNvSpPr/>
            <p:nvPr/>
          </p:nvSpPr>
          <p:spPr>
            <a:xfrm>
              <a:off x="4136900" y="875484"/>
              <a:ext cx="3918200" cy="434340"/>
            </a:xfrm>
            <a:prstGeom prst="roundRect">
              <a:avLst/>
            </a:prstGeom>
            <a:solidFill>
              <a:srgbClr val="F9D8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000">
                <a:solidFill>
                  <a:srgbClr val="F5D743"/>
                </a:solidFill>
              </a:endParaRPr>
            </a:p>
          </p:txBody>
        </p:sp>
        <p:sp>
          <p:nvSpPr>
            <p:cNvPr id="57" name="文本框 56"/>
            <p:cNvSpPr txBox="1"/>
            <p:nvPr/>
          </p:nvSpPr>
          <p:spPr>
            <a:xfrm>
              <a:off x="4081112" y="907988"/>
              <a:ext cx="4029776" cy="604728"/>
            </a:xfrm>
            <a:prstGeom prst="rect">
              <a:avLst/>
            </a:prstGeom>
            <a:noFill/>
          </p:spPr>
          <p:txBody>
            <a:bodyPr wrap="square" rtlCol="0">
              <a:spAutoFit/>
            </a:bodyPr>
            <a:lstStyle/>
            <a:p>
              <a:pPr algn="ctr"/>
              <a:r>
                <a:rPr kumimoji="1" lang="zh-CN" altLang="en-US" sz="2400" b="1" dirty="0">
                  <a:solidFill>
                    <a:schemeClr val="bg1"/>
                  </a:solidFill>
                  <a:latin typeface="Microsoft YaHei" charset="-122"/>
                  <a:ea typeface="Microsoft YaHei" charset="-122"/>
                  <a:cs typeface="Microsoft YaHei" charset="-122"/>
                </a:rPr>
                <a:t>属性</a:t>
              </a:r>
              <a:r>
                <a:rPr kumimoji="1" lang="en-US" altLang="zh-CN" sz="2400" b="1" dirty="0">
                  <a:solidFill>
                    <a:schemeClr val="bg1"/>
                  </a:solidFill>
                  <a:latin typeface="Microsoft YaHei" charset="-122"/>
                  <a:ea typeface="Microsoft YaHei" charset="-122"/>
                  <a:cs typeface="Microsoft YaHei" charset="-122"/>
                </a:rPr>
                <a:t>-</a:t>
              </a:r>
              <a:r>
                <a:rPr kumimoji="1" lang="zh-CN" altLang="en-US" sz="2400" b="1" dirty="0" smtClean="0">
                  <a:solidFill>
                    <a:schemeClr val="bg1"/>
                  </a:solidFill>
                  <a:latin typeface="Microsoft YaHei" charset="-122"/>
                  <a:ea typeface="Microsoft YaHei" charset="-122"/>
                  <a:cs typeface="Microsoft YaHei" charset="-122"/>
                </a:rPr>
                <a:t>未来用途</a:t>
              </a:r>
              <a:endParaRPr kumimoji="1" lang="zh-CN" altLang="en-US" sz="2400" b="1" dirty="0">
                <a:solidFill>
                  <a:schemeClr val="bg1"/>
                </a:solidFill>
                <a:latin typeface="Microsoft YaHei" charset="-122"/>
                <a:ea typeface="Microsoft YaHei" charset="-122"/>
                <a:cs typeface="Microsoft YaHei" charset="-122"/>
              </a:endParaRPr>
            </a:p>
          </p:txBody>
        </p:sp>
      </p:grpSp>
      <p:sp>
        <p:nvSpPr>
          <p:cNvPr id="2" name="矩形 1"/>
          <p:cNvSpPr/>
          <p:nvPr/>
        </p:nvSpPr>
        <p:spPr>
          <a:xfrm>
            <a:off x="1868659" y="2988751"/>
            <a:ext cx="6096000" cy="874407"/>
          </a:xfrm>
          <a:prstGeom prst="rect">
            <a:avLst/>
          </a:prstGeom>
        </p:spPr>
        <p:txBody>
          <a:bodyPr>
            <a:spAutoFit/>
          </a:bodyPr>
          <a:lstStyle/>
          <a:p>
            <a:pPr marL="285750" indent="-285750" algn="just">
              <a:lnSpc>
                <a:spcPct val="150000"/>
              </a:lnSpc>
              <a:buFont typeface="Arial" charset="0"/>
              <a:buChar char="•"/>
            </a:pPr>
            <a:r>
              <a:rPr lang="zh-CN" altLang="en-US" b="1" dirty="0">
                <a:solidFill>
                  <a:srgbClr val="FF0000"/>
                </a:solidFill>
                <a:latin typeface="Microsoft YaHei" charset="-122"/>
                <a:ea typeface="Microsoft YaHei" charset="-122"/>
                <a:cs typeface="Microsoft YaHei" charset="-122"/>
              </a:rPr>
              <a:t>一次性（可抛弃型）原型</a:t>
            </a:r>
            <a:r>
              <a:rPr lang="zh-CN" altLang="en-US" dirty="0">
                <a:latin typeface="Microsoft YaHei" charset="-122"/>
                <a:ea typeface="Microsoft YaHei" charset="-122"/>
                <a:cs typeface="Microsoft YaHei" charset="-122"/>
              </a:rPr>
              <a:t>在生产反馈信息以后会被</a:t>
            </a:r>
            <a:r>
              <a:rPr lang="zh-CN" altLang="en-US" dirty="0" smtClean="0">
                <a:latin typeface="Microsoft YaHei" charset="-122"/>
                <a:ea typeface="Microsoft YaHei" charset="-122"/>
                <a:cs typeface="Microsoft YaHei" charset="-122"/>
              </a:rPr>
              <a:t>抛弃；</a:t>
            </a:r>
            <a:endParaRPr lang="en-US" altLang="zh-CN" dirty="0" smtClean="0">
              <a:latin typeface="Microsoft YaHei" charset="-122"/>
              <a:ea typeface="Microsoft YaHei" charset="-122"/>
              <a:cs typeface="Microsoft YaHei" charset="-122"/>
            </a:endParaRPr>
          </a:p>
          <a:p>
            <a:pPr marL="285750" indent="-285750" algn="just">
              <a:lnSpc>
                <a:spcPct val="150000"/>
              </a:lnSpc>
              <a:buFont typeface="Arial" charset="0"/>
              <a:buChar char="•"/>
            </a:pPr>
            <a:r>
              <a:rPr lang="zh-CN" altLang="en-US" b="1" dirty="0" smtClean="0">
                <a:solidFill>
                  <a:srgbClr val="FF0000"/>
                </a:solidFill>
                <a:latin typeface="Microsoft YaHei" charset="-122"/>
                <a:ea typeface="Microsoft YaHei" charset="-122"/>
                <a:cs typeface="Microsoft YaHei" charset="-122"/>
              </a:rPr>
              <a:t>演进</a:t>
            </a:r>
            <a:r>
              <a:rPr lang="zh-CN" altLang="en-US" b="1" dirty="0">
                <a:solidFill>
                  <a:srgbClr val="FF0000"/>
                </a:solidFill>
                <a:latin typeface="Microsoft YaHei" charset="-122"/>
                <a:ea typeface="Microsoft YaHei" charset="-122"/>
                <a:cs typeface="Microsoft YaHei" charset="-122"/>
              </a:rPr>
              <a:t>型原型</a:t>
            </a:r>
            <a:r>
              <a:rPr lang="zh-CN" altLang="en-US" dirty="0">
                <a:latin typeface="Microsoft YaHei" charset="-122"/>
                <a:ea typeface="Microsoft YaHei" charset="-122"/>
                <a:cs typeface="Microsoft YaHei" charset="-122"/>
              </a:rPr>
              <a:t>则通过一系列的迭代发展成为最终产品</a:t>
            </a:r>
            <a:r>
              <a:rPr lang="zh-CN" altLang="en-US" dirty="0" smtClean="0">
                <a:latin typeface="Microsoft YaHei" charset="-122"/>
                <a:ea typeface="Microsoft YaHei" charset="-122"/>
                <a:cs typeface="Microsoft YaHei" charset="-122"/>
              </a:rPr>
              <a:t>。</a:t>
            </a:r>
            <a:r>
              <a:rPr lang="en-US" altLang="zh-CN" dirty="0">
                <a:solidFill>
                  <a:srgbClr val="000000"/>
                </a:solidFill>
                <a:latin typeface="Microsoft YaHei" charset="-122"/>
                <a:ea typeface="Microsoft YaHei" charset="-122"/>
                <a:cs typeface="Microsoft YaHei" charset="-122"/>
              </a:rPr>
              <a:t>[1</a:t>
            </a:r>
            <a:r>
              <a:rPr lang="en-US" altLang="zh-CN" dirty="0" smtClean="0">
                <a:solidFill>
                  <a:srgbClr val="000000"/>
                </a:solidFill>
                <a:latin typeface="Microsoft YaHei" charset="-122"/>
                <a:ea typeface="Microsoft YaHei" charset="-122"/>
                <a:cs typeface="Microsoft YaHei" charset="-122"/>
              </a:rPr>
              <a:t>]</a:t>
            </a:r>
            <a:endParaRPr lang="zh-CN" altLang="en-US" dirty="0">
              <a:solidFill>
                <a:srgbClr val="000000"/>
              </a:solidFill>
              <a:latin typeface="Microsoft YaHei" charset="-122"/>
              <a:ea typeface="Microsoft YaHei" charset="-122"/>
              <a:cs typeface="Microsoft YaHei" charset="-122"/>
            </a:endParaRPr>
          </a:p>
        </p:txBody>
      </p:sp>
      <p:sp>
        <p:nvSpPr>
          <p:cNvPr id="48" name="等腰三角形 3"/>
          <p:cNvSpPr/>
          <p:nvPr/>
        </p:nvSpPr>
        <p:spPr>
          <a:xfrm>
            <a:off x="8924925" y="0"/>
            <a:ext cx="3267075" cy="6858000"/>
          </a:xfrm>
          <a:prstGeom prst="triangle">
            <a:avLst>
              <a:gd name="adj" fmla="val 100000"/>
            </a:avLst>
          </a:prstGeom>
          <a:solidFill>
            <a:srgbClr val="F772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49" name="等腰三角形 4"/>
          <p:cNvSpPr/>
          <p:nvPr/>
        </p:nvSpPr>
        <p:spPr>
          <a:xfrm rot="11374545">
            <a:off x="8839200" y="1468438"/>
            <a:ext cx="501650" cy="5270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772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50" name="等腰三角形 4"/>
          <p:cNvSpPr/>
          <p:nvPr/>
        </p:nvSpPr>
        <p:spPr>
          <a:xfrm rot="20476330">
            <a:off x="10464800" y="766763"/>
            <a:ext cx="1674813" cy="1760537"/>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51" name="等腰三角形 4"/>
          <p:cNvSpPr/>
          <p:nvPr/>
        </p:nvSpPr>
        <p:spPr>
          <a:xfrm>
            <a:off x="10202863" y="1533525"/>
            <a:ext cx="1282700" cy="134620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2DCCD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52" name="等腰三角形 4"/>
          <p:cNvSpPr/>
          <p:nvPr/>
        </p:nvSpPr>
        <p:spPr>
          <a:xfrm rot="3834254">
            <a:off x="9466263" y="5322888"/>
            <a:ext cx="342900" cy="3619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2DCCD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53" name="等腰三角形 4"/>
          <p:cNvSpPr/>
          <p:nvPr/>
        </p:nvSpPr>
        <p:spPr>
          <a:xfrm rot="3834254">
            <a:off x="9100344" y="6187282"/>
            <a:ext cx="244475" cy="255587"/>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8D84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54" name="等腰三角形 4"/>
          <p:cNvSpPr/>
          <p:nvPr/>
        </p:nvSpPr>
        <p:spPr>
          <a:xfrm rot="4726618">
            <a:off x="9940925" y="3300413"/>
            <a:ext cx="1177925" cy="12382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8D84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58" name="等腰三角形 4"/>
          <p:cNvSpPr/>
          <p:nvPr/>
        </p:nvSpPr>
        <p:spPr>
          <a:xfrm rot="21025852">
            <a:off x="11661775" y="754063"/>
            <a:ext cx="244475" cy="257175"/>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8D84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59" name="等腰三角形 4"/>
          <p:cNvSpPr/>
          <p:nvPr/>
        </p:nvSpPr>
        <p:spPr>
          <a:xfrm rot="3834254">
            <a:off x="8044656" y="329407"/>
            <a:ext cx="344487" cy="3619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60" name="等腰三角形 4"/>
          <p:cNvSpPr/>
          <p:nvPr/>
        </p:nvSpPr>
        <p:spPr>
          <a:xfrm rot="18038681">
            <a:off x="9340056" y="-207169"/>
            <a:ext cx="344488" cy="3619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61" name="等腰三角形 4"/>
          <p:cNvSpPr/>
          <p:nvPr/>
        </p:nvSpPr>
        <p:spPr>
          <a:xfrm rot="11374545">
            <a:off x="10853738" y="5605463"/>
            <a:ext cx="501650" cy="525462"/>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nvGrpSpPr>
          <p:cNvPr id="62" name="组合 49"/>
          <p:cNvGrpSpPr/>
          <p:nvPr/>
        </p:nvGrpSpPr>
        <p:grpSpPr>
          <a:xfrm>
            <a:off x="9152214" y="832757"/>
            <a:ext cx="3080989" cy="5591028"/>
            <a:chOff x="9152214" y="832757"/>
            <a:chExt cx="3080989" cy="5591028"/>
          </a:xfrm>
          <a:solidFill>
            <a:srgbClr val="FFFFFF"/>
          </a:solidFill>
        </p:grpSpPr>
        <p:sp>
          <p:nvSpPr>
            <p:cNvPr id="63" name="任意多边形 50"/>
            <p:cNvSpPr/>
            <p:nvPr/>
          </p:nvSpPr>
          <p:spPr>
            <a:xfrm rot="20476330">
              <a:off x="10748648" y="1409739"/>
              <a:ext cx="1484555" cy="991655"/>
            </a:xfrm>
            <a:custGeom>
              <a:avLst/>
              <a:gdLst>
                <a:gd name="connsiteX0" fmla="*/ 964253 w 1484555"/>
                <a:gd name="connsiteY0" fmla="*/ 0 h 991655"/>
                <a:gd name="connsiteX1" fmla="*/ 1484555 w 1484555"/>
                <a:gd name="connsiteY1" fmla="*/ 377030 h 991655"/>
                <a:gd name="connsiteX2" fmla="*/ 0 w 1484555"/>
                <a:gd name="connsiteY2" fmla="*/ 991655 h 991655"/>
              </a:gdLst>
              <a:ahLst/>
              <a:cxnLst>
                <a:cxn ang="0">
                  <a:pos x="connsiteX0" y="connsiteY0"/>
                </a:cxn>
                <a:cxn ang="0">
                  <a:pos x="connsiteX1" y="connsiteY1"/>
                </a:cxn>
                <a:cxn ang="0">
                  <a:pos x="connsiteX2" y="connsiteY2"/>
                </a:cxn>
              </a:cxnLst>
              <a:rect l="l" t="t" r="r" b="b"/>
              <a:pathLst>
                <a:path w="1484555" h="991655">
                  <a:moveTo>
                    <a:pt x="964253" y="0"/>
                  </a:moveTo>
                  <a:lnTo>
                    <a:pt x="1484555" y="377030"/>
                  </a:lnTo>
                  <a:lnTo>
                    <a:pt x="0" y="991655"/>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64" name="任意多边形 51"/>
            <p:cNvSpPr/>
            <p:nvPr/>
          </p:nvSpPr>
          <p:spPr>
            <a:xfrm>
              <a:off x="10971638" y="2127252"/>
              <a:ext cx="513649" cy="434792"/>
            </a:xfrm>
            <a:custGeom>
              <a:avLst/>
              <a:gdLst>
                <a:gd name="connsiteX0" fmla="*/ 207102 w 513649"/>
                <a:gd name="connsiteY0" fmla="*/ 0 h 434792"/>
                <a:gd name="connsiteX1" fmla="*/ 513649 w 513649"/>
                <a:gd name="connsiteY1" fmla="*/ 222135 h 434792"/>
                <a:gd name="connsiteX2" fmla="*/ 0 w 513649"/>
                <a:gd name="connsiteY2" fmla="*/ 434792 h 434792"/>
              </a:gdLst>
              <a:ahLst/>
              <a:cxnLst>
                <a:cxn ang="0">
                  <a:pos x="connsiteX0" y="connsiteY0"/>
                </a:cxn>
                <a:cxn ang="0">
                  <a:pos x="connsiteX1" y="connsiteY1"/>
                </a:cxn>
                <a:cxn ang="0">
                  <a:pos x="connsiteX2" y="connsiteY2"/>
                </a:cxn>
              </a:cxnLst>
              <a:rect l="l" t="t" r="r" b="b"/>
              <a:pathLst>
                <a:path w="513649" h="434792">
                  <a:moveTo>
                    <a:pt x="207102" y="0"/>
                  </a:moveTo>
                  <a:lnTo>
                    <a:pt x="513649" y="222135"/>
                  </a:lnTo>
                  <a:lnTo>
                    <a:pt x="0" y="434792"/>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65" name="任意多边形 52"/>
            <p:cNvSpPr/>
            <p:nvPr/>
          </p:nvSpPr>
          <p:spPr>
            <a:xfrm rot="3834254">
              <a:off x="9520560" y="5357206"/>
              <a:ext cx="314048" cy="287533"/>
            </a:xfrm>
            <a:custGeom>
              <a:avLst/>
              <a:gdLst>
                <a:gd name="connsiteX0" fmla="*/ 11468 w 314048"/>
                <a:gd name="connsiteY0" fmla="*/ 0 h 287533"/>
                <a:gd name="connsiteX1" fmla="*/ 314048 w 314048"/>
                <a:gd name="connsiteY1" fmla="*/ 219261 h 287533"/>
                <a:gd name="connsiteX2" fmla="*/ 149143 w 314048"/>
                <a:gd name="connsiteY2" fmla="*/ 287533 h 287533"/>
                <a:gd name="connsiteX3" fmla="*/ 0 w 314048"/>
                <a:gd name="connsiteY3" fmla="*/ 99595 h 287533"/>
              </a:gdLst>
              <a:ahLst/>
              <a:cxnLst>
                <a:cxn ang="0">
                  <a:pos x="connsiteX0" y="connsiteY0"/>
                </a:cxn>
                <a:cxn ang="0">
                  <a:pos x="connsiteX1" y="connsiteY1"/>
                </a:cxn>
                <a:cxn ang="0">
                  <a:pos x="connsiteX2" y="connsiteY2"/>
                </a:cxn>
                <a:cxn ang="0">
                  <a:pos x="connsiteX3" y="connsiteY3"/>
                </a:cxn>
              </a:cxnLst>
              <a:rect l="l" t="t" r="r" b="b"/>
              <a:pathLst>
                <a:path w="314048" h="287533">
                  <a:moveTo>
                    <a:pt x="11468" y="0"/>
                  </a:moveTo>
                  <a:lnTo>
                    <a:pt x="314048" y="219261"/>
                  </a:lnTo>
                  <a:lnTo>
                    <a:pt x="149143" y="287533"/>
                  </a:lnTo>
                  <a:lnTo>
                    <a:pt x="0" y="99595"/>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66" name="任意多边形 66"/>
            <p:cNvSpPr/>
            <p:nvPr/>
          </p:nvSpPr>
          <p:spPr>
            <a:xfrm rot="3834254">
              <a:off x="9141845" y="6212916"/>
              <a:ext cx="221238" cy="200499"/>
            </a:xfrm>
            <a:custGeom>
              <a:avLst/>
              <a:gdLst>
                <a:gd name="connsiteX0" fmla="*/ 6794 w 221238"/>
                <a:gd name="connsiteY0" fmla="*/ 0 h 200499"/>
                <a:gd name="connsiteX1" fmla="*/ 221238 w 221238"/>
                <a:gd name="connsiteY1" fmla="*/ 155395 h 200499"/>
                <a:gd name="connsiteX2" fmla="*/ 112294 w 221238"/>
                <a:gd name="connsiteY2" fmla="*/ 200499 h 200499"/>
                <a:gd name="connsiteX3" fmla="*/ 0 w 221238"/>
                <a:gd name="connsiteY3" fmla="*/ 58996 h 200499"/>
              </a:gdLst>
              <a:ahLst/>
              <a:cxnLst>
                <a:cxn ang="0">
                  <a:pos x="connsiteX0" y="connsiteY0"/>
                </a:cxn>
                <a:cxn ang="0">
                  <a:pos x="connsiteX1" y="connsiteY1"/>
                </a:cxn>
                <a:cxn ang="0">
                  <a:pos x="connsiteX2" y="connsiteY2"/>
                </a:cxn>
                <a:cxn ang="0">
                  <a:pos x="connsiteX3" y="connsiteY3"/>
                </a:cxn>
              </a:cxnLst>
              <a:rect l="l" t="t" r="r" b="b"/>
              <a:pathLst>
                <a:path w="221238" h="200499">
                  <a:moveTo>
                    <a:pt x="6794" y="0"/>
                  </a:moveTo>
                  <a:lnTo>
                    <a:pt x="221238" y="155395"/>
                  </a:lnTo>
                  <a:lnTo>
                    <a:pt x="112294" y="200499"/>
                  </a:lnTo>
                  <a:lnTo>
                    <a:pt x="0" y="58996"/>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67" name="任意多边形 68"/>
            <p:cNvSpPr/>
            <p:nvPr/>
          </p:nvSpPr>
          <p:spPr>
            <a:xfrm rot="4726618">
              <a:off x="10137641" y="3462627"/>
              <a:ext cx="1090268" cy="942332"/>
            </a:xfrm>
            <a:custGeom>
              <a:avLst/>
              <a:gdLst>
                <a:gd name="connsiteX0" fmla="*/ 54741 w 1090268"/>
                <a:gd name="connsiteY0" fmla="*/ 0 h 942332"/>
                <a:gd name="connsiteX1" fmla="*/ 1090268 w 1090268"/>
                <a:gd name="connsiteY1" fmla="*/ 750382 h 942332"/>
                <a:gd name="connsiteX2" fmla="*/ 626636 w 1090268"/>
                <a:gd name="connsiteY2" fmla="*/ 942332 h 942332"/>
                <a:gd name="connsiteX3" fmla="*/ 0 w 1090268"/>
                <a:gd name="connsiteY3" fmla="*/ 475377 h 942332"/>
              </a:gdLst>
              <a:ahLst/>
              <a:cxnLst>
                <a:cxn ang="0">
                  <a:pos x="connsiteX0" y="connsiteY0"/>
                </a:cxn>
                <a:cxn ang="0">
                  <a:pos x="connsiteX1" y="connsiteY1"/>
                </a:cxn>
                <a:cxn ang="0">
                  <a:pos x="connsiteX2" y="connsiteY2"/>
                </a:cxn>
                <a:cxn ang="0">
                  <a:pos x="connsiteX3" y="connsiteY3"/>
                </a:cxn>
              </a:cxnLst>
              <a:rect l="l" t="t" r="r" b="b"/>
              <a:pathLst>
                <a:path w="1090268" h="942332">
                  <a:moveTo>
                    <a:pt x="54741" y="0"/>
                  </a:moveTo>
                  <a:lnTo>
                    <a:pt x="1090268" y="750382"/>
                  </a:lnTo>
                  <a:lnTo>
                    <a:pt x="626636" y="942332"/>
                  </a:lnTo>
                  <a:lnTo>
                    <a:pt x="0" y="475377"/>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68" name="任意多边形 69"/>
            <p:cNvSpPr/>
            <p:nvPr/>
          </p:nvSpPr>
          <p:spPr>
            <a:xfrm rot="21025852">
              <a:off x="11693675" y="832757"/>
              <a:ext cx="217959" cy="164561"/>
            </a:xfrm>
            <a:custGeom>
              <a:avLst/>
              <a:gdLst>
                <a:gd name="connsiteX0" fmla="*/ 115393 w 217959"/>
                <a:gd name="connsiteY0" fmla="*/ 0 h 164561"/>
                <a:gd name="connsiteX1" fmla="*/ 217959 w 217959"/>
                <a:gd name="connsiteY1" fmla="*/ 74324 h 164561"/>
                <a:gd name="connsiteX2" fmla="*/ 0 w 217959"/>
                <a:gd name="connsiteY2" fmla="*/ 164561 h 164561"/>
              </a:gdLst>
              <a:ahLst/>
              <a:cxnLst>
                <a:cxn ang="0">
                  <a:pos x="connsiteX0" y="connsiteY0"/>
                </a:cxn>
                <a:cxn ang="0">
                  <a:pos x="connsiteX1" y="connsiteY1"/>
                </a:cxn>
                <a:cxn ang="0">
                  <a:pos x="connsiteX2" y="connsiteY2"/>
                </a:cxn>
              </a:cxnLst>
              <a:rect l="l" t="t" r="r" b="b"/>
              <a:pathLst>
                <a:path w="217959" h="164561">
                  <a:moveTo>
                    <a:pt x="115393" y="0"/>
                  </a:moveTo>
                  <a:lnTo>
                    <a:pt x="217959" y="74324"/>
                  </a:lnTo>
                  <a:lnTo>
                    <a:pt x="0" y="16456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sp>
        <p:nvSpPr>
          <p:cNvPr id="69" name="等腰三角形 4"/>
          <p:cNvSpPr/>
          <p:nvPr/>
        </p:nvSpPr>
        <p:spPr>
          <a:xfrm rot="1555719">
            <a:off x="6561138" y="669925"/>
            <a:ext cx="242887" cy="255588"/>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724564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accel="50000" decel="50000" fill="hold" grpId="0" nodeType="withEffect">
                                  <p:stCondLst>
                                    <p:cond delay="0"/>
                                  </p:stCondLst>
                                  <p:childTnLst>
                                    <p:set>
                                      <p:cBhvr>
                                        <p:cTn id="6" dur="1" fill="hold">
                                          <p:stCondLst>
                                            <p:cond delay="0"/>
                                          </p:stCondLst>
                                        </p:cTn>
                                        <p:tgtEl>
                                          <p:spTgt spid="48"/>
                                        </p:tgtEl>
                                        <p:attrNameLst>
                                          <p:attrName>style.visibility</p:attrName>
                                        </p:attrNameLst>
                                      </p:cBhvr>
                                      <p:to>
                                        <p:strVal val="visible"/>
                                      </p:to>
                                    </p:set>
                                    <p:anim calcmode="lin" valueType="num">
                                      <p:cBhvr additive="base">
                                        <p:cTn id="7" dur="1000" fill="hold"/>
                                        <p:tgtEl>
                                          <p:spTgt spid="48"/>
                                        </p:tgtEl>
                                        <p:attrNameLst>
                                          <p:attrName>ppt_x</p:attrName>
                                        </p:attrNameLst>
                                      </p:cBhvr>
                                      <p:tavLst>
                                        <p:tav tm="0">
                                          <p:val>
                                            <p:strVal val="1+#ppt_w/2"/>
                                          </p:val>
                                        </p:tav>
                                        <p:tav tm="100000">
                                          <p:val>
                                            <p:strVal val="#ppt_x"/>
                                          </p:val>
                                        </p:tav>
                                      </p:tavLst>
                                    </p:anim>
                                    <p:anim calcmode="lin" valueType="num">
                                      <p:cBhvr additive="base">
                                        <p:cTn id="8" dur="1000" fill="hold"/>
                                        <p:tgtEl>
                                          <p:spTgt spid="48"/>
                                        </p:tgtEl>
                                        <p:attrNameLst>
                                          <p:attrName>ppt_y</p:attrName>
                                        </p:attrNameLst>
                                      </p:cBhvr>
                                      <p:tavLst>
                                        <p:tav tm="0">
                                          <p:val>
                                            <p:strVal val="#ppt_y"/>
                                          </p:val>
                                        </p:tav>
                                        <p:tav tm="100000">
                                          <p:val>
                                            <p:strVal val="#ppt_y"/>
                                          </p:val>
                                        </p:tav>
                                      </p:tavLst>
                                    </p:anim>
                                  </p:childTnLst>
                                </p:cTn>
                              </p:par>
                              <p:par>
                                <p:cTn id="9" presetID="2" presetClass="entr" presetSubtype="2" accel="50000" decel="50000" fill="hold" grpId="0" nodeType="withEffect">
                                  <p:stCondLst>
                                    <p:cond delay="0"/>
                                  </p:stCondLst>
                                  <p:childTnLst>
                                    <p:set>
                                      <p:cBhvr>
                                        <p:cTn id="10" dur="1" fill="hold">
                                          <p:stCondLst>
                                            <p:cond delay="0"/>
                                          </p:stCondLst>
                                        </p:cTn>
                                        <p:tgtEl>
                                          <p:spTgt spid="49"/>
                                        </p:tgtEl>
                                        <p:attrNameLst>
                                          <p:attrName>style.visibility</p:attrName>
                                        </p:attrNameLst>
                                      </p:cBhvr>
                                      <p:to>
                                        <p:strVal val="visible"/>
                                      </p:to>
                                    </p:set>
                                    <p:anim calcmode="lin" valueType="num">
                                      <p:cBhvr additive="base">
                                        <p:cTn id="11" dur="1000" fill="hold"/>
                                        <p:tgtEl>
                                          <p:spTgt spid="49"/>
                                        </p:tgtEl>
                                        <p:attrNameLst>
                                          <p:attrName>ppt_x</p:attrName>
                                        </p:attrNameLst>
                                      </p:cBhvr>
                                      <p:tavLst>
                                        <p:tav tm="0">
                                          <p:val>
                                            <p:strVal val="1+#ppt_w/2"/>
                                          </p:val>
                                        </p:tav>
                                        <p:tav tm="100000">
                                          <p:val>
                                            <p:strVal val="#ppt_x"/>
                                          </p:val>
                                        </p:tav>
                                      </p:tavLst>
                                    </p:anim>
                                    <p:anim calcmode="lin" valueType="num">
                                      <p:cBhvr additive="base">
                                        <p:cTn id="12" dur="1000" fill="hold"/>
                                        <p:tgtEl>
                                          <p:spTgt spid="49"/>
                                        </p:tgtEl>
                                        <p:attrNameLst>
                                          <p:attrName>ppt_y</p:attrName>
                                        </p:attrNameLst>
                                      </p:cBhvr>
                                      <p:tavLst>
                                        <p:tav tm="0">
                                          <p:val>
                                            <p:strVal val="#ppt_y"/>
                                          </p:val>
                                        </p:tav>
                                        <p:tav tm="100000">
                                          <p:val>
                                            <p:strVal val="#ppt_y"/>
                                          </p:val>
                                        </p:tav>
                                      </p:tavLst>
                                    </p:anim>
                                  </p:childTnLst>
                                </p:cTn>
                              </p:par>
                              <p:par>
                                <p:cTn id="13" presetID="2" presetClass="entr" presetSubtype="2" accel="50000" decel="50000" fill="hold" grpId="0" nodeType="withEffect">
                                  <p:stCondLst>
                                    <p:cond delay="0"/>
                                  </p:stCondLst>
                                  <p:childTnLst>
                                    <p:set>
                                      <p:cBhvr>
                                        <p:cTn id="14" dur="1" fill="hold">
                                          <p:stCondLst>
                                            <p:cond delay="0"/>
                                          </p:stCondLst>
                                        </p:cTn>
                                        <p:tgtEl>
                                          <p:spTgt spid="50"/>
                                        </p:tgtEl>
                                        <p:attrNameLst>
                                          <p:attrName>style.visibility</p:attrName>
                                        </p:attrNameLst>
                                      </p:cBhvr>
                                      <p:to>
                                        <p:strVal val="visible"/>
                                      </p:to>
                                    </p:set>
                                    <p:anim calcmode="lin" valueType="num">
                                      <p:cBhvr additive="base">
                                        <p:cTn id="15" dur="1000" fill="hold"/>
                                        <p:tgtEl>
                                          <p:spTgt spid="50"/>
                                        </p:tgtEl>
                                        <p:attrNameLst>
                                          <p:attrName>ppt_x</p:attrName>
                                        </p:attrNameLst>
                                      </p:cBhvr>
                                      <p:tavLst>
                                        <p:tav tm="0">
                                          <p:val>
                                            <p:strVal val="1+#ppt_w/2"/>
                                          </p:val>
                                        </p:tav>
                                        <p:tav tm="100000">
                                          <p:val>
                                            <p:strVal val="#ppt_x"/>
                                          </p:val>
                                        </p:tav>
                                      </p:tavLst>
                                    </p:anim>
                                    <p:anim calcmode="lin" valueType="num">
                                      <p:cBhvr additive="base">
                                        <p:cTn id="16" dur="1000" fill="hold"/>
                                        <p:tgtEl>
                                          <p:spTgt spid="50"/>
                                        </p:tgtEl>
                                        <p:attrNameLst>
                                          <p:attrName>ppt_y</p:attrName>
                                        </p:attrNameLst>
                                      </p:cBhvr>
                                      <p:tavLst>
                                        <p:tav tm="0">
                                          <p:val>
                                            <p:strVal val="#ppt_y"/>
                                          </p:val>
                                        </p:tav>
                                        <p:tav tm="100000">
                                          <p:val>
                                            <p:strVal val="#ppt_y"/>
                                          </p:val>
                                        </p:tav>
                                      </p:tavLst>
                                    </p:anim>
                                  </p:childTnLst>
                                </p:cTn>
                              </p:par>
                              <p:par>
                                <p:cTn id="17" presetID="2" presetClass="entr" presetSubtype="2" accel="50000" decel="50000" fill="hold" grpId="0" nodeType="withEffect">
                                  <p:stCondLst>
                                    <p:cond delay="0"/>
                                  </p:stCondLst>
                                  <p:childTnLst>
                                    <p:set>
                                      <p:cBhvr>
                                        <p:cTn id="18" dur="1" fill="hold">
                                          <p:stCondLst>
                                            <p:cond delay="0"/>
                                          </p:stCondLst>
                                        </p:cTn>
                                        <p:tgtEl>
                                          <p:spTgt spid="51"/>
                                        </p:tgtEl>
                                        <p:attrNameLst>
                                          <p:attrName>style.visibility</p:attrName>
                                        </p:attrNameLst>
                                      </p:cBhvr>
                                      <p:to>
                                        <p:strVal val="visible"/>
                                      </p:to>
                                    </p:set>
                                    <p:anim calcmode="lin" valueType="num">
                                      <p:cBhvr additive="base">
                                        <p:cTn id="19" dur="1000" fill="hold"/>
                                        <p:tgtEl>
                                          <p:spTgt spid="51"/>
                                        </p:tgtEl>
                                        <p:attrNameLst>
                                          <p:attrName>ppt_x</p:attrName>
                                        </p:attrNameLst>
                                      </p:cBhvr>
                                      <p:tavLst>
                                        <p:tav tm="0">
                                          <p:val>
                                            <p:strVal val="1+#ppt_w/2"/>
                                          </p:val>
                                        </p:tav>
                                        <p:tav tm="100000">
                                          <p:val>
                                            <p:strVal val="#ppt_x"/>
                                          </p:val>
                                        </p:tav>
                                      </p:tavLst>
                                    </p:anim>
                                    <p:anim calcmode="lin" valueType="num">
                                      <p:cBhvr additive="base">
                                        <p:cTn id="20" dur="1000" fill="hold"/>
                                        <p:tgtEl>
                                          <p:spTgt spid="51"/>
                                        </p:tgtEl>
                                        <p:attrNameLst>
                                          <p:attrName>ppt_y</p:attrName>
                                        </p:attrNameLst>
                                      </p:cBhvr>
                                      <p:tavLst>
                                        <p:tav tm="0">
                                          <p:val>
                                            <p:strVal val="#ppt_y"/>
                                          </p:val>
                                        </p:tav>
                                        <p:tav tm="100000">
                                          <p:val>
                                            <p:strVal val="#ppt_y"/>
                                          </p:val>
                                        </p:tav>
                                      </p:tavLst>
                                    </p:anim>
                                  </p:childTnLst>
                                </p:cTn>
                              </p:par>
                              <p:par>
                                <p:cTn id="21" presetID="2" presetClass="entr" presetSubtype="2" accel="50000" decel="50000" fill="hold" grpId="0" nodeType="withEffect">
                                  <p:stCondLst>
                                    <p:cond delay="0"/>
                                  </p:stCondLst>
                                  <p:childTnLst>
                                    <p:set>
                                      <p:cBhvr>
                                        <p:cTn id="22" dur="1" fill="hold">
                                          <p:stCondLst>
                                            <p:cond delay="0"/>
                                          </p:stCondLst>
                                        </p:cTn>
                                        <p:tgtEl>
                                          <p:spTgt spid="52"/>
                                        </p:tgtEl>
                                        <p:attrNameLst>
                                          <p:attrName>style.visibility</p:attrName>
                                        </p:attrNameLst>
                                      </p:cBhvr>
                                      <p:to>
                                        <p:strVal val="visible"/>
                                      </p:to>
                                    </p:set>
                                    <p:anim calcmode="lin" valueType="num">
                                      <p:cBhvr additive="base">
                                        <p:cTn id="23" dur="1000" fill="hold"/>
                                        <p:tgtEl>
                                          <p:spTgt spid="52"/>
                                        </p:tgtEl>
                                        <p:attrNameLst>
                                          <p:attrName>ppt_x</p:attrName>
                                        </p:attrNameLst>
                                      </p:cBhvr>
                                      <p:tavLst>
                                        <p:tav tm="0">
                                          <p:val>
                                            <p:strVal val="1+#ppt_w/2"/>
                                          </p:val>
                                        </p:tav>
                                        <p:tav tm="100000">
                                          <p:val>
                                            <p:strVal val="#ppt_x"/>
                                          </p:val>
                                        </p:tav>
                                      </p:tavLst>
                                    </p:anim>
                                    <p:anim calcmode="lin" valueType="num">
                                      <p:cBhvr additive="base">
                                        <p:cTn id="24" dur="1000" fill="hold"/>
                                        <p:tgtEl>
                                          <p:spTgt spid="52"/>
                                        </p:tgtEl>
                                        <p:attrNameLst>
                                          <p:attrName>ppt_y</p:attrName>
                                        </p:attrNameLst>
                                      </p:cBhvr>
                                      <p:tavLst>
                                        <p:tav tm="0">
                                          <p:val>
                                            <p:strVal val="#ppt_y"/>
                                          </p:val>
                                        </p:tav>
                                        <p:tav tm="100000">
                                          <p:val>
                                            <p:strVal val="#ppt_y"/>
                                          </p:val>
                                        </p:tav>
                                      </p:tavLst>
                                    </p:anim>
                                  </p:childTnLst>
                                </p:cTn>
                              </p:par>
                              <p:par>
                                <p:cTn id="25" presetID="2" presetClass="entr" presetSubtype="2" accel="50000" decel="50000" fill="hold" grpId="0" nodeType="withEffect">
                                  <p:stCondLst>
                                    <p:cond delay="0"/>
                                  </p:stCondLst>
                                  <p:childTnLst>
                                    <p:set>
                                      <p:cBhvr>
                                        <p:cTn id="26" dur="1" fill="hold">
                                          <p:stCondLst>
                                            <p:cond delay="0"/>
                                          </p:stCondLst>
                                        </p:cTn>
                                        <p:tgtEl>
                                          <p:spTgt spid="53"/>
                                        </p:tgtEl>
                                        <p:attrNameLst>
                                          <p:attrName>style.visibility</p:attrName>
                                        </p:attrNameLst>
                                      </p:cBhvr>
                                      <p:to>
                                        <p:strVal val="visible"/>
                                      </p:to>
                                    </p:set>
                                    <p:anim calcmode="lin" valueType="num">
                                      <p:cBhvr additive="base">
                                        <p:cTn id="27" dur="1000" fill="hold"/>
                                        <p:tgtEl>
                                          <p:spTgt spid="53"/>
                                        </p:tgtEl>
                                        <p:attrNameLst>
                                          <p:attrName>ppt_x</p:attrName>
                                        </p:attrNameLst>
                                      </p:cBhvr>
                                      <p:tavLst>
                                        <p:tav tm="0">
                                          <p:val>
                                            <p:strVal val="1+#ppt_w/2"/>
                                          </p:val>
                                        </p:tav>
                                        <p:tav tm="100000">
                                          <p:val>
                                            <p:strVal val="#ppt_x"/>
                                          </p:val>
                                        </p:tav>
                                      </p:tavLst>
                                    </p:anim>
                                    <p:anim calcmode="lin" valueType="num">
                                      <p:cBhvr additive="base">
                                        <p:cTn id="28" dur="1000" fill="hold"/>
                                        <p:tgtEl>
                                          <p:spTgt spid="53"/>
                                        </p:tgtEl>
                                        <p:attrNameLst>
                                          <p:attrName>ppt_y</p:attrName>
                                        </p:attrNameLst>
                                      </p:cBhvr>
                                      <p:tavLst>
                                        <p:tav tm="0">
                                          <p:val>
                                            <p:strVal val="#ppt_y"/>
                                          </p:val>
                                        </p:tav>
                                        <p:tav tm="100000">
                                          <p:val>
                                            <p:strVal val="#ppt_y"/>
                                          </p:val>
                                        </p:tav>
                                      </p:tavLst>
                                    </p:anim>
                                  </p:childTnLst>
                                </p:cTn>
                              </p:par>
                              <p:par>
                                <p:cTn id="29" presetID="2" presetClass="entr" presetSubtype="2" accel="50000" decel="50000" fill="hold" grpId="0" nodeType="withEffect">
                                  <p:stCondLst>
                                    <p:cond delay="0"/>
                                  </p:stCondLst>
                                  <p:childTnLst>
                                    <p:set>
                                      <p:cBhvr>
                                        <p:cTn id="30" dur="1" fill="hold">
                                          <p:stCondLst>
                                            <p:cond delay="0"/>
                                          </p:stCondLst>
                                        </p:cTn>
                                        <p:tgtEl>
                                          <p:spTgt spid="54"/>
                                        </p:tgtEl>
                                        <p:attrNameLst>
                                          <p:attrName>style.visibility</p:attrName>
                                        </p:attrNameLst>
                                      </p:cBhvr>
                                      <p:to>
                                        <p:strVal val="visible"/>
                                      </p:to>
                                    </p:set>
                                    <p:anim calcmode="lin" valueType="num">
                                      <p:cBhvr additive="base">
                                        <p:cTn id="31" dur="1000" fill="hold"/>
                                        <p:tgtEl>
                                          <p:spTgt spid="54"/>
                                        </p:tgtEl>
                                        <p:attrNameLst>
                                          <p:attrName>ppt_x</p:attrName>
                                        </p:attrNameLst>
                                      </p:cBhvr>
                                      <p:tavLst>
                                        <p:tav tm="0">
                                          <p:val>
                                            <p:strVal val="1+#ppt_w/2"/>
                                          </p:val>
                                        </p:tav>
                                        <p:tav tm="100000">
                                          <p:val>
                                            <p:strVal val="#ppt_x"/>
                                          </p:val>
                                        </p:tav>
                                      </p:tavLst>
                                    </p:anim>
                                    <p:anim calcmode="lin" valueType="num">
                                      <p:cBhvr additive="base">
                                        <p:cTn id="32" dur="1000" fill="hold"/>
                                        <p:tgtEl>
                                          <p:spTgt spid="54"/>
                                        </p:tgtEl>
                                        <p:attrNameLst>
                                          <p:attrName>ppt_y</p:attrName>
                                        </p:attrNameLst>
                                      </p:cBhvr>
                                      <p:tavLst>
                                        <p:tav tm="0">
                                          <p:val>
                                            <p:strVal val="#ppt_y"/>
                                          </p:val>
                                        </p:tav>
                                        <p:tav tm="100000">
                                          <p:val>
                                            <p:strVal val="#ppt_y"/>
                                          </p:val>
                                        </p:tav>
                                      </p:tavLst>
                                    </p:anim>
                                  </p:childTnLst>
                                </p:cTn>
                              </p:par>
                              <p:par>
                                <p:cTn id="33" presetID="2" presetClass="entr" presetSubtype="2" accel="50000" decel="50000" fill="hold" grpId="0" nodeType="withEffect">
                                  <p:stCondLst>
                                    <p:cond delay="0"/>
                                  </p:stCondLst>
                                  <p:childTnLst>
                                    <p:set>
                                      <p:cBhvr>
                                        <p:cTn id="34" dur="1" fill="hold">
                                          <p:stCondLst>
                                            <p:cond delay="0"/>
                                          </p:stCondLst>
                                        </p:cTn>
                                        <p:tgtEl>
                                          <p:spTgt spid="58"/>
                                        </p:tgtEl>
                                        <p:attrNameLst>
                                          <p:attrName>style.visibility</p:attrName>
                                        </p:attrNameLst>
                                      </p:cBhvr>
                                      <p:to>
                                        <p:strVal val="visible"/>
                                      </p:to>
                                    </p:set>
                                    <p:anim calcmode="lin" valueType="num">
                                      <p:cBhvr additive="base">
                                        <p:cTn id="35" dur="1000" fill="hold"/>
                                        <p:tgtEl>
                                          <p:spTgt spid="58"/>
                                        </p:tgtEl>
                                        <p:attrNameLst>
                                          <p:attrName>ppt_x</p:attrName>
                                        </p:attrNameLst>
                                      </p:cBhvr>
                                      <p:tavLst>
                                        <p:tav tm="0">
                                          <p:val>
                                            <p:strVal val="1+#ppt_w/2"/>
                                          </p:val>
                                        </p:tav>
                                        <p:tav tm="100000">
                                          <p:val>
                                            <p:strVal val="#ppt_x"/>
                                          </p:val>
                                        </p:tav>
                                      </p:tavLst>
                                    </p:anim>
                                    <p:anim calcmode="lin" valueType="num">
                                      <p:cBhvr additive="base">
                                        <p:cTn id="36" dur="1000" fill="hold"/>
                                        <p:tgtEl>
                                          <p:spTgt spid="58"/>
                                        </p:tgtEl>
                                        <p:attrNameLst>
                                          <p:attrName>ppt_y</p:attrName>
                                        </p:attrNameLst>
                                      </p:cBhvr>
                                      <p:tavLst>
                                        <p:tav tm="0">
                                          <p:val>
                                            <p:strVal val="#ppt_y"/>
                                          </p:val>
                                        </p:tav>
                                        <p:tav tm="100000">
                                          <p:val>
                                            <p:strVal val="#ppt_y"/>
                                          </p:val>
                                        </p:tav>
                                      </p:tavLst>
                                    </p:anim>
                                  </p:childTnLst>
                                </p:cTn>
                              </p:par>
                              <p:par>
                                <p:cTn id="37" presetID="2" presetClass="entr" presetSubtype="2" accel="50000" decel="50000" fill="hold" grpId="0" nodeType="withEffect">
                                  <p:stCondLst>
                                    <p:cond delay="0"/>
                                  </p:stCondLst>
                                  <p:childTnLst>
                                    <p:set>
                                      <p:cBhvr>
                                        <p:cTn id="38" dur="1" fill="hold">
                                          <p:stCondLst>
                                            <p:cond delay="0"/>
                                          </p:stCondLst>
                                        </p:cTn>
                                        <p:tgtEl>
                                          <p:spTgt spid="59"/>
                                        </p:tgtEl>
                                        <p:attrNameLst>
                                          <p:attrName>style.visibility</p:attrName>
                                        </p:attrNameLst>
                                      </p:cBhvr>
                                      <p:to>
                                        <p:strVal val="visible"/>
                                      </p:to>
                                    </p:set>
                                    <p:anim calcmode="lin" valueType="num">
                                      <p:cBhvr additive="base">
                                        <p:cTn id="39" dur="1000" fill="hold"/>
                                        <p:tgtEl>
                                          <p:spTgt spid="59"/>
                                        </p:tgtEl>
                                        <p:attrNameLst>
                                          <p:attrName>ppt_x</p:attrName>
                                        </p:attrNameLst>
                                      </p:cBhvr>
                                      <p:tavLst>
                                        <p:tav tm="0">
                                          <p:val>
                                            <p:strVal val="1+#ppt_w/2"/>
                                          </p:val>
                                        </p:tav>
                                        <p:tav tm="100000">
                                          <p:val>
                                            <p:strVal val="#ppt_x"/>
                                          </p:val>
                                        </p:tav>
                                      </p:tavLst>
                                    </p:anim>
                                    <p:anim calcmode="lin" valueType="num">
                                      <p:cBhvr additive="base">
                                        <p:cTn id="40" dur="1000" fill="hold"/>
                                        <p:tgtEl>
                                          <p:spTgt spid="59"/>
                                        </p:tgtEl>
                                        <p:attrNameLst>
                                          <p:attrName>ppt_y</p:attrName>
                                        </p:attrNameLst>
                                      </p:cBhvr>
                                      <p:tavLst>
                                        <p:tav tm="0">
                                          <p:val>
                                            <p:strVal val="#ppt_y"/>
                                          </p:val>
                                        </p:tav>
                                        <p:tav tm="100000">
                                          <p:val>
                                            <p:strVal val="#ppt_y"/>
                                          </p:val>
                                        </p:tav>
                                      </p:tavLst>
                                    </p:anim>
                                  </p:childTnLst>
                                </p:cTn>
                              </p:par>
                              <p:par>
                                <p:cTn id="41" presetID="2" presetClass="entr" presetSubtype="2" accel="50000" decel="50000" fill="hold" grpId="0" nodeType="withEffect">
                                  <p:stCondLst>
                                    <p:cond delay="0"/>
                                  </p:stCondLst>
                                  <p:childTnLst>
                                    <p:set>
                                      <p:cBhvr>
                                        <p:cTn id="42" dur="1" fill="hold">
                                          <p:stCondLst>
                                            <p:cond delay="0"/>
                                          </p:stCondLst>
                                        </p:cTn>
                                        <p:tgtEl>
                                          <p:spTgt spid="60"/>
                                        </p:tgtEl>
                                        <p:attrNameLst>
                                          <p:attrName>style.visibility</p:attrName>
                                        </p:attrNameLst>
                                      </p:cBhvr>
                                      <p:to>
                                        <p:strVal val="visible"/>
                                      </p:to>
                                    </p:set>
                                    <p:anim calcmode="lin" valueType="num">
                                      <p:cBhvr additive="base">
                                        <p:cTn id="43" dur="1000" fill="hold"/>
                                        <p:tgtEl>
                                          <p:spTgt spid="60"/>
                                        </p:tgtEl>
                                        <p:attrNameLst>
                                          <p:attrName>ppt_x</p:attrName>
                                        </p:attrNameLst>
                                      </p:cBhvr>
                                      <p:tavLst>
                                        <p:tav tm="0">
                                          <p:val>
                                            <p:strVal val="1+#ppt_w/2"/>
                                          </p:val>
                                        </p:tav>
                                        <p:tav tm="100000">
                                          <p:val>
                                            <p:strVal val="#ppt_x"/>
                                          </p:val>
                                        </p:tav>
                                      </p:tavLst>
                                    </p:anim>
                                    <p:anim calcmode="lin" valueType="num">
                                      <p:cBhvr additive="base">
                                        <p:cTn id="44" dur="1000" fill="hold"/>
                                        <p:tgtEl>
                                          <p:spTgt spid="60"/>
                                        </p:tgtEl>
                                        <p:attrNameLst>
                                          <p:attrName>ppt_y</p:attrName>
                                        </p:attrNameLst>
                                      </p:cBhvr>
                                      <p:tavLst>
                                        <p:tav tm="0">
                                          <p:val>
                                            <p:strVal val="#ppt_y"/>
                                          </p:val>
                                        </p:tav>
                                        <p:tav tm="100000">
                                          <p:val>
                                            <p:strVal val="#ppt_y"/>
                                          </p:val>
                                        </p:tav>
                                      </p:tavLst>
                                    </p:anim>
                                  </p:childTnLst>
                                </p:cTn>
                              </p:par>
                              <p:par>
                                <p:cTn id="45" presetID="2" presetClass="entr" presetSubtype="2" accel="50000" decel="50000" fill="hold" grpId="0" nodeType="withEffect">
                                  <p:stCondLst>
                                    <p:cond delay="0"/>
                                  </p:stCondLst>
                                  <p:childTnLst>
                                    <p:set>
                                      <p:cBhvr>
                                        <p:cTn id="46" dur="1" fill="hold">
                                          <p:stCondLst>
                                            <p:cond delay="0"/>
                                          </p:stCondLst>
                                        </p:cTn>
                                        <p:tgtEl>
                                          <p:spTgt spid="61"/>
                                        </p:tgtEl>
                                        <p:attrNameLst>
                                          <p:attrName>style.visibility</p:attrName>
                                        </p:attrNameLst>
                                      </p:cBhvr>
                                      <p:to>
                                        <p:strVal val="visible"/>
                                      </p:to>
                                    </p:set>
                                    <p:anim calcmode="lin" valueType="num">
                                      <p:cBhvr additive="base">
                                        <p:cTn id="47" dur="1000" fill="hold"/>
                                        <p:tgtEl>
                                          <p:spTgt spid="61"/>
                                        </p:tgtEl>
                                        <p:attrNameLst>
                                          <p:attrName>ppt_x</p:attrName>
                                        </p:attrNameLst>
                                      </p:cBhvr>
                                      <p:tavLst>
                                        <p:tav tm="0">
                                          <p:val>
                                            <p:strVal val="1+#ppt_w/2"/>
                                          </p:val>
                                        </p:tav>
                                        <p:tav tm="100000">
                                          <p:val>
                                            <p:strVal val="#ppt_x"/>
                                          </p:val>
                                        </p:tav>
                                      </p:tavLst>
                                    </p:anim>
                                    <p:anim calcmode="lin" valueType="num">
                                      <p:cBhvr additive="base">
                                        <p:cTn id="48" dur="1000" fill="hold"/>
                                        <p:tgtEl>
                                          <p:spTgt spid="61"/>
                                        </p:tgtEl>
                                        <p:attrNameLst>
                                          <p:attrName>ppt_y</p:attrName>
                                        </p:attrNameLst>
                                      </p:cBhvr>
                                      <p:tavLst>
                                        <p:tav tm="0">
                                          <p:val>
                                            <p:strVal val="#ppt_y"/>
                                          </p:val>
                                        </p:tav>
                                        <p:tav tm="100000">
                                          <p:val>
                                            <p:strVal val="#ppt_y"/>
                                          </p:val>
                                        </p:tav>
                                      </p:tavLst>
                                    </p:anim>
                                  </p:childTnLst>
                                </p:cTn>
                              </p:par>
                              <p:par>
                                <p:cTn id="49" presetID="2" presetClass="entr" presetSubtype="2" accel="50000" decel="50000" fill="hold" nodeType="withEffect">
                                  <p:stCondLst>
                                    <p:cond delay="0"/>
                                  </p:stCondLst>
                                  <p:childTnLst>
                                    <p:set>
                                      <p:cBhvr>
                                        <p:cTn id="50" dur="1" fill="hold">
                                          <p:stCondLst>
                                            <p:cond delay="0"/>
                                          </p:stCondLst>
                                        </p:cTn>
                                        <p:tgtEl>
                                          <p:spTgt spid="62"/>
                                        </p:tgtEl>
                                        <p:attrNameLst>
                                          <p:attrName>style.visibility</p:attrName>
                                        </p:attrNameLst>
                                      </p:cBhvr>
                                      <p:to>
                                        <p:strVal val="visible"/>
                                      </p:to>
                                    </p:set>
                                    <p:anim calcmode="lin" valueType="num">
                                      <p:cBhvr additive="base">
                                        <p:cTn id="51" dur="1000" fill="hold"/>
                                        <p:tgtEl>
                                          <p:spTgt spid="62"/>
                                        </p:tgtEl>
                                        <p:attrNameLst>
                                          <p:attrName>ppt_x</p:attrName>
                                        </p:attrNameLst>
                                      </p:cBhvr>
                                      <p:tavLst>
                                        <p:tav tm="0">
                                          <p:val>
                                            <p:strVal val="1+#ppt_w/2"/>
                                          </p:val>
                                        </p:tav>
                                        <p:tav tm="100000">
                                          <p:val>
                                            <p:strVal val="#ppt_x"/>
                                          </p:val>
                                        </p:tav>
                                      </p:tavLst>
                                    </p:anim>
                                    <p:anim calcmode="lin" valueType="num">
                                      <p:cBhvr additive="base">
                                        <p:cTn id="52" dur="1000" fill="hold"/>
                                        <p:tgtEl>
                                          <p:spTgt spid="62"/>
                                        </p:tgtEl>
                                        <p:attrNameLst>
                                          <p:attrName>ppt_y</p:attrName>
                                        </p:attrNameLst>
                                      </p:cBhvr>
                                      <p:tavLst>
                                        <p:tav tm="0">
                                          <p:val>
                                            <p:strVal val="#ppt_y"/>
                                          </p:val>
                                        </p:tav>
                                        <p:tav tm="100000">
                                          <p:val>
                                            <p:strVal val="#ppt_y"/>
                                          </p:val>
                                        </p:tav>
                                      </p:tavLst>
                                    </p:anim>
                                  </p:childTnLst>
                                </p:cTn>
                              </p:par>
                              <p:par>
                                <p:cTn id="53" presetID="2" presetClass="entr" presetSubtype="2" accel="50000" decel="50000" fill="hold" grpId="0" nodeType="withEffect">
                                  <p:stCondLst>
                                    <p:cond delay="0"/>
                                  </p:stCondLst>
                                  <p:childTnLst>
                                    <p:set>
                                      <p:cBhvr>
                                        <p:cTn id="54" dur="1" fill="hold">
                                          <p:stCondLst>
                                            <p:cond delay="0"/>
                                          </p:stCondLst>
                                        </p:cTn>
                                        <p:tgtEl>
                                          <p:spTgt spid="69"/>
                                        </p:tgtEl>
                                        <p:attrNameLst>
                                          <p:attrName>style.visibility</p:attrName>
                                        </p:attrNameLst>
                                      </p:cBhvr>
                                      <p:to>
                                        <p:strVal val="visible"/>
                                      </p:to>
                                    </p:set>
                                    <p:anim calcmode="lin" valueType="num">
                                      <p:cBhvr additive="base">
                                        <p:cTn id="55" dur="1000" fill="hold"/>
                                        <p:tgtEl>
                                          <p:spTgt spid="69"/>
                                        </p:tgtEl>
                                        <p:attrNameLst>
                                          <p:attrName>ppt_x</p:attrName>
                                        </p:attrNameLst>
                                      </p:cBhvr>
                                      <p:tavLst>
                                        <p:tav tm="0">
                                          <p:val>
                                            <p:strVal val="1+#ppt_w/2"/>
                                          </p:val>
                                        </p:tav>
                                        <p:tav tm="100000">
                                          <p:val>
                                            <p:strVal val="#ppt_x"/>
                                          </p:val>
                                        </p:tav>
                                      </p:tavLst>
                                    </p:anim>
                                    <p:anim calcmode="lin" valueType="num">
                                      <p:cBhvr additive="base">
                                        <p:cTn id="56" dur="1000" fill="hold"/>
                                        <p:tgtEl>
                                          <p:spTgt spid="6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49" grpId="0" animBg="1"/>
      <p:bldP spid="50" grpId="0" animBg="1"/>
      <p:bldP spid="51" grpId="0" animBg="1"/>
      <p:bldP spid="52" grpId="0" animBg="1"/>
      <p:bldP spid="53" grpId="0" animBg="1"/>
      <p:bldP spid="54" grpId="0" animBg="1"/>
      <p:bldP spid="58" grpId="0" animBg="1"/>
      <p:bldP spid="59" grpId="0" animBg="1"/>
      <p:bldP spid="60" grpId="0" animBg="1"/>
      <p:bldP spid="61" grpId="0" animBg="1"/>
      <p:bldP spid="6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文本框 23"/>
          <p:cNvSpPr txBox="1">
            <a:spLocks noChangeArrowheads="1"/>
          </p:cNvSpPr>
          <p:nvPr/>
        </p:nvSpPr>
        <p:spPr bwMode="auto">
          <a:xfrm>
            <a:off x="739775" y="298450"/>
            <a:ext cx="20335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000" b="1" i="0" u="none" strike="noStrike" kern="1200" cap="none" spc="0" normalizeH="0" baseline="0" noProof="0" dirty="0" smtClean="0">
                <a:ln>
                  <a:noFill/>
                </a:ln>
                <a:solidFill>
                  <a:srgbClr val="F77258"/>
                </a:solidFill>
                <a:effectLst/>
                <a:uLnTx/>
                <a:uFillTx/>
                <a:latin typeface="微软雅黑" panose="020B0503020204020204" pitchFamily="34" charset="-122"/>
                <a:ea typeface="微软雅黑" panose="020B0503020204020204" pitchFamily="34" charset="-122"/>
                <a:cs typeface="+mn-cs"/>
              </a:rPr>
              <a:t>原型界面简介</a:t>
            </a:r>
            <a:endParaRPr kumimoji="0" lang="zh-CN" altLang="en-US" sz="2000" b="1" i="0" u="none" strike="noStrike" kern="1200" cap="none" spc="0" normalizeH="0" baseline="0" noProof="0" dirty="0">
              <a:ln>
                <a:noFill/>
              </a:ln>
              <a:solidFill>
                <a:srgbClr val="F77258"/>
              </a:solidFill>
              <a:effectLst/>
              <a:uLnTx/>
              <a:uFillTx/>
              <a:latin typeface="微软雅黑" panose="020B0503020204020204" pitchFamily="34" charset="-122"/>
              <a:ea typeface="微软雅黑" panose="020B0503020204020204" pitchFamily="34" charset="-122"/>
              <a:cs typeface="+mn-cs"/>
            </a:endParaRPr>
          </a:p>
        </p:txBody>
      </p:sp>
      <p:grpSp>
        <p:nvGrpSpPr>
          <p:cNvPr id="21" name="组合 29"/>
          <p:cNvGrpSpPr/>
          <p:nvPr/>
        </p:nvGrpSpPr>
        <p:grpSpPr bwMode="auto">
          <a:xfrm>
            <a:off x="338138" y="293688"/>
            <a:ext cx="333375" cy="411162"/>
            <a:chOff x="10668001" y="925959"/>
            <a:chExt cx="444498" cy="545940"/>
          </a:xfrm>
        </p:grpSpPr>
        <p:sp>
          <p:nvSpPr>
            <p:cNvPr id="22" name="等腰三角形 27"/>
            <p:cNvSpPr/>
            <p:nvPr/>
          </p:nvSpPr>
          <p:spPr>
            <a:xfrm rot="5400000">
              <a:off x="10633062" y="1005163"/>
              <a:ext cx="501675" cy="431798"/>
            </a:xfrm>
            <a:prstGeom prst="triangle">
              <a:avLst/>
            </a:pr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3" name="等腰三角形 28"/>
            <p:cNvSpPr/>
            <p:nvPr/>
          </p:nvSpPr>
          <p:spPr>
            <a:xfrm rot="5400000">
              <a:off x="10705952" y="955741"/>
              <a:ext cx="436330" cy="376765"/>
            </a:xfrm>
            <a:prstGeom prst="triangle">
              <a:avLst/>
            </a:pr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sp>
        <p:nvSpPr>
          <p:cNvPr id="14" name="Rounded Rectangle 2"/>
          <p:cNvSpPr/>
          <p:nvPr/>
        </p:nvSpPr>
        <p:spPr>
          <a:xfrm>
            <a:off x="739775" y="1477009"/>
            <a:ext cx="6046036" cy="4027805"/>
          </a:xfrm>
          <a:prstGeom prst="roundRect">
            <a:avLst>
              <a:gd name="adj" fmla="val 1163"/>
            </a:avLst>
          </a:prstGeom>
          <a:solidFill>
            <a:srgbClr val="F77258"/>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cs"/>
            </a:endParaRPr>
          </a:p>
        </p:txBody>
      </p:sp>
      <p:sp>
        <p:nvSpPr>
          <p:cNvPr id="15" name="矩形 8"/>
          <p:cNvSpPr>
            <a:spLocks noChangeArrowheads="1"/>
          </p:cNvSpPr>
          <p:nvPr/>
        </p:nvSpPr>
        <p:spPr bwMode="auto">
          <a:xfrm>
            <a:off x="858746" y="2230943"/>
            <a:ext cx="5927065" cy="3096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0" marR="0" lvl="0" indent="0" algn="l" defTabSz="1216025" rtl="0" eaLnBrk="1" fontAlgn="base" latinLnBrk="0" hangingPunct="1">
              <a:lnSpc>
                <a:spcPct val="120000"/>
              </a:lnSpc>
              <a:spcBef>
                <a:spcPct val="20000"/>
              </a:spcBef>
              <a:spcAft>
                <a:spcPct val="0"/>
              </a:spcAft>
              <a:buClrTx/>
              <a:buSzTx/>
              <a:buFontTx/>
              <a:buNone/>
              <a:tabLst/>
              <a:defRPr/>
            </a:pPr>
            <a:r>
              <a:rPr kumimoji="0" lang="zh-CN" altLang="en-US" sz="1600" u="none" strike="noStrike" kern="1200" cap="none" spc="0" normalizeH="0" baseline="0" noProof="0" dirty="0" smtClean="0">
                <a:ln>
                  <a:noFill/>
                </a:ln>
                <a:solidFill>
                  <a:srgbClr val="FFFFFF"/>
                </a:solidFill>
                <a:effectLst/>
                <a:uLnTx/>
                <a:uFillTx/>
                <a:latin typeface="Microsoft YaHei" charset="-122"/>
                <a:ea typeface="Microsoft YaHei" charset="-122"/>
                <a:cs typeface="Microsoft YaHei" charset="-122"/>
                <a:sym typeface="Arial" panose="020B0604020202020204" pitchFamily="34" charset="0"/>
              </a:rPr>
              <a:t>在做原型之前，对于原型是只用于研究实验还是将来要成为最终交付产品的一部分，需要做出一个明确的且经过充分沟通的决定。</a:t>
            </a:r>
            <a:r>
              <a:rPr kumimoji="0" lang="zh-CN" altLang="en-US" sz="1600" b="1" u="none" strike="noStrike" kern="1200" cap="none" spc="0" normalizeH="0" baseline="0" noProof="0" dirty="0" smtClean="0">
                <a:ln>
                  <a:noFill/>
                </a:ln>
                <a:solidFill>
                  <a:schemeClr val="bg1"/>
                </a:solidFill>
                <a:effectLst/>
                <a:uLnTx/>
                <a:uFillTx/>
                <a:latin typeface="Microsoft YaHei" charset="-122"/>
                <a:ea typeface="Microsoft YaHei" charset="-122"/>
                <a:cs typeface="Microsoft YaHei" charset="-122"/>
                <a:sym typeface="Arial" panose="020B0604020202020204" pitchFamily="34" charset="0"/>
              </a:rPr>
              <a:t>如果想解释一些问题、解决不确定性以及改进需求，可以创建一个抛弃型原型</a:t>
            </a:r>
            <a:r>
              <a:rPr kumimoji="0" lang="zh-CN" altLang="en-US" sz="1600" u="none" strike="noStrike" kern="1200" cap="none" spc="0" normalizeH="0" baseline="0" noProof="0" dirty="0" smtClean="0">
                <a:ln>
                  <a:noFill/>
                </a:ln>
                <a:solidFill>
                  <a:srgbClr val="FFFFFF"/>
                </a:solidFill>
                <a:effectLst/>
                <a:uLnTx/>
                <a:uFillTx/>
                <a:latin typeface="Microsoft YaHei" charset="-122"/>
                <a:ea typeface="Microsoft YaHei" charset="-122"/>
                <a:cs typeface="Microsoft YaHei" charset="-122"/>
                <a:sym typeface="Arial" panose="020B0604020202020204" pitchFamily="34" charset="0"/>
              </a:rPr>
              <a:t>。因为在它完成使命之后就会将它抛弃，</a:t>
            </a:r>
            <a:r>
              <a:rPr kumimoji="0" lang="zh-CN" altLang="en-US" sz="1600" b="1" u="none" strike="noStrike" kern="1200" cap="none" spc="0" normalizeH="0" baseline="0" noProof="0" dirty="0" smtClean="0">
                <a:ln>
                  <a:noFill/>
                </a:ln>
                <a:solidFill>
                  <a:srgbClr val="FFFFFF"/>
                </a:solidFill>
                <a:effectLst/>
                <a:uLnTx/>
                <a:uFillTx/>
                <a:latin typeface="Microsoft YaHei" charset="-122"/>
                <a:ea typeface="Microsoft YaHei" charset="-122"/>
                <a:cs typeface="Microsoft YaHei" charset="-122"/>
                <a:sym typeface="Arial" panose="020B0604020202020204" pitchFamily="34" charset="0"/>
              </a:rPr>
              <a:t>所以应该以快速、低成本的方式创建</a:t>
            </a:r>
            <a:r>
              <a:rPr kumimoji="0" lang="zh-CN" altLang="en-US" sz="1600" u="none" strike="noStrike" kern="1200" cap="none" spc="0" normalizeH="0" baseline="0" noProof="0" dirty="0" smtClean="0">
                <a:ln>
                  <a:noFill/>
                </a:ln>
                <a:solidFill>
                  <a:srgbClr val="FFFFFF"/>
                </a:solidFill>
                <a:effectLst/>
                <a:uLnTx/>
                <a:uFillTx/>
                <a:latin typeface="Microsoft YaHei" charset="-122"/>
                <a:ea typeface="Microsoft YaHei" charset="-122"/>
                <a:cs typeface="Microsoft YaHei" charset="-122"/>
                <a:sym typeface="Arial" panose="020B0604020202020204" pitchFamily="34" charset="0"/>
              </a:rPr>
              <a:t>。</a:t>
            </a:r>
            <a:endParaRPr kumimoji="0" lang="en-US" altLang="zh-CN" sz="1600" u="none" strike="noStrike" kern="1200" cap="none" spc="0" normalizeH="0" baseline="0" noProof="0" dirty="0" smtClean="0">
              <a:ln>
                <a:noFill/>
              </a:ln>
              <a:solidFill>
                <a:srgbClr val="FFFFFF"/>
              </a:solidFill>
              <a:effectLst/>
              <a:uLnTx/>
              <a:uFillTx/>
              <a:latin typeface="Microsoft YaHei" charset="-122"/>
              <a:ea typeface="Microsoft YaHei" charset="-122"/>
              <a:cs typeface="Microsoft YaHei" charset="-122"/>
              <a:sym typeface="Arial" panose="020B0604020202020204" pitchFamily="34" charset="0"/>
            </a:endParaRPr>
          </a:p>
          <a:p>
            <a:pPr marL="0" marR="0" lvl="0" indent="0" algn="l" defTabSz="1216025" rtl="0" eaLnBrk="1" fontAlgn="base" latinLnBrk="0" hangingPunct="1">
              <a:lnSpc>
                <a:spcPct val="120000"/>
              </a:lnSpc>
              <a:spcBef>
                <a:spcPct val="20000"/>
              </a:spcBef>
              <a:spcAft>
                <a:spcPct val="0"/>
              </a:spcAft>
              <a:buClrTx/>
              <a:buSzTx/>
              <a:buFontTx/>
              <a:buNone/>
              <a:tabLst/>
              <a:defRPr/>
            </a:pPr>
            <a:r>
              <a:rPr lang="zh-CN" altLang="en-US" sz="1600" dirty="0" smtClean="0">
                <a:solidFill>
                  <a:srgbClr val="FFFFFF"/>
                </a:solidFill>
                <a:latin typeface="Microsoft YaHei" charset="-122"/>
                <a:ea typeface="Microsoft YaHei" charset="-122"/>
                <a:cs typeface="Microsoft YaHei" charset="-122"/>
                <a:sym typeface="Arial" panose="020B0604020202020204" pitchFamily="34" charset="0"/>
              </a:rPr>
              <a:t>开发人员在创建可抛弃原型时，会忽略成品软件构建技术。相比健壮性、可靠性、性能以及长期可维护性，可抛弃原型</a:t>
            </a:r>
            <a:r>
              <a:rPr lang="zh-CN" altLang="en-US" sz="1600" b="1" dirty="0" smtClean="0">
                <a:solidFill>
                  <a:srgbClr val="FFFFFF"/>
                </a:solidFill>
                <a:latin typeface="Microsoft YaHei" charset="-122"/>
                <a:ea typeface="Microsoft YaHei" charset="-122"/>
                <a:cs typeface="Microsoft YaHei" charset="-122"/>
                <a:sym typeface="Arial" panose="020B0604020202020204" pitchFamily="34" charset="0"/>
              </a:rPr>
              <a:t>更注重快速实现及快速修改</a:t>
            </a:r>
            <a:r>
              <a:rPr lang="zh-CN" altLang="en-US" sz="1600" dirty="0" smtClean="0">
                <a:solidFill>
                  <a:srgbClr val="FFFFFF"/>
                </a:solidFill>
                <a:latin typeface="Microsoft YaHei" charset="-122"/>
                <a:ea typeface="Microsoft YaHei" charset="-122"/>
                <a:cs typeface="Microsoft YaHei" charset="-122"/>
                <a:sym typeface="Arial" panose="020B0604020202020204" pitchFamily="34" charset="0"/>
              </a:rPr>
              <a:t>。因此，</a:t>
            </a:r>
            <a:r>
              <a:rPr lang="zh-CN" altLang="en-US" sz="1600" b="1" dirty="0" smtClean="0">
                <a:solidFill>
                  <a:srgbClr val="FFFFFF"/>
                </a:solidFill>
                <a:latin typeface="Microsoft YaHei" charset="-122"/>
                <a:ea typeface="Microsoft YaHei" charset="-122"/>
                <a:cs typeface="Microsoft YaHei" charset="-122"/>
                <a:sym typeface="Arial" panose="020B0604020202020204" pitchFamily="34" charset="0"/>
              </a:rPr>
              <a:t>千万不可以将可抛弃型原型中的低质量代码移植到产品系统中</a:t>
            </a:r>
            <a:r>
              <a:rPr lang="zh-CN" altLang="en-US" sz="1600" dirty="0" smtClean="0">
                <a:solidFill>
                  <a:srgbClr val="FFFFFF"/>
                </a:solidFill>
                <a:latin typeface="Microsoft YaHei" charset="-122"/>
                <a:ea typeface="Microsoft YaHei" charset="-122"/>
                <a:cs typeface="Microsoft YaHei" charset="-122"/>
                <a:sym typeface="Arial" panose="020B0604020202020204" pitchFamily="34" charset="0"/>
              </a:rPr>
              <a:t>。如果这么做，用户和维护人员在产品生命周期中会饱尝由此而带来的苦果。</a:t>
            </a:r>
            <a:r>
              <a:rPr lang="en-US" altLang="zh-CN" sz="1600" dirty="0" smtClean="0">
                <a:solidFill>
                  <a:srgbClr val="FFFFFF"/>
                </a:solidFill>
                <a:latin typeface="Microsoft YaHei" charset="-122"/>
                <a:ea typeface="Microsoft YaHei" charset="-122"/>
                <a:cs typeface="Microsoft YaHei" charset="-122"/>
                <a:sym typeface="Arial" panose="020B0604020202020204" pitchFamily="34" charset="0"/>
              </a:rPr>
              <a:t>[1]</a:t>
            </a:r>
            <a:endParaRPr kumimoji="0" lang="en-US" altLang="zh-CN" sz="1600" u="none" strike="noStrike" kern="1200" cap="none" spc="0" normalizeH="0" baseline="0" noProof="0" dirty="0">
              <a:ln>
                <a:noFill/>
              </a:ln>
              <a:solidFill>
                <a:srgbClr val="FFFFFF"/>
              </a:solidFill>
              <a:effectLst/>
              <a:uLnTx/>
              <a:uFillTx/>
              <a:latin typeface="Microsoft YaHei" charset="-122"/>
              <a:ea typeface="Microsoft YaHei" charset="-122"/>
              <a:cs typeface="Microsoft YaHei" charset="-122"/>
              <a:sym typeface="Arial" panose="020B0604020202020204" pitchFamily="34" charset="0"/>
            </a:endParaRPr>
          </a:p>
        </p:txBody>
      </p:sp>
      <p:grpSp>
        <p:nvGrpSpPr>
          <p:cNvPr id="16" name="组 15"/>
          <p:cNvGrpSpPr/>
          <p:nvPr/>
        </p:nvGrpSpPr>
        <p:grpSpPr>
          <a:xfrm>
            <a:off x="858746" y="1589950"/>
            <a:ext cx="2113053" cy="434340"/>
            <a:chOff x="916464" y="1694020"/>
            <a:chExt cx="1752106" cy="434340"/>
          </a:xfrm>
        </p:grpSpPr>
        <p:sp>
          <p:nvSpPr>
            <p:cNvPr id="17" name="圆角矩形 16"/>
            <p:cNvSpPr/>
            <p:nvPr/>
          </p:nvSpPr>
          <p:spPr>
            <a:xfrm>
              <a:off x="916464" y="1694020"/>
              <a:ext cx="1508760" cy="434340"/>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文本框 17"/>
            <p:cNvSpPr txBox="1"/>
            <p:nvPr/>
          </p:nvSpPr>
          <p:spPr>
            <a:xfrm>
              <a:off x="1116846" y="1726524"/>
              <a:ext cx="1551724" cy="369332"/>
            </a:xfrm>
            <a:prstGeom prst="rect">
              <a:avLst/>
            </a:prstGeom>
            <a:noFill/>
          </p:spPr>
          <p:txBody>
            <a:bodyPr wrap="square" rtlCol="0">
              <a:spAutoFit/>
            </a:bodyPr>
            <a:lstStyle/>
            <a:p>
              <a:r>
                <a:rPr kumimoji="1" lang="zh-CN" altLang="en-US" b="1" dirty="0" smtClean="0">
                  <a:solidFill>
                    <a:schemeClr val="bg1"/>
                  </a:solidFill>
                  <a:latin typeface="Microsoft YaHei" charset="-122"/>
                  <a:ea typeface="Microsoft YaHei" charset="-122"/>
                  <a:cs typeface="Microsoft YaHei" charset="-122"/>
                </a:rPr>
                <a:t>抛弃型原型</a:t>
              </a:r>
              <a:endParaRPr kumimoji="1" lang="zh-CN" altLang="en-US" b="1" dirty="0">
                <a:solidFill>
                  <a:schemeClr val="bg1"/>
                </a:solidFill>
                <a:latin typeface="Microsoft YaHei" charset="-122"/>
                <a:ea typeface="Microsoft YaHei" charset="-122"/>
                <a:cs typeface="Microsoft YaHei" charset="-122"/>
              </a:endParaRPr>
            </a:p>
          </p:txBody>
        </p:sp>
      </p:grpSp>
      <p:sp>
        <p:nvSpPr>
          <p:cNvPr id="19" name="Rounded Rectangle 2"/>
          <p:cNvSpPr/>
          <p:nvPr/>
        </p:nvSpPr>
        <p:spPr>
          <a:xfrm>
            <a:off x="7609632" y="1477009"/>
            <a:ext cx="3629868" cy="4027805"/>
          </a:xfrm>
          <a:prstGeom prst="roundRect">
            <a:avLst>
              <a:gd name="adj" fmla="val 1163"/>
            </a:avLst>
          </a:prstGeom>
          <a:solidFill>
            <a:schemeClr val="accent1">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cs"/>
            </a:endParaRPr>
          </a:p>
        </p:txBody>
      </p:sp>
      <p:grpSp>
        <p:nvGrpSpPr>
          <p:cNvPr id="25" name="组 24"/>
          <p:cNvGrpSpPr/>
          <p:nvPr/>
        </p:nvGrpSpPr>
        <p:grpSpPr>
          <a:xfrm>
            <a:off x="7702696" y="1589950"/>
            <a:ext cx="1871391" cy="434340"/>
            <a:chOff x="894982" y="1694020"/>
            <a:chExt cx="1551724" cy="434340"/>
          </a:xfrm>
        </p:grpSpPr>
        <p:sp>
          <p:nvSpPr>
            <p:cNvPr id="26" name="圆角矩形 25"/>
            <p:cNvSpPr/>
            <p:nvPr/>
          </p:nvSpPr>
          <p:spPr>
            <a:xfrm>
              <a:off x="916464" y="1694020"/>
              <a:ext cx="1508760" cy="434340"/>
            </a:xfrm>
            <a:prstGeom prst="round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7" name="文本框 26"/>
            <p:cNvSpPr txBox="1"/>
            <p:nvPr/>
          </p:nvSpPr>
          <p:spPr>
            <a:xfrm>
              <a:off x="894982" y="1726524"/>
              <a:ext cx="1551724" cy="369332"/>
            </a:xfrm>
            <a:prstGeom prst="rect">
              <a:avLst/>
            </a:prstGeom>
            <a:noFill/>
          </p:spPr>
          <p:txBody>
            <a:bodyPr wrap="square" rtlCol="0">
              <a:spAutoFit/>
            </a:bodyPr>
            <a:lstStyle/>
            <a:p>
              <a:pPr algn="ctr"/>
              <a:r>
                <a:rPr kumimoji="1" lang="zh-CN" altLang="en-US" b="1" smtClean="0">
                  <a:solidFill>
                    <a:schemeClr val="bg1"/>
                  </a:solidFill>
                  <a:latin typeface="Microsoft YaHei" charset="-122"/>
                  <a:ea typeface="Microsoft YaHei" charset="-122"/>
                  <a:cs typeface="Microsoft YaHei" charset="-122"/>
                </a:rPr>
                <a:t>适用场景</a:t>
              </a:r>
              <a:endParaRPr kumimoji="1" lang="zh-CN" altLang="en-US" b="1" dirty="0">
                <a:solidFill>
                  <a:schemeClr val="bg1"/>
                </a:solidFill>
                <a:latin typeface="Microsoft YaHei" charset="-122"/>
                <a:ea typeface="Microsoft YaHei" charset="-122"/>
                <a:cs typeface="Microsoft YaHei" charset="-122"/>
              </a:endParaRPr>
            </a:p>
          </p:txBody>
        </p:sp>
      </p:grpSp>
      <p:sp>
        <p:nvSpPr>
          <p:cNvPr id="28" name="矩形 8"/>
          <p:cNvSpPr>
            <a:spLocks noChangeArrowheads="1"/>
          </p:cNvSpPr>
          <p:nvPr/>
        </p:nvSpPr>
        <p:spPr bwMode="auto">
          <a:xfrm>
            <a:off x="7776741" y="2230943"/>
            <a:ext cx="3295650" cy="3021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defTabSz="1216025" fontAlgn="base">
              <a:lnSpc>
                <a:spcPct val="120000"/>
              </a:lnSpc>
              <a:spcBef>
                <a:spcPct val="20000"/>
              </a:spcBef>
              <a:spcAft>
                <a:spcPct val="0"/>
              </a:spcAft>
              <a:defRPr/>
            </a:pPr>
            <a:r>
              <a:rPr kumimoji="0" lang="zh-CN" altLang="en-US" sz="1600" u="none" strike="noStrike" kern="1200" cap="none" spc="0" normalizeH="0" baseline="0" noProof="0" dirty="0" smtClean="0">
                <a:ln>
                  <a:noFill/>
                </a:ln>
                <a:solidFill>
                  <a:schemeClr val="tx1">
                    <a:lumMod val="65000"/>
                    <a:lumOff val="35000"/>
                  </a:schemeClr>
                </a:solidFill>
                <a:effectLst/>
                <a:uLnTx/>
                <a:uFillTx/>
                <a:latin typeface="Microsoft YaHei" charset="-122"/>
                <a:ea typeface="Microsoft YaHei" charset="-122"/>
                <a:cs typeface="Microsoft YaHei" charset="-122"/>
                <a:sym typeface="Arial" panose="020B0604020202020204" pitchFamily="34" charset="0"/>
              </a:rPr>
              <a:t>最适合使用可抛弃型原型的情形是团队觉得需求不确定、有歧义、不完整或者含糊的时候，或者从独立的需求难以想象出来未来系统的时候。解决这些问题能够减少构建过程中的风险。原型可以帮助用户和开发人员形象地理解需求可能如何实现并能够找出需求中的遗漏。它还可以让用户判断需求是否满足必要的业务过程。</a:t>
            </a:r>
            <a:r>
              <a:rPr lang="en-US" altLang="zh-CN" sz="1600" dirty="0">
                <a:solidFill>
                  <a:schemeClr val="tx1">
                    <a:lumMod val="65000"/>
                    <a:lumOff val="35000"/>
                  </a:schemeClr>
                </a:solidFill>
                <a:latin typeface="Microsoft YaHei" charset="-122"/>
                <a:ea typeface="Microsoft YaHei" charset="-122"/>
                <a:cs typeface="Microsoft YaHei" charset="-122"/>
                <a:sym typeface="Arial" panose="020B0604020202020204" pitchFamily="34" charset="0"/>
              </a:rPr>
              <a:t>[1</a:t>
            </a:r>
            <a:r>
              <a:rPr lang="en-US" altLang="zh-CN" sz="1600" dirty="0" smtClean="0">
                <a:solidFill>
                  <a:schemeClr val="tx1">
                    <a:lumMod val="65000"/>
                    <a:lumOff val="35000"/>
                  </a:schemeClr>
                </a:solidFill>
                <a:latin typeface="Microsoft YaHei" charset="-122"/>
                <a:ea typeface="Microsoft YaHei" charset="-122"/>
                <a:cs typeface="Microsoft YaHei" charset="-122"/>
                <a:sym typeface="Arial" panose="020B0604020202020204" pitchFamily="34" charset="0"/>
              </a:rPr>
              <a:t>]</a:t>
            </a:r>
            <a:endParaRPr lang="en-US" altLang="zh-CN" sz="1600" dirty="0">
              <a:solidFill>
                <a:schemeClr val="tx1">
                  <a:lumMod val="65000"/>
                  <a:lumOff val="35000"/>
                </a:schemeClr>
              </a:solidFill>
              <a:latin typeface="Microsoft YaHei" charset="-122"/>
              <a:ea typeface="Microsoft YaHei" charset="-122"/>
              <a:cs typeface="Microsoft YaHei" charset="-122"/>
              <a:sym typeface="Arial" panose="020B0604020202020204" pitchFamily="34" charset="0"/>
            </a:endParaRPr>
          </a:p>
        </p:txBody>
      </p:sp>
      <p:grpSp>
        <p:nvGrpSpPr>
          <p:cNvPr id="33" name="组 32"/>
          <p:cNvGrpSpPr/>
          <p:nvPr/>
        </p:nvGrpSpPr>
        <p:grpSpPr>
          <a:xfrm>
            <a:off x="4815703" y="698560"/>
            <a:ext cx="2560595" cy="875664"/>
            <a:chOff x="4081112" y="875484"/>
            <a:chExt cx="4029776" cy="637232"/>
          </a:xfrm>
        </p:grpSpPr>
        <p:sp>
          <p:nvSpPr>
            <p:cNvPr id="34" name="圆角矩形 33"/>
            <p:cNvSpPr/>
            <p:nvPr/>
          </p:nvSpPr>
          <p:spPr>
            <a:xfrm>
              <a:off x="4136900" y="875484"/>
              <a:ext cx="3918200" cy="434340"/>
            </a:xfrm>
            <a:prstGeom prst="roundRect">
              <a:avLst/>
            </a:prstGeom>
            <a:solidFill>
              <a:srgbClr val="F9D8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000">
                <a:solidFill>
                  <a:srgbClr val="F5D743"/>
                </a:solidFill>
              </a:endParaRPr>
            </a:p>
          </p:txBody>
        </p:sp>
        <p:sp>
          <p:nvSpPr>
            <p:cNvPr id="35" name="文本框 34"/>
            <p:cNvSpPr txBox="1"/>
            <p:nvPr/>
          </p:nvSpPr>
          <p:spPr>
            <a:xfrm>
              <a:off x="4081112" y="907988"/>
              <a:ext cx="4029776" cy="604728"/>
            </a:xfrm>
            <a:prstGeom prst="rect">
              <a:avLst/>
            </a:prstGeom>
            <a:noFill/>
          </p:spPr>
          <p:txBody>
            <a:bodyPr wrap="square" rtlCol="0">
              <a:spAutoFit/>
            </a:bodyPr>
            <a:lstStyle/>
            <a:p>
              <a:pPr algn="ctr"/>
              <a:r>
                <a:rPr kumimoji="1" lang="zh-CN" altLang="en-US" sz="2400" b="1" dirty="0">
                  <a:solidFill>
                    <a:schemeClr val="bg1"/>
                  </a:solidFill>
                  <a:latin typeface="Microsoft YaHei" charset="-122"/>
                  <a:ea typeface="Microsoft YaHei" charset="-122"/>
                  <a:cs typeface="Microsoft YaHei" charset="-122"/>
                </a:rPr>
                <a:t>属性</a:t>
              </a:r>
              <a:r>
                <a:rPr kumimoji="1" lang="en-US" altLang="zh-CN" sz="2400" b="1" dirty="0">
                  <a:solidFill>
                    <a:schemeClr val="bg1"/>
                  </a:solidFill>
                  <a:latin typeface="Microsoft YaHei" charset="-122"/>
                  <a:ea typeface="Microsoft YaHei" charset="-122"/>
                  <a:cs typeface="Microsoft YaHei" charset="-122"/>
                </a:rPr>
                <a:t>-</a:t>
              </a:r>
              <a:r>
                <a:rPr kumimoji="1" lang="zh-CN" altLang="en-US" sz="2400" b="1" dirty="0" smtClean="0">
                  <a:solidFill>
                    <a:schemeClr val="bg1"/>
                  </a:solidFill>
                  <a:latin typeface="Microsoft YaHei" charset="-122"/>
                  <a:ea typeface="Microsoft YaHei" charset="-122"/>
                  <a:cs typeface="Microsoft YaHei" charset="-122"/>
                </a:rPr>
                <a:t>未来用途</a:t>
              </a:r>
              <a:endParaRPr kumimoji="1" lang="zh-CN" altLang="en-US" sz="2400" b="1" dirty="0">
                <a:solidFill>
                  <a:schemeClr val="bg1"/>
                </a:solidFill>
                <a:latin typeface="Microsoft YaHei" charset="-122"/>
                <a:ea typeface="Microsoft YaHei" charset="-122"/>
                <a:cs typeface="Microsoft YaHei" charset="-122"/>
              </a:endParaRPr>
            </a:p>
          </p:txBody>
        </p:sp>
      </p:grpSp>
    </p:spTree>
    <p:extLst>
      <p:ext uri="{BB962C8B-B14F-4D97-AF65-F5344CB8AC3E}">
        <p14:creationId xmlns:p14="http://schemas.microsoft.com/office/powerpoint/2010/main" val="340351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50000" decel="5000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accel="50000" decel="5000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500" fill="hold"/>
                                        <p:tgtEl>
                                          <p:spTgt spid="15"/>
                                        </p:tgtEl>
                                        <p:attrNameLst>
                                          <p:attrName>ppt_x</p:attrName>
                                        </p:attrNameLst>
                                      </p:cBhvr>
                                      <p:tavLst>
                                        <p:tav tm="0">
                                          <p:val>
                                            <p:strVal val="0-#ppt_w/2"/>
                                          </p:val>
                                        </p:tav>
                                        <p:tav tm="100000">
                                          <p:val>
                                            <p:strVal val="#ppt_x"/>
                                          </p:val>
                                        </p:tav>
                                      </p:tavLst>
                                    </p:anim>
                                    <p:anim calcmode="lin" valueType="num">
                                      <p:cBhvr additive="base">
                                        <p:cTn id="12" dur="500" fill="hold"/>
                                        <p:tgtEl>
                                          <p:spTgt spid="15"/>
                                        </p:tgtEl>
                                        <p:attrNameLst>
                                          <p:attrName>ppt_y</p:attrName>
                                        </p:attrNameLst>
                                      </p:cBhvr>
                                      <p:tavLst>
                                        <p:tav tm="0">
                                          <p:val>
                                            <p:strVal val="#ppt_y"/>
                                          </p:val>
                                        </p:tav>
                                        <p:tav tm="100000">
                                          <p:val>
                                            <p:strVal val="#ppt_y"/>
                                          </p:val>
                                        </p:tav>
                                      </p:tavLst>
                                    </p:anim>
                                  </p:childTnLst>
                                </p:cTn>
                              </p:par>
                              <p:par>
                                <p:cTn id="13" presetID="2" presetClass="entr" presetSubtype="8" accel="50000" decel="5000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500" fill="hold"/>
                                        <p:tgtEl>
                                          <p:spTgt spid="16"/>
                                        </p:tgtEl>
                                        <p:attrNameLst>
                                          <p:attrName>ppt_x</p:attrName>
                                        </p:attrNameLst>
                                      </p:cBhvr>
                                      <p:tavLst>
                                        <p:tav tm="0">
                                          <p:val>
                                            <p:strVal val="0-#ppt_w/2"/>
                                          </p:val>
                                        </p:tav>
                                        <p:tav tm="100000">
                                          <p:val>
                                            <p:strVal val="#ppt_x"/>
                                          </p:val>
                                        </p:tav>
                                      </p:tavLst>
                                    </p:anim>
                                    <p:anim calcmode="lin" valueType="num">
                                      <p:cBhvr additive="base">
                                        <p:cTn id="16" dur="500" fill="hold"/>
                                        <p:tgtEl>
                                          <p:spTgt spid="16"/>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2" accel="50000" decel="50000" fill="hold" grpId="0" nodeType="clickEffect">
                                  <p:stCondLst>
                                    <p:cond delay="0"/>
                                  </p:stCondLst>
                                  <p:childTnLst>
                                    <p:set>
                                      <p:cBhvr>
                                        <p:cTn id="20" dur="1" fill="hold">
                                          <p:stCondLst>
                                            <p:cond delay="0"/>
                                          </p:stCondLst>
                                        </p:cTn>
                                        <p:tgtEl>
                                          <p:spTgt spid="19"/>
                                        </p:tgtEl>
                                        <p:attrNameLst>
                                          <p:attrName>style.visibility</p:attrName>
                                        </p:attrNameLst>
                                      </p:cBhvr>
                                      <p:to>
                                        <p:strVal val="visible"/>
                                      </p:to>
                                    </p:set>
                                    <p:anim calcmode="lin" valueType="num">
                                      <p:cBhvr additive="base">
                                        <p:cTn id="21" dur="500" fill="hold"/>
                                        <p:tgtEl>
                                          <p:spTgt spid="19"/>
                                        </p:tgtEl>
                                        <p:attrNameLst>
                                          <p:attrName>ppt_x</p:attrName>
                                        </p:attrNameLst>
                                      </p:cBhvr>
                                      <p:tavLst>
                                        <p:tav tm="0">
                                          <p:val>
                                            <p:strVal val="1+#ppt_w/2"/>
                                          </p:val>
                                        </p:tav>
                                        <p:tav tm="100000">
                                          <p:val>
                                            <p:strVal val="#ppt_x"/>
                                          </p:val>
                                        </p:tav>
                                      </p:tavLst>
                                    </p:anim>
                                    <p:anim calcmode="lin" valueType="num">
                                      <p:cBhvr additive="base">
                                        <p:cTn id="22" dur="500" fill="hold"/>
                                        <p:tgtEl>
                                          <p:spTgt spid="19"/>
                                        </p:tgtEl>
                                        <p:attrNameLst>
                                          <p:attrName>ppt_y</p:attrName>
                                        </p:attrNameLst>
                                      </p:cBhvr>
                                      <p:tavLst>
                                        <p:tav tm="0">
                                          <p:val>
                                            <p:strVal val="#ppt_y"/>
                                          </p:val>
                                        </p:tav>
                                        <p:tav tm="100000">
                                          <p:val>
                                            <p:strVal val="#ppt_y"/>
                                          </p:val>
                                        </p:tav>
                                      </p:tavLst>
                                    </p:anim>
                                  </p:childTnLst>
                                </p:cTn>
                              </p:par>
                              <p:par>
                                <p:cTn id="23" presetID="2" presetClass="entr" presetSubtype="2" accel="50000" decel="50000" fill="hold" nodeType="withEffect">
                                  <p:stCondLst>
                                    <p:cond delay="0"/>
                                  </p:stCondLst>
                                  <p:childTnLst>
                                    <p:set>
                                      <p:cBhvr>
                                        <p:cTn id="24" dur="1" fill="hold">
                                          <p:stCondLst>
                                            <p:cond delay="0"/>
                                          </p:stCondLst>
                                        </p:cTn>
                                        <p:tgtEl>
                                          <p:spTgt spid="25"/>
                                        </p:tgtEl>
                                        <p:attrNameLst>
                                          <p:attrName>style.visibility</p:attrName>
                                        </p:attrNameLst>
                                      </p:cBhvr>
                                      <p:to>
                                        <p:strVal val="visible"/>
                                      </p:to>
                                    </p:set>
                                    <p:anim calcmode="lin" valueType="num">
                                      <p:cBhvr additive="base">
                                        <p:cTn id="25" dur="500" fill="hold"/>
                                        <p:tgtEl>
                                          <p:spTgt spid="25"/>
                                        </p:tgtEl>
                                        <p:attrNameLst>
                                          <p:attrName>ppt_x</p:attrName>
                                        </p:attrNameLst>
                                      </p:cBhvr>
                                      <p:tavLst>
                                        <p:tav tm="0">
                                          <p:val>
                                            <p:strVal val="1+#ppt_w/2"/>
                                          </p:val>
                                        </p:tav>
                                        <p:tav tm="100000">
                                          <p:val>
                                            <p:strVal val="#ppt_x"/>
                                          </p:val>
                                        </p:tav>
                                      </p:tavLst>
                                    </p:anim>
                                    <p:anim calcmode="lin" valueType="num">
                                      <p:cBhvr additive="base">
                                        <p:cTn id="26" dur="500" fill="hold"/>
                                        <p:tgtEl>
                                          <p:spTgt spid="25"/>
                                        </p:tgtEl>
                                        <p:attrNameLst>
                                          <p:attrName>ppt_y</p:attrName>
                                        </p:attrNameLst>
                                      </p:cBhvr>
                                      <p:tavLst>
                                        <p:tav tm="0">
                                          <p:val>
                                            <p:strVal val="#ppt_y"/>
                                          </p:val>
                                        </p:tav>
                                        <p:tav tm="100000">
                                          <p:val>
                                            <p:strVal val="#ppt_y"/>
                                          </p:val>
                                        </p:tav>
                                      </p:tavLst>
                                    </p:anim>
                                  </p:childTnLst>
                                </p:cTn>
                              </p:par>
                              <p:par>
                                <p:cTn id="27" presetID="2" presetClass="entr" presetSubtype="2" accel="50000" decel="50000" fill="hold" grpId="0" nodeType="withEffect">
                                  <p:stCondLst>
                                    <p:cond delay="0"/>
                                  </p:stCondLst>
                                  <p:childTnLst>
                                    <p:set>
                                      <p:cBhvr>
                                        <p:cTn id="28" dur="1" fill="hold">
                                          <p:stCondLst>
                                            <p:cond delay="0"/>
                                          </p:stCondLst>
                                        </p:cTn>
                                        <p:tgtEl>
                                          <p:spTgt spid="28"/>
                                        </p:tgtEl>
                                        <p:attrNameLst>
                                          <p:attrName>style.visibility</p:attrName>
                                        </p:attrNameLst>
                                      </p:cBhvr>
                                      <p:to>
                                        <p:strVal val="visible"/>
                                      </p:to>
                                    </p:set>
                                    <p:anim calcmode="lin" valueType="num">
                                      <p:cBhvr additive="base">
                                        <p:cTn id="29" dur="500" fill="hold"/>
                                        <p:tgtEl>
                                          <p:spTgt spid="28"/>
                                        </p:tgtEl>
                                        <p:attrNameLst>
                                          <p:attrName>ppt_x</p:attrName>
                                        </p:attrNameLst>
                                      </p:cBhvr>
                                      <p:tavLst>
                                        <p:tav tm="0">
                                          <p:val>
                                            <p:strVal val="1+#ppt_w/2"/>
                                          </p:val>
                                        </p:tav>
                                        <p:tav tm="100000">
                                          <p:val>
                                            <p:strVal val="#ppt_x"/>
                                          </p:val>
                                        </p:tav>
                                      </p:tavLst>
                                    </p:anim>
                                    <p:anim calcmode="lin" valueType="num">
                                      <p:cBhvr additive="base">
                                        <p:cTn id="30" dur="500" fill="hold"/>
                                        <p:tgtEl>
                                          <p:spTgt spid="28"/>
                                        </p:tgtEl>
                                        <p:attrNameLst>
                                          <p:attrName>ppt_y</p:attrName>
                                        </p:attrNameLst>
                                      </p:cBhvr>
                                      <p:tavLst>
                                        <p:tav tm="0">
                                          <p:val>
                                            <p:strVal val="#ppt_y"/>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xit" presetSubtype="8" accel="50000" decel="50000" fill="hold" grpId="1" nodeType="clickEffect">
                                  <p:stCondLst>
                                    <p:cond delay="0"/>
                                  </p:stCondLst>
                                  <p:childTnLst>
                                    <p:anim calcmode="lin" valueType="num">
                                      <p:cBhvr additive="base">
                                        <p:cTn id="34" dur="500"/>
                                        <p:tgtEl>
                                          <p:spTgt spid="14"/>
                                        </p:tgtEl>
                                        <p:attrNameLst>
                                          <p:attrName>ppt_x</p:attrName>
                                        </p:attrNameLst>
                                      </p:cBhvr>
                                      <p:tavLst>
                                        <p:tav tm="0">
                                          <p:val>
                                            <p:strVal val="ppt_x"/>
                                          </p:val>
                                        </p:tav>
                                        <p:tav tm="100000">
                                          <p:val>
                                            <p:strVal val="0-ppt_w/2"/>
                                          </p:val>
                                        </p:tav>
                                      </p:tavLst>
                                    </p:anim>
                                    <p:anim calcmode="lin" valueType="num">
                                      <p:cBhvr additive="base">
                                        <p:cTn id="35" dur="500"/>
                                        <p:tgtEl>
                                          <p:spTgt spid="14"/>
                                        </p:tgtEl>
                                        <p:attrNameLst>
                                          <p:attrName>ppt_y</p:attrName>
                                        </p:attrNameLst>
                                      </p:cBhvr>
                                      <p:tavLst>
                                        <p:tav tm="0">
                                          <p:val>
                                            <p:strVal val="ppt_y"/>
                                          </p:val>
                                        </p:tav>
                                        <p:tav tm="100000">
                                          <p:val>
                                            <p:strVal val="ppt_y"/>
                                          </p:val>
                                        </p:tav>
                                      </p:tavLst>
                                    </p:anim>
                                    <p:set>
                                      <p:cBhvr>
                                        <p:cTn id="36" dur="1" fill="hold">
                                          <p:stCondLst>
                                            <p:cond delay="499"/>
                                          </p:stCondLst>
                                        </p:cTn>
                                        <p:tgtEl>
                                          <p:spTgt spid="14"/>
                                        </p:tgtEl>
                                        <p:attrNameLst>
                                          <p:attrName>style.visibility</p:attrName>
                                        </p:attrNameLst>
                                      </p:cBhvr>
                                      <p:to>
                                        <p:strVal val="hidden"/>
                                      </p:to>
                                    </p:set>
                                  </p:childTnLst>
                                </p:cTn>
                              </p:par>
                              <p:par>
                                <p:cTn id="37" presetID="2" presetClass="exit" presetSubtype="8" accel="50000" decel="50000" fill="hold" grpId="1" nodeType="withEffect">
                                  <p:stCondLst>
                                    <p:cond delay="0"/>
                                  </p:stCondLst>
                                  <p:childTnLst>
                                    <p:anim calcmode="lin" valueType="num">
                                      <p:cBhvr additive="base">
                                        <p:cTn id="38" dur="500"/>
                                        <p:tgtEl>
                                          <p:spTgt spid="15"/>
                                        </p:tgtEl>
                                        <p:attrNameLst>
                                          <p:attrName>ppt_x</p:attrName>
                                        </p:attrNameLst>
                                      </p:cBhvr>
                                      <p:tavLst>
                                        <p:tav tm="0">
                                          <p:val>
                                            <p:strVal val="ppt_x"/>
                                          </p:val>
                                        </p:tav>
                                        <p:tav tm="100000">
                                          <p:val>
                                            <p:strVal val="0-ppt_w/2"/>
                                          </p:val>
                                        </p:tav>
                                      </p:tavLst>
                                    </p:anim>
                                    <p:anim calcmode="lin" valueType="num">
                                      <p:cBhvr additive="base">
                                        <p:cTn id="39" dur="500"/>
                                        <p:tgtEl>
                                          <p:spTgt spid="15"/>
                                        </p:tgtEl>
                                        <p:attrNameLst>
                                          <p:attrName>ppt_y</p:attrName>
                                        </p:attrNameLst>
                                      </p:cBhvr>
                                      <p:tavLst>
                                        <p:tav tm="0">
                                          <p:val>
                                            <p:strVal val="ppt_y"/>
                                          </p:val>
                                        </p:tav>
                                        <p:tav tm="100000">
                                          <p:val>
                                            <p:strVal val="ppt_y"/>
                                          </p:val>
                                        </p:tav>
                                      </p:tavLst>
                                    </p:anim>
                                    <p:set>
                                      <p:cBhvr>
                                        <p:cTn id="40" dur="1" fill="hold">
                                          <p:stCondLst>
                                            <p:cond delay="499"/>
                                          </p:stCondLst>
                                        </p:cTn>
                                        <p:tgtEl>
                                          <p:spTgt spid="15"/>
                                        </p:tgtEl>
                                        <p:attrNameLst>
                                          <p:attrName>style.visibility</p:attrName>
                                        </p:attrNameLst>
                                      </p:cBhvr>
                                      <p:to>
                                        <p:strVal val="hidden"/>
                                      </p:to>
                                    </p:set>
                                  </p:childTnLst>
                                </p:cTn>
                              </p:par>
                              <p:par>
                                <p:cTn id="41" presetID="2" presetClass="exit" presetSubtype="8" accel="50000" decel="50000" fill="hold" nodeType="withEffect">
                                  <p:stCondLst>
                                    <p:cond delay="0"/>
                                  </p:stCondLst>
                                  <p:childTnLst>
                                    <p:anim calcmode="lin" valueType="num">
                                      <p:cBhvr additive="base">
                                        <p:cTn id="42" dur="500"/>
                                        <p:tgtEl>
                                          <p:spTgt spid="16"/>
                                        </p:tgtEl>
                                        <p:attrNameLst>
                                          <p:attrName>ppt_x</p:attrName>
                                        </p:attrNameLst>
                                      </p:cBhvr>
                                      <p:tavLst>
                                        <p:tav tm="0">
                                          <p:val>
                                            <p:strVal val="ppt_x"/>
                                          </p:val>
                                        </p:tav>
                                        <p:tav tm="100000">
                                          <p:val>
                                            <p:strVal val="0-ppt_w/2"/>
                                          </p:val>
                                        </p:tav>
                                      </p:tavLst>
                                    </p:anim>
                                    <p:anim calcmode="lin" valueType="num">
                                      <p:cBhvr additive="base">
                                        <p:cTn id="43" dur="500"/>
                                        <p:tgtEl>
                                          <p:spTgt spid="16"/>
                                        </p:tgtEl>
                                        <p:attrNameLst>
                                          <p:attrName>ppt_y</p:attrName>
                                        </p:attrNameLst>
                                      </p:cBhvr>
                                      <p:tavLst>
                                        <p:tav tm="0">
                                          <p:val>
                                            <p:strVal val="ppt_y"/>
                                          </p:val>
                                        </p:tav>
                                        <p:tav tm="100000">
                                          <p:val>
                                            <p:strVal val="ppt_y"/>
                                          </p:val>
                                        </p:tav>
                                      </p:tavLst>
                                    </p:anim>
                                    <p:set>
                                      <p:cBhvr>
                                        <p:cTn id="44" dur="1" fill="hold">
                                          <p:stCondLst>
                                            <p:cond delay="499"/>
                                          </p:stCondLst>
                                        </p:cTn>
                                        <p:tgtEl>
                                          <p:spTgt spid="16"/>
                                        </p:tgtEl>
                                        <p:attrNameLst>
                                          <p:attrName>style.visibility</p:attrName>
                                        </p:attrNameLst>
                                      </p:cBhvr>
                                      <p:to>
                                        <p:strVal val="hidden"/>
                                      </p:to>
                                    </p:set>
                                  </p:childTnLst>
                                </p:cTn>
                              </p:par>
                              <p:par>
                                <p:cTn id="45" presetID="2" presetClass="exit" presetSubtype="2" accel="50000" decel="50000" fill="hold" grpId="1" nodeType="withEffect">
                                  <p:stCondLst>
                                    <p:cond delay="0"/>
                                  </p:stCondLst>
                                  <p:childTnLst>
                                    <p:anim calcmode="lin" valueType="num">
                                      <p:cBhvr additive="base">
                                        <p:cTn id="46" dur="500"/>
                                        <p:tgtEl>
                                          <p:spTgt spid="19"/>
                                        </p:tgtEl>
                                        <p:attrNameLst>
                                          <p:attrName>ppt_x</p:attrName>
                                        </p:attrNameLst>
                                      </p:cBhvr>
                                      <p:tavLst>
                                        <p:tav tm="0">
                                          <p:val>
                                            <p:strVal val="ppt_x"/>
                                          </p:val>
                                        </p:tav>
                                        <p:tav tm="100000">
                                          <p:val>
                                            <p:strVal val="1+ppt_w/2"/>
                                          </p:val>
                                        </p:tav>
                                      </p:tavLst>
                                    </p:anim>
                                    <p:anim calcmode="lin" valueType="num">
                                      <p:cBhvr additive="base">
                                        <p:cTn id="47" dur="500"/>
                                        <p:tgtEl>
                                          <p:spTgt spid="19"/>
                                        </p:tgtEl>
                                        <p:attrNameLst>
                                          <p:attrName>ppt_y</p:attrName>
                                        </p:attrNameLst>
                                      </p:cBhvr>
                                      <p:tavLst>
                                        <p:tav tm="0">
                                          <p:val>
                                            <p:strVal val="ppt_y"/>
                                          </p:val>
                                        </p:tav>
                                        <p:tav tm="100000">
                                          <p:val>
                                            <p:strVal val="ppt_y"/>
                                          </p:val>
                                        </p:tav>
                                      </p:tavLst>
                                    </p:anim>
                                    <p:set>
                                      <p:cBhvr>
                                        <p:cTn id="48" dur="1" fill="hold">
                                          <p:stCondLst>
                                            <p:cond delay="499"/>
                                          </p:stCondLst>
                                        </p:cTn>
                                        <p:tgtEl>
                                          <p:spTgt spid="19"/>
                                        </p:tgtEl>
                                        <p:attrNameLst>
                                          <p:attrName>style.visibility</p:attrName>
                                        </p:attrNameLst>
                                      </p:cBhvr>
                                      <p:to>
                                        <p:strVal val="hidden"/>
                                      </p:to>
                                    </p:set>
                                  </p:childTnLst>
                                </p:cTn>
                              </p:par>
                              <p:par>
                                <p:cTn id="49" presetID="2" presetClass="exit" presetSubtype="2" accel="50000" decel="50000" fill="hold" nodeType="withEffect">
                                  <p:stCondLst>
                                    <p:cond delay="0"/>
                                  </p:stCondLst>
                                  <p:childTnLst>
                                    <p:anim calcmode="lin" valueType="num">
                                      <p:cBhvr additive="base">
                                        <p:cTn id="50" dur="500"/>
                                        <p:tgtEl>
                                          <p:spTgt spid="25"/>
                                        </p:tgtEl>
                                        <p:attrNameLst>
                                          <p:attrName>ppt_x</p:attrName>
                                        </p:attrNameLst>
                                      </p:cBhvr>
                                      <p:tavLst>
                                        <p:tav tm="0">
                                          <p:val>
                                            <p:strVal val="ppt_x"/>
                                          </p:val>
                                        </p:tav>
                                        <p:tav tm="100000">
                                          <p:val>
                                            <p:strVal val="1+ppt_w/2"/>
                                          </p:val>
                                        </p:tav>
                                      </p:tavLst>
                                    </p:anim>
                                    <p:anim calcmode="lin" valueType="num">
                                      <p:cBhvr additive="base">
                                        <p:cTn id="51" dur="500"/>
                                        <p:tgtEl>
                                          <p:spTgt spid="25"/>
                                        </p:tgtEl>
                                        <p:attrNameLst>
                                          <p:attrName>ppt_y</p:attrName>
                                        </p:attrNameLst>
                                      </p:cBhvr>
                                      <p:tavLst>
                                        <p:tav tm="0">
                                          <p:val>
                                            <p:strVal val="ppt_y"/>
                                          </p:val>
                                        </p:tav>
                                        <p:tav tm="100000">
                                          <p:val>
                                            <p:strVal val="ppt_y"/>
                                          </p:val>
                                        </p:tav>
                                      </p:tavLst>
                                    </p:anim>
                                    <p:set>
                                      <p:cBhvr>
                                        <p:cTn id="52" dur="1" fill="hold">
                                          <p:stCondLst>
                                            <p:cond delay="499"/>
                                          </p:stCondLst>
                                        </p:cTn>
                                        <p:tgtEl>
                                          <p:spTgt spid="25"/>
                                        </p:tgtEl>
                                        <p:attrNameLst>
                                          <p:attrName>style.visibility</p:attrName>
                                        </p:attrNameLst>
                                      </p:cBhvr>
                                      <p:to>
                                        <p:strVal val="hidden"/>
                                      </p:to>
                                    </p:set>
                                  </p:childTnLst>
                                </p:cTn>
                              </p:par>
                              <p:par>
                                <p:cTn id="53" presetID="2" presetClass="exit" presetSubtype="2" accel="50000" decel="50000" fill="hold" grpId="1" nodeType="withEffect">
                                  <p:stCondLst>
                                    <p:cond delay="0"/>
                                  </p:stCondLst>
                                  <p:childTnLst>
                                    <p:anim calcmode="lin" valueType="num">
                                      <p:cBhvr additive="base">
                                        <p:cTn id="54" dur="500"/>
                                        <p:tgtEl>
                                          <p:spTgt spid="28"/>
                                        </p:tgtEl>
                                        <p:attrNameLst>
                                          <p:attrName>ppt_x</p:attrName>
                                        </p:attrNameLst>
                                      </p:cBhvr>
                                      <p:tavLst>
                                        <p:tav tm="0">
                                          <p:val>
                                            <p:strVal val="ppt_x"/>
                                          </p:val>
                                        </p:tav>
                                        <p:tav tm="100000">
                                          <p:val>
                                            <p:strVal val="1+ppt_w/2"/>
                                          </p:val>
                                        </p:tav>
                                      </p:tavLst>
                                    </p:anim>
                                    <p:anim calcmode="lin" valueType="num">
                                      <p:cBhvr additive="base">
                                        <p:cTn id="55" dur="500"/>
                                        <p:tgtEl>
                                          <p:spTgt spid="28"/>
                                        </p:tgtEl>
                                        <p:attrNameLst>
                                          <p:attrName>ppt_y</p:attrName>
                                        </p:attrNameLst>
                                      </p:cBhvr>
                                      <p:tavLst>
                                        <p:tav tm="0">
                                          <p:val>
                                            <p:strVal val="ppt_y"/>
                                          </p:val>
                                        </p:tav>
                                        <p:tav tm="100000">
                                          <p:val>
                                            <p:strVal val="ppt_y"/>
                                          </p:val>
                                        </p:tav>
                                      </p:tavLst>
                                    </p:anim>
                                    <p:set>
                                      <p:cBhvr>
                                        <p:cTn id="56" dur="1" fill="hold">
                                          <p:stCondLst>
                                            <p:cond delay="499"/>
                                          </p:stCondLst>
                                        </p:cTn>
                                        <p:tgtEl>
                                          <p:spTgt spid="2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15" grpId="0"/>
      <p:bldP spid="15" grpId="1"/>
      <p:bldP spid="19" grpId="0" animBg="1"/>
      <p:bldP spid="19" grpId="1" animBg="1"/>
      <p:bldP spid="28" grpId="0"/>
      <p:bldP spid="28" grpId="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文本框 23"/>
          <p:cNvSpPr txBox="1">
            <a:spLocks noChangeArrowheads="1"/>
          </p:cNvSpPr>
          <p:nvPr/>
        </p:nvSpPr>
        <p:spPr bwMode="auto">
          <a:xfrm>
            <a:off x="739775" y="298450"/>
            <a:ext cx="20335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000" b="1" i="0" u="none" strike="noStrike" kern="1200" cap="none" spc="0" normalizeH="0" baseline="0" noProof="0" dirty="0" smtClean="0">
                <a:ln>
                  <a:noFill/>
                </a:ln>
                <a:solidFill>
                  <a:srgbClr val="F77258"/>
                </a:solidFill>
                <a:effectLst/>
                <a:uLnTx/>
                <a:uFillTx/>
                <a:latin typeface="微软雅黑" panose="020B0503020204020204" pitchFamily="34" charset="-122"/>
                <a:ea typeface="微软雅黑" panose="020B0503020204020204" pitchFamily="34" charset="-122"/>
                <a:cs typeface="+mn-cs"/>
              </a:rPr>
              <a:t>原型界面简介</a:t>
            </a:r>
            <a:endParaRPr kumimoji="0" lang="zh-CN" altLang="en-US" sz="2000" b="1" i="0" u="none" strike="noStrike" kern="1200" cap="none" spc="0" normalizeH="0" baseline="0" noProof="0" dirty="0">
              <a:ln>
                <a:noFill/>
              </a:ln>
              <a:solidFill>
                <a:srgbClr val="F77258"/>
              </a:solidFill>
              <a:effectLst/>
              <a:uLnTx/>
              <a:uFillTx/>
              <a:latin typeface="微软雅黑" panose="020B0503020204020204" pitchFamily="34" charset="-122"/>
              <a:ea typeface="微软雅黑" panose="020B0503020204020204" pitchFamily="34" charset="-122"/>
              <a:cs typeface="+mn-cs"/>
            </a:endParaRPr>
          </a:p>
        </p:txBody>
      </p:sp>
      <p:grpSp>
        <p:nvGrpSpPr>
          <p:cNvPr id="21" name="组合 29"/>
          <p:cNvGrpSpPr/>
          <p:nvPr/>
        </p:nvGrpSpPr>
        <p:grpSpPr bwMode="auto">
          <a:xfrm>
            <a:off x="338138" y="293688"/>
            <a:ext cx="333375" cy="411162"/>
            <a:chOff x="10668001" y="925959"/>
            <a:chExt cx="444498" cy="545940"/>
          </a:xfrm>
        </p:grpSpPr>
        <p:sp>
          <p:nvSpPr>
            <p:cNvPr id="22" name="等腰三角形 27"/>
            <p:cNvSpPr/>
            <p:nvPr/>
          </p:nvSpPr>
          <p:spPr>
            <a:xfrm rot="5400000">
              <a:off x="10633062" y="1005163"/>
              <a:ext cx="501675" cy="431798"/>
            </a:xfrm>
            <a:prstGeom prst="triangle">
              <a:avLst/>
            </a:pr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3" name="等腰三角形 28"/>
            <p:cNvSpPr/>
            <p:nvPr/>
          </p:nvSpPr>
          <p:spPr>
            <a:xfrm rot="5400000">
              <a:off x="10705952" y="955741"/>
              <a:ext cx="436330" cy="376765"/>
            </a:xfrm>
            <a:prstGeom prst="triangle">
              <a:avLst/>
            </a:pr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sp>
        <p:nvSpPr>
          <p:cNvPr id="14" name="Rounded Rectangle 2"/>
          <p:cNvSpPr/>
          <p:nvPr/>
        </p:nvSpPr>
        <p:spPr>
          <a:xfrm>
            <a:off x="739775" y="1477009"/>
            <a:ext cx="6046036" cy="4027805"/>
          </a:xfrm>
          <a:prstGeom prst="roundRect">
            <a:avLst>
              <a:gd name="adj" fmla="val 1163"/>
            </a:avLst>
          </a:prstGeom>
          <a:solidFill>
            <a:srgbClr val="F77258"/>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cs"/>
            </a:endParaRPr>
          </a:p>
        </p:txBody>
      </p:sp>
      <p:sp>
        <p:nvSpPr>
          <p:cNvPr id="15" name="矩形 8"/>
          <p:cNvSpPr>
            <a:spLocks noChangeArrowheads="1"/>
          </p:cNvSpPr>
          <p:nvPr/>
        </p:nvSpPr>
        <p:spPr bwMode="auto">
          <a:xfrm>
            <a:off x="858746" y="2092043"/>
            <a:ext cx="5927065" cy="34409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0" marR="0" lvl="0" indent="0" algn="l" defTabSz="1216025" rtl="0" eaLnBrk="1" fontAlgn="base" latinLnBrk="0" hangingPunct="1">
              <a:lnSpc>
                <a:spcPct val="120000"/>
              </a:lnSpc>
              <a:spcBef>
                <a:spcPct val="20000"/>
              </a:spcBef>
              <a:spcAft>
                <a:spcPct val="0"/>
              </a:spcAft>
              <a:buClrTx/>
              <a:buSzTx/>
              <a:buFontTx/>
              <a:buNone/>
              <a:tabLst/>
              <a:defRPr/>
            </a:pPr>
            <a:r>
              <a:rPr kumimoji="0" lang="zh-CN" altLang="en-US" sz="1600" u="none" strike="noStrike" kern="1200" cap="none" spc="0" normalizeH="0" baseline="0" noProof="0" dirty="0" smtClean="0">
                <a:ln>
                  <a:noFill/>
                </a:ln>
                <a:solidFill>
                  <a:srgbClr val="FFFFFF"/>
                </a:solidFill>
                <a:effectLst/>
                <a:uLnTx/>
                <a:uFillTx/>
                <a:latin typeface="Microsoft YaHei" charset="-122"/>
                <a:ea typeface="Microsoft YaHei" charset="-122"/>
                <a:cs typeface="Microsoft YaHei" charset="-122"/>
                <a:sym typeface="Arial" panose="020B0604020202020204" pitchFamily="34" charset="0"/>
              </a:rPr>
              <a:t>与可抛弃原型相对的是演进型模型。</a:t>
            </a:r>
            <a:r>
              <a:rPr kumimoji="0" lang="zh-CN" altLang="en-US" sz="1600" b="1" u="none" strike="noStrike" kern="1200" cap="none" spc="0" normalizeH="0" baseline="0" noProof="0" dirty="0" smtClean="0">
                <a:ln>
                  <a:noFill/>
                </a:ln>
                <a:solidFill>
                  <a:srgbClr val="FFFFFF"/>
                </a:solidFill>
                <a:effectLst/>
                <a:uLnTx/>
                <a:uFillTx/>
                <a:latin typeface="Microsoft YaHei" charset="-122"/>
                <a:ea typeface="Microsoft YaHei" charset="-122"/>
                <a:cs typeface="Microsoft YaHei" charset="-122"/>
                <a:sym typeface="Arial" panose="020B0604020202020204" pitchFamily="34" charset="0"/>
              </a:rPr>
              <a:t>需求随着时间的推移，而变得越来越明确时，演进型原型会为增量建构产品提供一个稳固的架构基础</a:t>
            </a:r>
            <a:r>
              <a:rPr kumimoji="0" lang="zh-CN" altLang="en-US" sz="1600" u="none" strike="noStrike" kern="1200" cap="none" spc="0" normalizeH="0" baseline="0" noProof="0" dirty="0" smtClean="0">
                <a:ln>
                  <a:noFill/>
                </a:ln>
                <a:solidFill>
                  <a:srgbClr val="FFFFFF"/>
                </a:solidFill>
                <a:effectLst/>
                <a:uLnTx/>
                <a:uFillTx/>
                <a:latin typeface="Microsoft YaHei" charset="-122"/>
                <a:ea typeface="Microsoft YaHei" charset="-122"/>
                <a:cs typeface="Microsoft YaHei" charset="-122"/>
                <a:sym typeface="Arial" panose="020B0604020202020204" pitchFamily="34" charset="0"/>
              </a:rPr>
              <a:t>。</a:t>
            </a:r>
            <a:r>
              <a:rPr kumimoji="0" lang="zh-CN" altLang="en-US" sz="1600" b="1" u="none" strike="noStrike" kern="1200" cap="none" spc="0" normalizeH="0" baseline="0" noProof="0" dirty="0" smtClean="0">
                <a:ln>
                  <a:noFill/>
                </a:ln>
                <a:solidFill>
                  <a:srgbClr val="FFFFFF"/>
                </a:solidFill>
                <a:effectLst/>
                <a:uLnTx/>
                <a:uFillTx/>
                <a:latin typeface="Microsoft YaHei" charset="-122"/>
                <a:ea typeface="Microsoft YaHei" charset="-122"/>
                <a:cs typeface="Microsoft YaHei" charset="-122"/>
                <a:sym typeface="Arial" panose="020B0604020202020204" pitchFamily="34" charset="0"/>
              </a:rPr>
              <a:t>敏捷开发是演进型模型例子</a:t>
            </a:r>
            <a:r>
              <a:rPr kumimoji="0" lang="zh-CN" altLang="en-US" sz="1600" u="none" strike="noStrike" kern="1200" cap="none" spc="0" normalizeH="0" baseline="0" noProof="0" dirty="0" smtClean="0">
                <a:ln>
                  <a:noFill/>
                </a:ln>
                <a:solidFill>
                  <a:srgbClr val="FFFFFF"/>
                </a:solidFill>
                <a:effectLst/>
                <a:uLnTx/>
                <a:uFillTx/>
                <a:latin typeface="Microsoft YaHei" charset="-122"/>
                <a:ea typeface="Microsoft YaHei" charset="-122"/>
                <a:cs typeface="Microsoft YaHei" charset="-122"/>
                <a:sym typeface="Arial" panose="020B0604020202020204" pitchFamily="34" charset="0"/>
              </a:rPr>
              <a:t>。敏捷团队使用前期迭代中得到的反馈来调整未来开发周期的方向，并通过一系列迭代来完成产品的构建。这就是演进型原型的实质。</a:t>
            </a:r>
            <a:endParaRPr kumimoji="0" lang="en-US" altLang="zh-CN" sz="1600" u="none" strike="noStrike" kern="1200" cap="none" spc="0" normalizeH="0" baseline="0" noProof="0" dirty="0" smtClean="0">
              <a:ln>
                <a:noFill/>
              </a:ln>
              <a:solidFill>
                <a:srgbClr val="FFFFFF"/>
              </a:solidFill>
              <a:effectLst/>
              <a:uLnTx/>
              <a:uFillTx/>
              <a:latin typeface="Microsoft YaHei" charset="-122"/>
              <a:ea typeface="Microsoft YaHei" charset="-122"/>
              <a:cs typeface="Microsoft YaHei" charset="-122"/>
              <a:sym typeface="Arial" panose="020B0604020202020204" pitchFamily="34" charset="0"/>
            </a:endParaRPr>
          </a:p>
          <a:p>
            <a:pPr marL="0" marR="0" lvl="0" indent="0" algn="l" defTabSz="1216025" rtl="0" eaLnBrk="1" fontAlgn="base" latinLnBrk="0" hangingPunct="1">
              <a:lnSpc>
                <a:spcPct val="120000"/>
              </a:lnSpc>
              <a:spcBef>
                <a:spcPct val="20000"/>
              </a:spcBef>
              <a:spcAft>
                <a:spcPct val="0"/>
              </a:spcAft>
              <a:buClrTx/>
              <a:buSzTx/>
              <a:buFontTx/>
              <a:buNone/>
              <a:tabLst/>
              <a:defRPr/>
            </a:pPr>
            <a:r>
              <a:rPr lang="zh-CN" altLang="en-US" sz="1600" dirty="0" smtClean="0">
                <a:solidFill>
                  <a:srgbClr val="FFFFFF"/>
                </a:solidFill>
                <a:latin typeface="Microsoft YaHei" charset="-122"/>
                <a:ea typeface="Microsoft YaHei" charset="-122"/>
                <a:cs typeface="Microsoft YaHei" charset="-122"/>
                <a:sym typeface="Arial" panose="020B0604020202020204" pitchFamily="34" charset="0"/>
              </a:rPr>
              <a:t>抛弃型原型具有快速但相对粗略的特点，与之相反的是，</a:t>
            </a:r>
            <a:r>
              <a:rPr lang="zh-CN" altLang="en-US" sz="1600" b="1" dirty="0" smtClean="0">
                <a:solidFill>
                  <a:srgbClr val="FFFFFF"/>
                </a:solidFill>
                <a:latin typeface="Microsoft YaHei" charset="-122"/>
                <a:ea typeface="Microsoft YaHei" charset="-122"/>
                <a:cs typeface="Microsoft YaHei" charset="-122"/>
                <a:sym typeface="Arial" panose="020B0604020202020204" pitchFamily="34" charset="0"/>
              </a:rPr>
              <a:t>在构建演进型原型时，一开始就要考虑健壮性，写产品及质量的代码</a:t>
            </a:r>
            <a:r>
              <a:rPr lang="zh-CN" altLang="en-US" sz="1600" dirty="0" smtClean="0">
                <a:solidFill>
                  <a:srgbClr val="FFFFFF"/>
                </a:solidFill>
                <a:latin typeface="Microsoft YaHei" charset="-122"/>
                <a:ea typeface="Microsoft YaHei" charset="-122"/>
                <a:cs typeface="Microsoft YaHei" charset="-122"/>
                <a:sym typeface="Arial" panose="020B0604020202020204" pitchFamily="34" charset="0"/>
              </a:rPr>
              <a:t>。</a:t>
            </a:r>
            <a:endParaRPr lang="en-US" altLang="zh-CN" sz="1600" dirty="0" smtClean="0">
              <a:solidFill>
                <a:srgbClr val="FFFFFF"/>
              </a:solidFill>
              <a:latin typeface="Microsoft YaHei" charset="-122"/>
              <a:ea typeface="Microsoft YaHei" charset="-122"/>
              <a:cs typeface="Microsoft YaHei" charset="-122"/>
              <a:sym typeface="Arial" panose="020B0604020202020204" pitchFamily="34" charset="0"/>
            </a:endParaRPr>
          </a:p>
          <a:p>
            <a:pPr defTabSz="1216025" fontAlgn="base">
              <a:lnSpc>
                <a:spcPct val="120000"/>
              </a:lnSpc>
              <a:spcBef>
                <a:spcPct val="20000"/>
              </a:spcBef>
              <a:spcAft>
                <a:spcPct val="0"/>
              </a:spcAft>
              <a:defRPr/>
            </a:pPr>
            <a:r>
              <a:rPr kumimoji="0" lang="zh-CN" altLang="en-US" sz="1600" u="none" strike="noStrike" kern="1200" cap="none" spc="0" normalizeH="0" baseline="0" noProof="0" dirty="0" smtClean="0">
                <a:ln>
                  <a:noFill/>
                </a:ln>
                <a:solidFill>
                  <a:srgbClr val="FFFFFF"/>
                </a:solidFill>
                <a:effectLst/>
                <a:uLnTx/>
                <a:uFillTx/>
                <a:latin typeface="Microsoft YaHei" charset="-122"/>
                <a:ea typeface="Microsoft YaHei" charset="-122"/>
                <a:cs typeface="Microsoft YaHei" charset="-122"/>
                <a:sym typeface="Arial" panose="020B0604020202020204" pitchFamily="34" charset="0"/>
              </a:rPr>
              <a:t>可以把演化型模型的第一轮迭代当作一个实验性版本，实现的是最初的一部分需求，在下一迭代中需要修改的内容可以由用户接受测试以及初次使用反馈来决定。整个产品由一系列对原型进行周期性演化积累而获得。</a:t>
            </a:r>
            <a:r>
              <a:rPr lang="en-US" altLang="zh-CN" sz="1600" dirty="0">
                <a:solidFill>
                  <a:srgbClr val="FFFFFF"/>
                </a:solidFill>
                <a:latin typeface="Microsoft YaHei" charset="-122"/>
                <a:ea typeface="Microsoft YaHei" charset="-122"/>
                <a:cs typeface="Microsoft YaHei" charset="-122"/>
                <a:sym typeface="Arial" panose="020B0604020202020204" pitchFamily="34" charset="0"/>
              </a:rPr>
              <a:t>[1</a:t>
            </a:r>
            <a:r>
              <a:rPr lang="en-US" altLang="zh-CN" sz="1600" dirty="0" smtClean="0">
                <a:solidFill>
                  <a:srgbClr val="FFFFFF"/>
                </a:solidFill>
                <a:latin typeface="Microsoft YaHei" charset="-122"/>
                <a:ea typeface="Microsoft YaHei" charset="-122"/>
                <a:cs typeface="Microsoft YaHei" charset="-122"/>
                <a:sym typeface="Arial" panose="020B0604020202020204" pitchFamily="34" charset="0"/>
              </a:rPr>
              <a:t>]</a:t>
            </a:r>
            <a:endParaRPr lang="en-US" altLang="zh-CN" sz="1600" dirty="0">
              <a:solidFill>
                <a:srgbClr val="FFFFFF"/>
              </a:solidFill>
              <a:latin typeface="Microsoft YaHei" charset="-122"/>
              <a:ea typeface="Microsoft YaHei" charset="-122"/>
              <a:cs typeface="Microsoft YaHei" charset="-122"/>
              <a:sym typeface="Arial" panose="020B0604020202020204" pitchFamily="34" charset="0"/>
            </a:endParaRPr>
          </a:p>
        </p:txBody>
      </p:sp>
      <p:grpSp>
        <p:nvGrpSpPr>
          <p:cNvPr id="16" name="组 15"/>
          <p:cNvGrpSpPr/>
          <p:nvPr/>
        </p:nvGrpSpPr>
        <p:grpSpPr>
          <a:xfrm>
            <a:off x="858746" y="1589950"/>
            <a:ext cx="2113053" cy="434340"/>
            <a:chOff x="916464" y="1694020"/>
            <a:chExt cx="1752106" cy="434340"/>
          </a:xfrm>
        </p:grpSpPr>
        <p:sp>
          <p:nvSpPr>
            <p:cNvPr id="17" name="圆角矩形 16"/>
            <p:cNvSpPr/>
            <p:nvPr/>
          </p:nvSpPr>
          <p:spPr>
            <a:xfrm>
              <a:off x="916464" y="1694020"/>
              <a:ext cx="1508760" cy="434340"/>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文本框 17"/>
            <p:cNvSpPr txBox="1"/>
            <p:nvPr/>
          </p:nvSpPr>
          <p:spPr>
            <a:xfrm>
              <a:off x="1116846" y="1726524"/>
              <a:ext cx="1551724" cy="369332"/>
            </a:xfrm>
            <a:prstGeom prst="rect">
              <a:avLst/>
            </a:prstGeom>
            <a:noFill/>
          </p:spPr>
          <p:txBody>
            <a:bodyPr wrap="square" rtlCol="0">
              <a:spAutoFit/>
            </a:bodyPr>
            <a:lstStyle/>
            <a:p>
              <a:r>
                <a:rPr kumimoji="1" lang="zh-CN" altLang="en-US" b="1" dirty="0" smtClean="0">
                  <a:solidFill>
                    <a:schemeClr val="bg1"/>
                  </a:solidFill>
                  <a:latin typeface="Microsoft YaHei" charset="-122"/>
                  <a:ea typeface="Microsoft YaHei" charset="-122"/>
                  <a:cs typeface="Microsoft YaHei" charset="-122"/>
                </a:rPr>
                <a:t>演进型原型</a:t>
              </a:r>
              <a:endParaRPr kumimoji="1" lang="zh-CN" altLang="en-US" b="1" dirty="0">
                <a:solidFill>
                  <a:schemeClr val="bg1"/>
                </a:solidFill>
                <a:latin typeface="Microsoft YaHei" charset="-122"/>
                <a:ea typeface="Microsoft YaHei" charset="-122"/>
                <a:cs typeface="Microsoft YaHei" charset="-122"/>
              </a:endParaRPr>
            </a:p>
          </p:txBody>
        </p:sp>
      </p:grpSp>
      <p:sp>
        <p:nvSpPr>
          <p:cNvPr id="19" name="Rounded Rectangle 2"/>
          <p:cNvSpPr/>
          <p:nvPr/>
        </p:nvSpPr>
        <p:spPr>
          <a:xfrm>
            <a:off x="7609632" y="1477009"/>
            <a:ext cx="3629868" cy="4027805"/>
          </a:xfrm>
          <a:prstGeom prst="roundRect">
            <a:avLst>
              <a:gd name="adj" fmla="val 1163"/>
            </a:avLst>
          </a:prstGeom>
          <a:solidFill>
            <a:schemeClr val="accent1">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cs"/>
            </a:endParaRPr>
          </a:p>
        </p:txBody>
      </p:sp>
      <p:grpSp>
        <p:nvGrpSpPr>
          <p:cNvPr id="25" name="组 24"/>
          <p:cNvGrpSpPr/>
          <p:nvPr/>
        </p:nvGrpSpPr>
        <p:grpSpPr>
          <a:xfrm>
            <a:off x="7702696" y="1589950"/>
            <a:ext cx="1871391" cy="434340"/>
            <a:chOff x="894982" y="1694020"/>
            <a:chExt cx="1551724" cy="434340"/>
          </a:xfrm>
        </p:grpSpPr>
        <p:sp>
          <p:nvSpPr>
            <p:cNvPr id="26" name="圆角矩形 25"/>
            <p:cNvSpPr/>
            <p:nvPr/>
          </p:nvSpPr>
          <p:spPr>
            <a:xfrm>
              <a:off x="916464" y="1694020"/>
              <a:ext cx="1508760" cy="434340"/>
            </a:xfrm>
            <a:prstGeom prst="round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7" name="文本框 26"/>
            <p:cNvSpPr txBox="1"/>
            <p:nvPr/>
          </p:nvSpPr>
          <p:spPr>
            <a:xfrm>
              <a:off x="894982" y="1726524"/>
              <a:ext cx="1551724" cy="369332"/>
            </a:xfrm>
            <a:prstGeom prst="rect">
              <a:avLst/>
            </a:prstGeom>
            <a:noFill/>
          </p:spPr>
          <p:txBody>
            <a:bodyPr wrap="square" rtlCol="0">
              <a:spAutoFit/>
            </a:bodyPr>
            <a:lstStyle/>
            <a:p>
              <a:pPr algn="ctr"/>
              <a:r>
                <a:rPr kumimoji="1" lang="zh-CN" altLang="en-US" b="1" smtClean="0">
                  <a:solidFill>
                    <a:schemeClr val="bg1"/>
                  </a:solidFill>
                  <a:latin typeface="Microsoft YaHei" charset="-122"/>
                  <a:ea typeface="Microsoft YaHei" charset="-122"/>
                  <a:cs typeface="Microsoft YaHei" charset="-122"/>
                </a:rPr>
                <a:t>适用场景</a:t>
              </a:r>
              <a:endParaRPr kumimoji="1" lang="zh-CN" altLang="en-US" b="1" dirty="0">
                <a:solidFill>
                  <a:schemeClr val="bg1"/>
                </a:solidFill>
                <a:latin typeface="Microsoft YaHei" charset="-122"/>
                <a:ea typeface="Microsoft YaHei" charset="-122"/>
                <a:cs typeface="Microsoft YaHei" charset="-122"/>
              </a:endParaRPr>
            </a:p>
          </p:txBody>
        </p:sp>
      </p:grpSp>
      <p:sp>
        <p:nvSpPr>
          <p:cNvPr id="28" name="矩形 8"/>
          <p:cNvSpPr>
            <a:spLocks noChangeArrowheads="1"/>
          </p:cNvSpPr>
          <p:nvPr/>
        </p:nvSpPr>
        <p:spPr bwMode="auto">
          <a:xfrm>
            <a:off x="7776741" y="2230943"/>
            <a:ext cx="3295650" cy="3071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defTabSz="1216025" fontAlgn="base">
              <a:lnSpc>
                <a:spcPct val="120000"/>
              </a:lnSpc>
              <a:spcBef>
                <a:spcPct val="20000"/>
              </a:spcBef>
              <a:spcAft>
                <a:spcPct val="0"/>
              </a:spcAft>
              <a:defRPr/>
            </a:pPr>
            <a:r>
              <a:rPr kumimoji="0" lang="zh-CN" altLang="en-US" sz="1600" u="none" strike="noStrike" kern="1200" cap="none" spc="0" normalizeH="0" baseline="0" noProof="0" dirty="0" smtClean="0">
                <a:ln>
                  <a:noFill/>
                </a:ln>
                <a:solidFill>
                  <a:schemeClr val="tx1">
                    <a:lumMod val="65000"/>
                    <a:lumOff val="35000"/>
                  </a:schemeClr>
                </a:solidFill>
                <a:effectLst/>
                <a:uLnTx/>
                <a:uFillTx/>
                <a:latin typeface="Microsoft YaHei" charset="-122"/>
                <a:ea typeface="Microsoft YaHei" charset="-122"/>
                <a:cs typeface="Microsoft YaHei" charset="-122"/>
                <a:sym typeface="Arial" panose="020B0604020202020204" pitchFamily="34" charset="0"/>
              </a:rPr>
              <a:t>我们知道有些应用会随着时间变化而不断增长，但在没有对它完全实现计划中的所有功能时，用户仍然可以从中获益。演进型原型就非常适合这样的应用。敏捷项目就经常以这样的计划方式来进行，如此一来，在某个迭代结束时若停止开发，即使产品还没有全部完成，客户仍然可以得到一个可用的产品。</a:t>
            </a:r>
            <a:r>
              <a:rPr lang="mr-IN" altLang="zh-CN" sz="1600" dirty="0">
                <a:solidFill>
                  <a:schemeClr val="tx1">
                    <a:lumMod val="65000"/>
                    <a:lumOff val="35000"/>
                  </a:schemeClr>
                </a:solidFill>
                <a:latin typeface="Microsoft YaHei" charset="-122"/>
                <a:ea typeface="Microsoft YaHei" charset="-122"/>
                <a:cs typeface="Microsoft YaHei" charset="-122"/>
                <a:sym typeface="Arial" panose="020B0604020202020204" pitchFamily="34" charset="0"/>
              </a:rPr>
              <a:t>[1]</a:t>
            </a:r>
          </a:p>
          <a:p>
            <a:pPr defTabSz="1216025" fontAlgn="base">
              <a:lnSpc>
                <a:spcPct val="120000"/>
              </a:lnSpc>
              <a:spcBef>
                <a:spcPct val="20000"/>
              </a:spcBef>
              <a:spcAft>
                <a:spcPct val="0"/>
              </a:spcAft>
              <a:defRPr/>
            </a:pPr>
            <a:endParaRPr kumimoji="0" lang="en-US" altLang="zh-CN" sz="1600" u="none" strike="noStrike" kern="1200" cap="none" spc="0" normalizeH="0" baseline="0" noProof="0" dirty="0">
              <a:ln>
                <a:noFill/>
              </a:ln>
              <a:solidFill>
                <a:schemeClr val="tx1">
                  <a:lumMod val="65000"/>
                  <a:lumOff val="35000"/>
                </a:schemeClr>
              </a:solidFill>
              <a:effectLst/>
              <a:uLnTx/>
              <a:uFillTx/>
              <a:latin typeface="Microsoft YaHei" charset="-122"/>
              <a:ea typeface="Microsoft YaHei" charset="-122"/>
              <a:cs typeface="Microsoft YaHei" charset="-122"/>
              <a:sym typeface="Arial" panose="020B0604020202020204" pitchFamily="34" charset="0"/>
            </a:endParaRPr>
          </a:p>
        </p:txBody>
      </p:sp>
      <p:grpSp>
        <p:nvGrpSpPr>
          <p:cNvPr id="32" name="组 31"/>
          <p:cNvGrpSpPr/>
          <p:nvPr/>
        </p:nvGrpSpPr>
        <p:grpSpPr>
          <a:xfrm>
            <a:off x="4815703" y="698560"/>
            <a:ext cx="2560595" cy="875664"/>
            <a:chOff x="4081112" y="875484"/>
            <a:chExt cx="4029776" cy="637232"/>
          </a:xfrm>
        </p:grpSpPr>
        <p:sp>
          <p:nvSpPr>
            <p:cNvPr id="33" name="圆角矩形 32"/>
            <p:cNvSpPr/>
            <p:nvPr/>
          </p:nvSpPr>
          <p:spPr>
            <a:xfrm>
              <a:off x="4136900" y="875484"/>
              <a:ext cx="3918200" cy="434340"/>
            </a:xfrm>
            <a:prstGeom prst="roundRect">
              <a:avLst/>
            </a:prstGeom>
            <a:solidFill>
              <a:srgbClr val="F9D8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000">
                <a:solidFill>
                  <a:srgbClr val="F5D743"/>
                </a:solidFill>
              </a:endParaRPr>
            </a:p>
          </p:txBody>
        </p:sp>
        <p:sp>
          <p:nvSpPr>
            <p:cNvPr id="34" name="文本框 33"/>
            <p:cNvSpPr txBox="1"/>
            <p:nvPr/>
          </p:nvSpPr>
          <p:spPr>
            <a:xfrm>
              <a:off x="4081112" y="907988"/>
              <a:ext cx="4029776" cy="604728"/>
            </a:xfrm>
            <a:prstGeom prst="rect">
              <a:avLst/>
            </a:prstGeom>
            <a:noFill/>
          </p:spPr>
          <p:txBody>
            <a:bodyPr wrap="square" rtlCol="0">
              <a:spAutoFit/>
            </a:bodyPr>
            <a:lstStyle/>
            <a:p>
              <a:pPr algn="ctr"/>
              <a:r>
                <a:rPr kumimoji="1" lang="zh-CN" altLang="en-US" sz="2400" b="1" dirty="0">
                  <a:solidFill>
                    <a:schemeClr val="bg1"/>
                  </a:solidFill>
                  <a:latin typeface="Microsoft YaHei" charset="-122"/>
                  <a:ea typeface="Microsoft YaHei" charset="-122"/>
                  <a:cs typeface="Microsoft YaHei" charset="-122"/>
                </a:rPr>
                <a:t>属性</a:t>
              </a:r>
              <a:r>
                <a:rPr kumimoji="1" lang="en-US" altLang="zh-CN" sz="2400" b="1" dirty="0">
                  <a:solidFill>
                    <a:schemeClr val="bg1"/>
                  </a:solidFill>
                  <a:latin typeface="Microsoft YaHei" charset="-122"/>
                  <a:ea typeface="Microsoft YaHei" charset="-122"/>
                  <a:cs typeface="Microsoft YaHei" charset="-122"/>
                </a:rPr>
                <a:t>-</a:t>
              </a:r>
              <a:r>
                <a:rPr kumimoji="1" lang="zh-CN" altLang="en-US" sz="2400" b="1" dirty="0" smtClean="0">
                  <a:solidFill>
                    <a:schemeClr val="bg1"/>
                  </a:solidFill>
                  <a:latin typeface="Microsoft YaHei" charset="-122"/>
                  <a:ea typeface="Microsoft YaHei" charset="-122"/>
                  <a:cs typeface="Microsoft YaHei" charset="-122"/>
                </a:rPr>
                <a:t>未来用途</a:t>
              </a:r>
              <a:endParaRPr kumimoji="1" lang="zh-CN" altLang="en-US" sz="2400" b="1" dirty="0">
                <a:solidFill>
                  <a:schemeClr val="bg1"/>
                </a:solidFill>
                <a:latin typeface="Microsoft YaHei" charset="-122"/>
                <a:ea typeface="Microsoft YaHei" charset="-122"/>
                <a:cs typeface="Microsoft YaHei" charset="-122"/>
              </a:endParaRPr>
            </a:p>
          </p:txBody>
        </p:sp>
      </p:grpSp>
    </p:spTree>
    <p:extLst>
      <p:ext uri="{BB962C8B-B14F-4D97-AF65-F5344CB8AC3E}">
        <p14:creationId xmlns:p14="http://schemas.microsoft.com/office/powerpoint/2010/main" val="1939376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50000" decel="5000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accel="50000" decel="5000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500" fill="hold"/>
                                        <p:tgtEl>
                                          <p:spTgt spid="15"/>
                                        </p:tgtEl>
                                        <p:attrNameLst>
                                          <p:attrName>ppt_x</p:attrName>
                                        </p:attrNameLst>
                                      </p:cBhvr>
                                      <p:tavLst>
                                        <p:tav tm="0">
                                          <p:val>
                                            <p:strVal val="0-#ppt_w/2"/>
                                          </p:val>
                                        </p:tav>
                                        <p:tav tm="100000">
                                          <p:val>
                                            <p:strVal val="#ppt_x"/>
                                          </p:val>
                                        </p:tav>
                                      </p:tavLst>
                                    </p:anim>
                                    <p:anim calcmode="lin" valueType="num">
                                      <p:cBhvr additive="base">
                                        <p:cTn id="12" dur="500" fill="hold"/>
                                        <p:tgtEl>
                                          <p:spTgt spid="15"/>
                                        </p:tgtEl>
                                        <p:attrNameLst>
                                          <p:attrName>ppt_y</p:attrName>
                                        </p:attrNameLst>
                                      </p:cBhvr>
                                      <p:tavLst>
                                        <p:tav tm="0">
                                          <p:val>
                                            <p:strVal val="#ppt_y"/>
                                          </p:val>
                                        </p:tav>
                                        <p:tav tm="100000">
                                          <p:val>
                                            <p:strVal val="#ppt_y"/>
                                          </p:val>
                                        </p:tav>
                                      </p:tavLst>
                                    </p:anim>
                                  </p:childTnLst>
                                </p:cTn>
                              </p:par>
                              <p:par>
                                <p:cTn id="13" presetID="2" presetClass="entr" presetSubtype="8" accel="50000" decel="5000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500" fill="hold"/>
                                        <p:tgtEl>
                                          <p:spTgt spid="16"/>
                                        </p:tgtEl>
                                        <p:attrNameLst>
                                          <p:attrName>ppt_x</p:attrName>
                                        </p:attrNameLst>
                                      </p:cBhvr>
                                      <p:tavLst>
                                        <p:tav tm="0">
                                          <p:val>
                                            <p:strVal val="0-#ppt_w/2"/>
                                          </p:val>
                                        </p:tav>
                                        <p:tav tm="100000">
                                          <p:val>
                                            <p:strVal val="#ppt_x"/>
                                          </p:val>
                                        </p:tav>
                                      </p:tavLst>
                                    </p:anim>
                                    <p:anim calcmode="lin" valueType="num">
                                      <p:cBhvr additive="base">
                                        <p:cTn id="16" dur="500" fill="hold"/>
                                        <p:tgtEl>
                                          <p:spTgt spid="16"/>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2" accel="50000" decel="50000" fill="hold" grpId="0" nodeType="clickEffect">
                                  <p:stCondLst>
                                    <p:cond delay="0"/>
                                  </p:stCondLst>
                                  <p:childTnLst>
                                    <p:set>
                                      <p:cBhvr>
                                        <p:cTn id="20" dur="1" fill="hold">
                                          <p:stCondLst>
                                            <p:cond delay="0"/>
                                          </p:stCondLst>
                                        </p:cTn>
                                        <p:tgtEl>
                                          <p:spTgt spid="19"/>
                                        </p:tgtEl>
                                        <p:attrNameLst>
                                          <p:attrName>style.visibility</p:attrName>
                                        </p:attrNameLst>
                                      </p:cBhvr>
                                      <p:to>
                                        <p:strVal val="visible"/>
                                      </p:to>
                                    </p:set>
                                    <p:anim calcmode="lin" valueType="num">
                                      <p:cBhvr additive="base">
                                        <p:cTn id="21" dur="500" fill="hold"/>
                                        <p:tgtEl>
                                          <p:spTgt spid="19"/>
                                        </p:tgtEl>
                                        <p:attrNameLst>
                                          <p:attrName>ppt_x</p:attrName>
                                        </p:attrNameLst>
                                      </p:cBhvr>
                                      <p:tavLst>
                                        <p:tav tm="0">
                                          <p:val>
                                            <p:strVal val="1+#ppt_w/2"/>
                                          </p:val>
                                        </p:tav>
                                        <p:tav tm="100000">
                                          <p:val>
                                            <p:strVal val="#ppt_x"/>
                                          </p:val>
                                        </p:tav>
                                      </p:tavLst>
                                    </p:anim>
                                    <p:anim calcmode="lin" valueType="num">
                                      <p:cBhvr additive="base">
                                        <p:cTn id="22" dur="500" fill="hold"/>
                                        <p:tgtEl>
                                          <p:spTgt spid="19"/>
                                        </p:tgtEl>
                                        <p:attrNameLst>
                                          <p:attrName>ppt_y</p:attrName>
                                        </p:attrNameLst>
                                      </p:cBhvr>
                                      <p:tavLst>
                                        <p:tav tm="0">
                                          <p:val>
                                            <p:strVal val="#ppt_y"/>
                                          </p:val>
                                        </p:tav>
                                        <p:tav tm="100000">
                                          <p:val>
                                            <p:strVal val="#ppt_y"/>
                                          </p:val>
                                        </p:tav>
                                      </p:tavLst>
                                    </p:anim>
                                  </p:childTnLst>
                                </p:cTn>
                              </p:par>
                              <p:par>
                                <p:cTn id="23" presetID="2" presetClass="entr" presetSubtype="2" accel="50000" decel="50000" fill="hold" nodeType="withEffect">
                                  <p:stCondLst>
                                    <p:cond delay="0"/>
                                  </p:stCondLst>
                                  <p:childTnLst>
                                    <p:set>
                                      <p:cBhvr>
                                        <p:cTn id="24" dur="1" fill="hold">
                                          <p:stCondLst>
                                            <p:cond delay="0"/>
                                          </p:stCondLst>
                                        </p:cTn>
                                        <p:tgtEl>
                                          <p:spTgt spid="25"/>
                                        </p:tgtEl>
                                        <p:attrNameLst>
                                          <p:attrName>style.visibility</p:attrName>
                                        </p:attrNameLst>
                                      </p:cBhvr>
                                      <p:to>
                                        <p:strVal val="visible"/>
                                      </p:to>
                                    </p:set>
                                    <p:anim calcmode="lin" valueType="num">
                                      <p:cBhvr additive="base">
                                        <p:cTn id="25" dur="500" fill="hold"/>
                                        <p:tgtEl>
                                          <p:spTgt spid="25"/>
                                        </p:tgtEl>
                                        <p:attrNameLst>
                                          <p:attrName>ppt_x</p:attrName>
                                        </p:attrNameLst>
                                      </p:cBhvr>
                                      <p:tavLst>
                                        <p:tav tm="0">
                                          <p:val>
                                            <p:strVal val="1+#ppt_w/2"/>
                                          </p:val>
                                        </p:tav>
                                        <p:tav tm="100000">
                                          <p:val>
                                            <p:strVal val="#ppt_x"/>
                                          </p:val>
                                        </p:tav>
                                      </p:tavLst>
                                    </p:anim>
                                    <p:anim calcmode="lin" valueType="num">
                                      <p:cBhvr additive="base">
                                        <p:cTn id="26" dur="500" fill="hold"/>
                                        <p:tgtEl>
                                          <p:spTgt spid="25"/>
                                        </p:tgtEl>
                                        <p:attrNameLst>
                                          <p:attrName>ppt_y</p:attrName>
                                        </p:attrNameLst>
                                      </p:cBhvr>
                                      <p:tavLst>
                                        <p:tav tm="0">
                                          <p:val>
                                            <p:strVal val="#ppt_y"/>
                                          </p:val>
                                        </p:tav>
                                        <p:tav tm="100000">
                                          <p:val>
                                            <p:strVal val="#ppt_y"/>
                                          </p:val>
                                        </p:tav>
                                      </p:tavLst>
                                    </p:anim>
                                  </p:childTnLst>
                                </p:cTn>
                              </p:par>
                              <p:par>
                                <p:cTn id="27" presetID="2" presetClass="entr" presetSubtype="2" accel="50000" decel="50000" fill="hold" grpId="0" nodeType="withEffect">
                                  <p:stCondLst>
                                    <p:cond delay="0"/>
                                  </p:stCondLst>
                                  <p:childTnLst>
                                    <p:set>
                                      <p:cBhvr>
                                        <p:cTn id="28" dur="1" fill="hold">
                                          <p:stCondLst>
                                            <p:cond delay="0"/>
                                          </p:stCondLst>
                                        </p:cTn>
                                        <p:tgtEl>
                                          <p:spTgt spid="28"/>
                                        </p:tgtEl>
                                        <p:attrNameLst>
                                          <p:attrName>style.visibility</p:attrName>
                                        </p:attrNameLst>
                                      </p:cBhvr>
                                      <p:to>
                                        <p:strVal val="visible"/>
                                      </p:to>
                                    </p:set>
                                    <p:anim calcmode="lin" valueType="num">
                                      <p:cBhvr additive="base">
                                        <p:cTn id="29" dur="500" fill="hold"/>
                                        <p:tgtEl>
                                          <p:spTgt spid="28"/>
                                        </p:tgtEl>
                                        <p:attrNameLst>
                                          <p:attrName>ppt_x</p:attrName>
                                        </p:attrNameLst>
                                      </p:cBhvr>
                                      <p:tavLst>
                                        <p:tav tm="0">
                                          <p:val>
                                            <p:strVal val="1+#ppt_w/2"/>
                                          </p:val>
                                        </p:tav>
                                        <p:tav tm="100000">
                                          <p:val>
                                            <p:strVal val="#ppt_x"/>
                                          </p:val>
                                        </p:tav>
                                      </p:tavLst>
                                    </p:anim>
                                    <p:anim calcmode="lin" valueType="num">
                                      <p:cBhvr additive="base">
                                        <p:cTn id="30" dur="500" fill="hold"/>
                                        <p:tgtEl>
                                          <p:spTgt spid="2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p:bldP spid="19" grpId="0" animBg="1"/>
      <p:bldP spid="2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文本框 23"/>
          <p:cNvSpPr txBox="1">
            <a:spLocks noChangeArrowheads="1"/>
          </p:cNvSpPr>
          <p:nvPr/>
        </p:nvSpPr>
        <p:spPr bwMode="auto">
          <a:xfrm>
            <a:off x="739775" y="298450"/>
            <a:ext cx="20335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000" b="1" i="0" u="none" strike="noStrike" kern="1200" cap="none" spc="0" normalizeH="0" baseline="0" noProof="0" dirty="0" smtClean="0">
                <a:ln>
                  <a:noFill/>
                </a:ln>
                <a:solidFill>
                  <a:srgbClr val="F77258"/>
                </a:solidFill>
                <a:effectLst/>
                <a:uLnTx/>
                <a:uFillTx/>
                <a:latin typeface="微软雅黑" panose="020B0503020204020204" pitchFamily="34" charset="-122"/>
                <a:ea typeface="微软雅黑" panose="020B0503020204020204" pitchFamily="34" charset="-122"/>
                <a:cs typeface="+mn-cs"/>
              </a:rPr>
              <a:t>原型界面简介</a:t>
            </a:r>
            <a:endParaRPr kumimoji="0" lang="zh-CN" altLang="en-US" sz="2000" b="1" i="0" u="none" strike="noStrike" kern="1200" cap="none" spc="0" normalizeH="0" baseline="0" noProof="0" dirty="0">
              <a:ln>
                <a:noFill/>
              </a:ln>
              <a:solidFill>
                <a:srgbClr val="F77258"/>
              </a:solidFill>
              <a:effectLst/>
              <a:uLnTx/>
              <a:uFillTx/>
              <a:latin typeface="微软雅黑" panose="020B0503020204020204" pitchFamily="34" charset="-122"/>
              <a:ea typeface="微软雅黑" panose="020B0503020204020204" pitchFamily="34" charset="-122"/>
              <a:cs typeface="+mn-cs"/>
            </a:endParaRPr>
          </a:p>
        </p:txBody>
      </p:sp>
      <p:grpSp>
        <p:nvGrpSpPr>
          <p:cNvPr id="21" name="组合 29"/>
          <p:cNvGrpSpPr/>
          <p:nvPr/>
        </p:nvGrpSpPr>
        <p:grpSpPr bwMode="auto">
          <a:xfrm>
            <a:off x="338138" y="293688"/>
            <a:ext cx="333375" cy="411162"/>
            <a:chOff x="10668001" y="925959"/>
            <a:chExt cx="444498" cy="545940"/>
          </a:xfrm>
        </p:grpSpPr>
        <p:sp>
          <p:nvSpPr>
            <p:cNvPr id="22" name="等腰三角形 27"/>
            <p:cNvSpPr/>
            <p:nvPr/>
          </p:nvSpPr>
          <p:spPr>
            <a:xfrm rot="5400000">
              <a:off x="10633062" y="1005163"/>
              <a:ext cx="501675" cy="431798"/>
            </a:xfrm>
            <a:prstGeom prst="triangle">
              <a:avLst/>
            </a:pr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3" name="等腰三角形 28"/>
            <p:cNvSpPr/>
            <p:nvPr/>
          </p:nvSpPr>
          <p:spPr>
            <a:xfrm rot="5400000">
              <a:off x="10705952" y="955741"/>
              <a:ext cx="436330" cy="376765"/>
            </a:xfrm>
            <a:prstGeom prst="triangle">
              <a:avLst/>
            </a:pr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graphicFrame>
        <p:nvGraphicFramePr>
          <p:cNvPr id="2" name="表格 1"/>
          <p:cNvGraphicFramePr>
            <a:graphicFrameLocks noGrp="1"/>
          </p:cNvGraphicFramePr>
          <p:nvPr>
            <p:extLst>
              <p:ext uri="{D42A27DB-BD31-4B8C-83A1-F6EECF244321}">
                <p14:modId xmlns:p14="http://schemas.microsoft.com/office/powerpoint/2010/main" val="758423692"/>
              </p:ext>
            </p:extLst>
          </p:nvPr>
        </p:nvGraphicFramePr>
        <p:xfrm>
          <a:off x="2018667" y="1921087"/>
          <a:ext cx="8154666" cy="4212000"/>
        </p:xfrm>
        <a:graphic>
          <a:graphicData uri="http://schemas.openxmlformats.org/drawingml/2006/table">
            <a:tbl>
              <a:tblPr firstRow="1" bandRow="1">
                <a:tableStyleId>{00A15C55-8517-42AA-B614-E9B94910E393}</a:tableStyleId>
              </a:tblPr>
              <a:tblGrid>
                <a:gridCol w="2709333"/>
                <a:gridCol w="2709333"/>
                <a:gridCol w="2736000"/>
              </a:tblGrid>
              <a:tr h="720000">
                <a:tc>
                  <a:txBody>
                    <a:bodyPr/>
                    <a:lstStyle/>
                    <a:p>
                      <a:pPr algn="ctr"/>
                      <a:endParaRPr lang="zh-CN" altLang="en-US" b="0" i="0" dirty="0">
                        <a:latin typeface="Microsoft YaHei" charset="-122"/>
                        <a:ea typeface="Microsoft YaHei" charset="-122"/>
                        <a:cs typeface="Microsoft YaHei" charset="-122"/>
                      </a:endParaRPr>
                    </a:p>
                  </a:txBody>
                  <a:tcPr anchor="ctr"/>
                </a:tc>
                <a:tc>
                  <a:txBody>
                    <a:bodyPr/>
                    <a:lstStyle/>
                    <a:p>
                      <a:pPr algn="ctr"/>
                      <a:r>
                        <a:rPr lang="zh-CN" altLang="en-US" b="0" i="0" dirty="0" smtClean="0">
                          <a:latin typeface="Microsoft YaHei" charset="-122"/>
                          <a:ea typeface="Microsoft YaHei" charset="-122"/>
                          <a:cs typeface="Microsoft YaHei" charset="-122"/>
                        </a:rPr>
                        <a:t>抛弃型</a:t>
                      </a:r>
                      <a:endParaRPr lang="zh-CN" altLang="en-US" b="0" i="0" dirty="0">
                        <a:latin typeface="Microsoft YaHei" charset="-122"/>
                        <a:ea typeface="Microsoft YaHei" charset="-122"/>
                        <a:cs typeface="Microsoft YaHei" charset="-122"/>
                      </a:endParaRPr>
                    </a:p>
                  </a:txBody>
                  <a:tcPr anchor="ctr"/>
                </a:tc>
                <a:tc>
                  <a:txBody>
                    <a:bodyPr/>
                    <a:lstStyle/>
                    <a:p>
                      <a:pPr algn="ctr"/>
                      <a:r>
                        <a:rPr lang="zh-CN" altLang="en-US" b="0" i="0" dirty="0" smtClean="0">
                          <a:latin typeface="Microsoft YaHei" charset="-122"/>
                          <a:ea typeface="Microsoft YaHei" charset="-122"/>
                          <a:cs typeface="Microsoft YaHei" charset="-122"/>
                        </a:rPr>
                        <a:t>演化型</a:t>
                      </a:r>
                      <a:endParaRPr lang="zh-CN" altLang="en-US" b="0" i="0" dirty="0">
                        <a:latin typeface="Microsoft YaHei" charset="-122"/>
                        <a:ea typeface="Microsoft YaHei" charset="-122"/>
                        <a:cs typeface="Microsoft YaHei" charset="-122"/>
                      </a:endParaRPr>
                    </a:p>
                  </a:txBody>
                  <a:tcPr anchor="ctr"/>
                </a:tc>
              </a:tr>
              <a:tr h="1944000">
                <a:tc>
                  <a:txBody>
                    <a:bodyPr/>
                    <a:lstStyle/>
                    <a:p>
                      <a:pPr algn="ctr"/>
                      <a:r>
                        <a:rPr lang="zh-CN" altLang="en-US" b="0" i="0" dirty="0" smtClean="0">
                          <a:latin typeface="Microsoft YaHei" charset="-122"/>
                          <a:ea typeface="Microsoft YaHei" charset="-122"/>
                          <a:cs typeface="Microsoft YaHei" charset="-122"/>
                        </a:rPr>
                        <a:t>演示型模型</a:t>
                      </a:r>
                      <a:endParaRPr lang="zh-CN" altLang="en-US" b="0" i="0" dirty="0">
                        <a:latin typeface="Microsoft YaHei" charset="-122"/>
                        <a:ea typeface="Microsoft YaHei" charset="-122"/>
                        <a:cs typeface="Microsoft YaHei" charset="-122"/>
                      </a:endParaRPr>
                    </a:p>
                  </a:txBody>
                  <a:tcPr anchor="ctr"/>
                </a:tc>
                <a:tc>
                  <a:txBody>
                    <a:bodyPr/>
                    <a:lstStyle/>
                    <a:p>
                      <a:pPr algn="l"/>
                      <a:r>
                        <a:rPr lang="zh-CN" altLang="en-US" b="0" i="0" dirty="0" smtClean="0">
                          <a:latin typeface="Microsoft YaHei" charset="-122"/>
                          <a:ea typeface="Microsoft YaHei" charset="-122"/>
                          <a:cs typeface="Microsoft YaHei" charset="-122"/>
                        </a:rPr>
                        <a:t>澄清与提炼用户需求和功能需求；</a:t>
                      </a:r>
                      <a:endParaRPr lang="en-US" altLang="zh-CN" b="0" i="0" dirty="0" smtClean="0">
                        <a:latin typeface="Microsoft YaHei" charset="-122"/>
                        <a:ea typeface="Microsoft YaHei" charset="-122"/>
                        <a:cs typeface="Microsoft YaHei" charset="-122"/>
                      </a:endParaRPr>
                    </a:p>
                    <a:p>
                      <a:pPr algn="l"/>
                      <a:r>
                        <a:rPr lang="zh-CN" altLang="en-US" b="0" i="0" dirty="0" smtClean="0">
                          <a:latin typeface="Microsoft YaHei" charset="-122"/>
                          <a:ea typeface="Microsoft YaHei" charset="-122"/>
                          <a:cs typeface="Microsoft YaHei" charset="-122"/>
                        </a:rPr>
                        <a:t>识别被遗漏的功能；</a:t>
                      </a:r>
                      <a:endParaRPr lang="en-US" altLang="zh-CN" b="0" i="0" dirty="0" smtClean="0">
                        <a:latin typeface="Microsoft YaHei" charset="-122"/>
                        <a:ea typeface="Microsoft YaHei" charset="-122"/>
                        <a:cs typeface="Microsoft YaHei" charset="-122"/>
                      </a:endParaRPr>
                    </a:p>
                    <a:p>
                      <a:pPr algn="l"/>
                      <a:r>
                        <a:rPr lang="zh-CN" altLang="en-US" b="0" i="0" dirty="0" smtClean="0">
                          <a:latin typeface="Microsoft YaHei" charset="-122"/>
                          <a:ea typeface="Microsoft YaHei" charset="-122"/>
                          <a:cs typeface="Microsoft YaHei" charset="-122"/>
                        </a:rPr>
                        <a:t>研究 </a:t>
                      </a:r>
                      <a:r>
                        <a:rPr lang="en-US" altLang="zh-CN" b="0" i="0" dirty="0" smtClean="0">
                          <a:latin typeface="Microsoft YaHei" charset="-122"/>
                          <a:ea typeface="Microsoft YaHei" charset="-122"/>
                          <a:cs typeface="Microsoft YaHei" charset="-122"/>
                        </a:rPr>
                        <a:t>UI</a:t>
                      </a:r>
                      <a:r>
                        <a:rPr lang="zh-CN" altLang="en-US" b="0" i="0" dirty="0" smtClean="0">
                          <a:latin typeface="Microsoft YaHei" charset="-122"/>
                          <a:ea typeface="Microsoft YaHei" charset="-122"/>
                          <a:cs typeface="Microsoft YaHei" charset="-122"/>
                        </a:rPr>
                        <a:t> 方法。</a:t>
                      </a:r>
                      <a:endParaRPr lang="zh-CN" altLang="en-US" b="0" i="0" dirty="0">
                        <a:latin typeface="Microsoft YaHei" charset="-122"/>
                        <a:ea typeface="Microsoft YaHei" charset="-122"/>
                        <a:cs typeface="Microsoft YaHei" charset="-122"/>
                      </a:endParaRPr>
                    </a:p>
                  </a:txBody>
                  <a:tcPr anchor="ctr"/>
                </a:tc>
                <a:tc>
                  <a:txBody>
                    <a:bodyPr/>
                    <a:lstStyle/>
                    <a:p>
                      <a:pPr algn="l"/>
                      <a:r>
                        <a:rPr lang="zh-CN" altLang="en-US" b="0" i="0" dirty="0" smtClean="0">
                          <a:latin typeface="Microsoft YaHei" charset="-122"/>
                          <a:ea typeface="Microsoft YaHei" charset="-122"/>
                          <a:cs typeface="Microsoft YaHei" charset="-122"/>
                        </a:rPr>
                        <a:t>实现核心用户需求；</a:t>
                      </a:r>
                      <a:endParaRPr lang="en-US" altLang="zh-CN" b="0" i="0" dirty="0" smtClean="0">
                        <a:latin typeface="Microsoft YaHei" charset="-122"/>
                        <a:ea typeface="Microsoft YaHei" charset="-122"/>
                        <a:cs typeface="Microsoft YaHei" charset="-122"/>
                      </a:endParaRPr>
                    </a:p>
                    <a:p>
                      <a:pPr algn="l"/>
                      <a:r>
                        <a:rPr lang="zh-CN" altLang="en-US" b="0" i="0" dirty="0" smtClean="0">
                          <a:latin typeface="Microsoft YaHei" charset="-122"/>
                          <a:ea typeface="Microsoft YaHei" charset="-122"/>
                          <a:cs typeface="Microsoft YaHei" charset="-122"/>
                        </a:rPr>
                        <a:t>基于优先级实现额外的用户需求；</a:t>
                      </a:r>
                      <a:endParaRPr lang="en-US" altLang="zh-CN" b="0" i="0" dirty="0" smtClean="0">
                        <a:latin typeface="Microsoft YaHei" charset="-122"/>
                        <a:ea typeface="Microsoft YaHei" charset="-122"/>
                        <a:cs typeface="Microsoft YaHei" charset="-122"/>
                      </a:endParaRPr>
                    </a:p>
                    <a:p>
                      <a:pPr algn="l"/>
                      <a:r>
                        <a:rPr lang="zh-CN" altLang="en-US" b="0" i="0" dirty="0" smtClean="0">
                          <a:latin typeface="Microsoft YaHei" charset="-122"/>
                          <a:ea typeface="Microsoft YaHei" charset="-122"/>
                          <a:cs typeface="Microsoft YaHei" charset="-122"/>
                        </a:rPr>
                        <a:t>实现和优化网站；</a:t>
                      </a:r>
                      <a:endParaRPr lang="en-US" altLang="zh-CN" b="0" i="0" dirty="0" smtClean="0">
                        <a:latin typeface="Microsoft YaHei" charset="-122"/>
                        <a:ea typeface="Microsoft YaHei" charset="-122"/>
                        <a:cs typeface="Microsoft YaHei" charset="-122"/>
                      </a:endParaRPr>
                    </a:p>
                    <a:p>
                      <a:pPr algn="l"/>
                      <a:r>
                        <a:rPr lang="zh-CN" altLang="en-US" b="0" i="0" dirty="0" smtClean="0">
                          <a:latin typeface="Microsoft YaHei" charset="-122"/>
                          <a:ea typeface="Microsoft YaHei" charset="-122"/>
                          <a:cs typeface="Microsoft YaHei" charset="-122"/>
                        </a:rPr>
                        <a:t>使系统与快速变化的业务需要相适应。</a:t>
                      </a:r>
                      <a:endParaRPr lang="zh-CN" altLang="en-US" b="0" i="0" dirty="0">
                        <a:latin typeface="Microsoft YaHei" charset="-122"/>
                        <a:ea typeface="Microsoft YaHei" charset="-122"/>
                        <a:cs typeface="Microsoft YaHei" charset="-122"/>
                      </a:endParaRPr>
                    </a:p>
                  </a:txBody>
                  <a:tcPr anchor="ctr"/>
                </a:tc>
              </a:tr>
              <a:tr h="1548000">
                <a:tc>
                  <a:txBody>
                    <a:bodyPr/>
                    <a:lstStyle/>
                    <a:p>
                      <a:pPr algn="ctr"/>
                      <a:r>
                        <a:rPr lang="zh-CN" altLang="en-US" b="0" i="0" dirty="0" smtClean="0">
                          <a:latin typeface="Microsoft YaHei" charset="-122"/>
                          <a:ea typeface="Microsoft YaHei" charset="-122"/>
                          <a:cs typeface="Microsoft YaHei" charset="-122"/>
                        </a:rPr>
                        <a:t>概念证明</a:t>
                      </a:r>
                      <a:endParaRPr lang="zh-CN" altLang="en-US" b="0" i="0" dirty="0">
                        <a:latin typeface="Microsoft YaHei" charset="-122"/>
                        <a:ea typeface="Microsoft YaHei" charset="-122"/>
                        <a:cs typeface="Microsoft YaHei" charset="-122"/>
                      </a:endParaRPr>
                    </a:p>
                  </a:txBody>
                  <a:tcPr anchor="ctr"/>
                </a:tc>
                <a:tc>
                  <a:txBody>
                    <a:bodyPr/>
                    <a:lstStyle/>
                    <a:p>
                      <a:pPr algn="l"/>
                      <a:r>
                        <a:rPr lang="zh-CN" altLang="en-US" b="0" i="0" dirty="0" smtClean="0">
                          <a:latin typeface="Microsoft YaHei" charset="-122"/>
                          <a:ea typeface="Microsoft YaHei" charset="-122"/>
                          <a:cs typeface="Microsoft YaHei" charset="-122"/>
                        </a:rPr>
                        <a:t>演示技术的可行性</a:t>
                      </a:r>
                      <a:endParaRPr lang="en-US" altLang="zh-CN" b="0" i="0" dirty="0" smtClean="0">
                        <a:latin typeface="Microsoft YaHei" charset="-122"/>
                        <a:ea typeface="Microsoft YaHei" charset="-122"/>
                        <a:cs typeface="Microsoft YaHei" charset="-122"/>
                      </a:endParaRPr>
                    </a:p>
                    <a:p>
                      <a:pPr algn="l"/>
                      <a:r>
                        <a:rPr lang="zh-CN" altLang="en-US" b="0" i="0" dirty="0" smtClean="0">
                          <a:latin typeface="Microsoft YaHei" charset="-122"/>
                          <a:ea typeface="Microsoft YaHei" charset="-122"/>
                          <a:cs typeface="Microsoft YaHei" charset="-122"/>
                        </a:rPr>
                        <a:t>评估性能；</a:t>
                      </a:r>
                      <a:endParaRPr lang="en-US" altLang="zh-CN" b="0" i="0" dirty="0" smtClean="0">
                        <a:latin typeface="Microsoft YaHei" charset="-122"/>
                        <a:ea typeface="Microsoft YaHei" charset="-122"/>
                        <a:cs typeface="Microsoft YaHei" charset="-122"/>
                      </a:endParaRPr>
                    </a:p>
                    <a:p>
                      <a:pPr algn="l"/>
                      <a:r>
                        <a:rPr lang="zh-CN" altLang="en-US" b="0" i="0" dirty="0" smtClean="0">
                          <a:latin typeface="Microsoft YaHei" charset="-122"/>
                          <a:ea typeface="Microsoft YaHei" charset="-122"/>
                          <a:cs typeface="Microsoft YaHei" charset="-122"/>
                        </a:rPr>
                        <a:t>获得更多知识以提升估算能力。</a:t>
                      </a:r>
                      <a:endParaRPr lang="zh-CN" altLang="en-US" b="0" i="0" dirty="0">
                        <a:latin typeface="Microsoft YaHei" charset="-122"/>
                        <a:ea typeface="Microsoft YaHei" charset="-122"/>
                        <a:cs typeface="Microsoft YaHei" charset="-122"/>
                      </a:endParaRPr>
                    </a:p>
                  </a:txBody>
                  <a:tcPr anchor="ctr"/>
                </a:tc>
                <a:tc>
                  <a:txBody>
                    <a:bodyPr/>
                    <a:lstStyle/>
                    <a:p>
                      <a:pPr algn="l"/>
                      <a:r>
                        <a:rPr lang="zh-CN" altLang="en-US" b="0" i="0" dirty="0" smtClean="0">
                          <a:latin typeface="Microsoft YaHei" charset="-122"/>
                          <a:ea typeface="Microsoft YaHei" charset="-122"/>
                          <a:cs typeface="Microsoft YaHei" charset="-122"/>
                        </a:rPr>
                        <a:t>实现和扩展核心多层级功能以及通信层；</a:t>
                      </a:r>
                      <a:endParaRPr lang="en-US" altLang="zh-CN" b="0" i="0" dirty="0" smtClean="0">
                        <a:latin typeface="Microsoft YaHei" charset="-122"/>
                        <a:ea typeface="Microsoft YaHei" charset="-122"/>
                        <a:cs typeface="Microsoft YaHei" charset="-122"/>
                      </a:endParaRPr>
                    </a:p>
                    <a:p>
                      <a:pPr algn="l"/>
                      <a:r>
                        <a:rPr lang="zh-CN" altLang="en-US" b="0" i="0" dirty="0" smtClean="0">
                          <a:latin typeface="Microsoft YaHei" charset="-122"/>
                          <a:ea typeface="Microsoft YaHei" charset="-122"/>
                          <a:cs typeface="Microsoft YaHei" charset="-122"/>
                        </a:rPr>
                        <a:t>实现和优化核心算法；</a:t>
                      </a:r>
                      <a:endParaRPr lang="en-US" altLang="zh-CN" b="0" i="0" dirty="0" smtClean="0">
                        <a:latin typeface="Microsoft YaHei" charset="-122"/>
                        <a:ea typeface="Microsoft YaHei" charset="-122"/>
                        <a:cs typeface="Microsoft YaHei" charset="-122"/>
                      </a:endParaRPr>
                    </a:p>
                    <a:p>
                      <a:pPr algn="l"/>
                      <a:r>
                        <a:rPr lang="zh-CN" altLang="en-US" b="0" i="0" dirty="0" smtClean="0">
                          <a:latin typeface="Microsoft YaHei" charset="-122"/>
                          <a:ea typeface="Microsoft YaHei" charset="-122"/>
                          <a:cs typeface="Microsoft YaHei" charset="-122"/>
                        </a:rPr>
                        <a:t>性能测试和调优。</a:t>
                      </a:r>
                      <a:endParaRPr lang="zh-CN" altLang="en-US" b="0" i="0" dirty="0">
                        <a:latin typeface="Microsoft YaHei" charset="-122"/>
                        <a:ea typeface="Microsoft YaHei" charset="-122"/>
                        <a:cs typeface="Microsoft YaHei" charset="-122"/>
                      </a:endParaRPr>
                    </a:p>
                  </a:txBody>
                  <a:tcPr anchor="ctr"/>
                </a:tc>
              </a:tr>
            </a:tbl>
          </a:graphicData>
        </a:graphic>
      </p:graphicFrame>
      <p:grpSp>
        <p:nvGrpSpPr>
          <p:cNvPr id="3" name="组 2"/>
          <p:cNvGrpSpPr/>
          <p:nvPr/>
        </p:nvGrpSpPr>
        <p:grpSpPr>
          <a:xfrm>
            <a:off x="3414685" y="906480"/>
            <a:ext cx="5372854" cy="596856"/>
            <a:chOff x="4081112" y="875484"/>
            <a:chExt cx="4029776" cy="434340"/>
          </a:xfrm>
        </p:grpSpPr>
        <p:sp>
          <p:nvSpPr>
            <p:cNvPr id="30" name="圆角矩形 29"/>
            <p:cNvSpPr/>
            <p:nvPr/>
          </p:nvSpPr>
          <p:spPr>
            <a:xfrm>
              <a:off x="4136900" y="875484"/>
              <a:ext cx="3918200" cy="434340"/>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000"/>
            </a:p>
          </p:txBody>
        </p:sp>
        <p:sp>
          <p:nvSpPr>
            <p:cNvPr id="31" name="文本框 30"/>
            <p:cNvSpPr txBox="1"/>
            <p:nvPr/>
          </p:nvSpPr>
          <p:spPr>
            <a:xfrm>
              <a:off x="4081112" y="907988"/>
              <a:ext cx="4029776" cy="335960"/>
            </a:xfrm>
            <a:prstGeom prst="rect">
              <a:avLst/>
            </a:prstGeom>
            <a:noFill/>
          </p:spPr>
          <p:txBody>
            <a:bodyPr wrap="square" rtlCol="0">
              <a:spAutoFit/>
            </a:bodyPr>
            <a:lstStyle/>
            <a:p>
              <a:pPr algn="ctr"/>
              <a:r>
                <a:rPr kumimoji="1" lang="zh-CN" altLang="en-US" sz="2400" b="1" dirty="0" smtClean="0">
                  <a:solidFill>
                    <a:schemeClr val="bg1"/>
                  </a:solidFill>
                  <a:latin typeface="Microsoft YaHei" charset="-122"/>
                  <a:ea typeface="Microsoft YaHei" charset="-122"/>
                  <a:cs typeface="Microsoft YaHei" charset="-122"/>
                </a:rPr>
                <a:t>抛弃型原型与演化型原型的比较</a:t>
              </a:r>
              <a:endParaRPr kumimoji="1" lang="zh-CN" altLang="en-US" sz="2400" b="1" dirty="0">
                <a:solidFill>
                  <a:schemeClr val="bg1"/>
                </a:solidFill>
                <a:latin typeface="Microsoft YaHei" charset="-122"/>
                <a:ea typeface="Microsoft YaHei" charset="-122"/>
                <a:cs typeface="Microsoft YaHei" charset="-122"/>
              </a:endParaRPr>
            </a:p>
          </p:txBody>
        </p:sp>
      </p:grpSp>
    </p:spTree>
    <p:extLst>
      <p:ext uri="{BB962C8B-B14F-4D97-AF65-F5344CB8AC3E}">
        <p14:creationId xmlns:p14="http://schemas.microsoft.com/office/powerpoint/2010/main" val="1622842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文本框 23"/>
          <p:cNvSpPr txBox="1">
            <a:spLocks noChangeArrowheads="1"/>
          </p:cNvSpPr>
          <p:nvPr/>
        </p:nvSpPr>
        <p:spPr bwMode="auto">
          <a:xfrm>
            <a:off x="739775" y="298450"/>
            <a:ext cx="20335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000" b="1" i="0" u="none" strike="noStrike" kern="1200" cap="none" spc="0" normalizeH="0" baseline="0" noProof="0" dirty="0" smtClean="0">
                <a:ln>
                  <a:noFill/>
                </a:ln>
                <a:solidFill>
                  <a:srgbClr val="F77258"/>
                </a:solidFill>
                <a:effectLst/>
                <a:uLnTx/>
                <a:uFillTx/>
                <a:latin typeface="微软雅黑" panose="020B0503020204020204" pitchFamily="34" charset="-122"/>
                <a:ea typeface="微软雅黑" panose="020B0503020204020204" pitchFamily="34" charset="-122"/>
                <a:cs typeface="+mn-cs"/>
              </a:rPr>
              <a:t>原型界面简介</a:t>
            </a:r>
            <a:endParaRPr kumimoji="0" lang="zh-CN" altLang="en-US" sz="2000" b="1" i="0" u="none" strike="noStrike" kern="1200" cap="none" spc="0" normalizeH="0" baseline="0" noProof="0" dirty="0">
              <a:ln>
                <a:noFill/>
              </a:ln>
              <a:solidFill>
                <a:srgbClr val="F77258"/>
              </a:solidFill>
              <a:effectLst/>
              <a:uLnTx/>
              <a:uFillTx/>
              <a:latin typeface="微软雅黑" panose="020B0503020204020204" pitchFamily="34" charset="-122"/>
              <a:ea typeface="微软雅黑" panose="020B0503020204020204" pitchFamily="34" charset="-122"/>
              <a:cs typeface="+mn-cs"/>
            </a:endParaRPr>
          </a:p>
        </p:txBody>
      </p:sp>
      <p:grpSp>
        <p:nvGrpSpPr>
          <p:cNvPr id="21" name="组合 29"/>
          <p:cNvGrpSpPr/>
          <p:nvPr/>
        </p:nvGrpSpPr>
        <p:grpSpPr bwMode="auto">
          <a:xfrm>
            <a:off x="338138" y="293688"/>
            <a:ext cx="333375" cy="411162"/>
            <a:chOff x="10668001" y="925959"/>
            <a:chExt cx="444498" cy="545940"/>
          </a:xfrm>
        </p:grpSpPr>
        <p:sp>
          <p:nvSpPr>
            <p:cNvPr id="22" name="等腰三角形 27"/>
            <p:cNvSpPr/>
            <p:nvPr/>
          </p:nvSpPr>
          <p:spPr>
            <a:xfrm rot="5400000">
              <a:off x="10633062" y="1005163"/>
              <a:ext cx="501675" cy="431798"/>
            </a:xfrm>
            <a:prstGeom prst="triangle">
              <a:avLst/>
            </a:pr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3" name="等腰三角形 28"/>
            <p:cNvSpPr/>
            <p:nvPr/>
          </p:nvSpPr>
          <p:spPr>
            <a:xfrm rot="5400000">
              <a:off x="10705952" y="955741"/>
              <a:ext cx="436330" cy="376765"/>
            </a:xfrm>
            <a:prstGeom prst="triangle">
              <a:avLst/>
            </a:pr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grpSp>
        <p:nvGrpSpPr>
          <p:cNvPr id="55" name="组 54"/>
          <p:cNvGrpSpPr/>
          <p:nvPr/>
        </p:nvGrpSpPr>
        <p:grpSpPr>
          <a:xfrm>
            <a:off x="3956889" y="1336335"/>
            <a:ext cx="1919540" cy="596856"/>
            <a:chOff x="4081112" y="875484"/>
            <a:chExt cx="4029776" cy="434340"/>
          </a:xfrm>
        </p:grpSpPr>
        <p:sp>
          <p:nvSpPr>
            <p:cNvPr id="56" name="圆角矩形 55"/>
            <p:cNvSpPr/>
            <p:nvPr/>
          </p:nvSpPr>
          <p:spPr>
            <a:xfrm>
              <a:off x="4136900" y="875484"/>
              <a:ext cx="3918200" cy="434340"/>
            </a:xfrm>
            <a:prstGeom prst="roundRect">
              <a:avLst/>
            </a:prstGeom>
            <a:solidFill>
              <a:srgbClr val="C055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000">
                <a:solidFill>
                  <a:srgbClr val="BF56DB"/>
                </a:solidFill>
              </a:endParaRPr>
            </a:p>
          </p:txBody>
        </p:sp>
        <p:sp>
          <p:nvSpPr>
            <p:cNvPr id="57" name="文本框 56"/>
            <p:cNvSpPr txBox="1"/>
            <p:nvPr/>
          </p:nvSpPr>
          <p:spPr>
            <a:xfrm>
              <a:off x="4081112" y="907988"/>
              <a:ext cx="4029776" cy="335960"/>
            </a:xfrm>
            <a:prstGeom prst="rect">
              <a:avLst/>
            </a:prstGeom>
            <a:noFill/>
          </p:spPr>
          <p:txBody>
            <a:bodyPr wrap="square" rtlCol="0">
              <a:spAutoFit/>
            </a:bodyPr>
            <a:lstStyle/>
            <a:p>
              <a:pPr algn="ctr"/>
              <a:r>
                <a:rPr kumimoji="1" lang="zh-CN" altLang="en-US" sz="2400" b="1" dirty="0" smtClean="0">
                  <a:solidFill>
                    <a:schemeClr val="bg1"/>
                  </a:solidFill>
                  <a:latin typeface="Microsoft YaHei" charset="-122"/>
                  <a:ea typeface="Microsoft YaHei" charset="-122"/>
                  <a:cs typeface="Microsoft YaHei" charset="-122"/>
                </a:rPr>
                <a:t>属性</a:t>
              </a:r>
              <a:r>
                <a:rPr kumimoji="1" lang="en-US" altLang="zh-CN" sz="2400" b="1" dirty="0" smtClean="0">
                  <a:solidFill>
                    <a:schemeClr val="bg1"/>
                  </a:solidFill>
                  <a:latin typeface="Microsoft YaHei" charset="-122"/>
                  <a:ea typeface="Microsoft YaHei" charset="-122"/>
                  <a:cs typeface="Microsoft YaHei" charset="-122"/>
                </a:rPr>
                <a:t>-</a:t>
              </a:r>
              <a:r>
                <a:rPr kumimoji="1" lang="zh-CN" altLang="en-US" sz="2400" b="1" dirty="0" smtClean="0">
                  <a:solidFill>
                    <a:schemeClr val="bg1"/>
                  </a:solidFill>
                  <a:latin typeface="Microsoft YaHei" charset="-122"/>
                  <a:ea typeface="Microsoft YaHei" charset="-122"/>
                  <a:cs typeface="Microsoft YaHei" charset="-122"/>
                </a:rPr>
                <a:t>形式</a:t>
              </a:r>
              <a:endParaRPr kumimoji="1" lang="zh-CN" altLang="en-US" sz="2400" b="1" dirty="0">
                <a:solidFill>
                  <a:schemeClr val="bg1"/>
                </a:solidFill>
                <a:latin typeface="Microsoft YaHei" charset="-122"/>
                <a:ea typeface="Microsoft YaHei" charset="-122"/>
                <a:cs typeface="Microsoft YaHei" charset="-122"/>
              </a:endParaRPr>
            </a:p>
          </p:txBody>
        </p:sp>
      </p:grpSp>
      <p:sp>
        <p:nvSpPr>
          <p:cNvPr id="2" name="矩形 1"/>
          <p:cNvSpPr/>
          <p:nvPr/>
        </p:nvSpPr>
        <p:spPr>
          <a:xfrm>
            <a:off x="1868659" y="2988751"/>
            <a:ext cx="6096000" cy="923330"/>
          </a:xfrm>
          <a:prstGeom prst="rect">
            <a:avLst/>
          </a:prstGeom>
        </p:spPr>
        <p:txBody>
          <a:bodyPr>
            <a:spAutoFit/>
          </a:bodyPr>
          <a:lstStyle/>
          <a:p>
            <a:pPr marL="285750" indent="-285750" algn="just">
              <a:lnSpc>
                <a:spcPct val="150000"/>
              </a:lnSpc>
              <a:buFont typeface="Arial" charset="0"/>
              <a:buChar char="•"/>
            </a:pPr>
            <a:r>
              <a:rPr lang="zh-CN" altLang="en-US" b="1" dirty="0">
                <a:solidFill>
                  <a:srgbClr val="FF0000"/>
                </a:solidFill>
                <a:latin typeface="Microsoft YaHei" charset="-122"/>
                <a:ea typeface="Microsoft YaHei" charset="-122"/>
                <a:cs typeface="Microsoft YaHei" charset="-122"/>
              </a:rPr>
              <a:t>纸上原型</a:t>
            </a:r>
            <a:r>
              <a:rPr lang="zh-CN" altLang="en-US" dirty="0">
                <a:latin typeface="Microsoft YaHei" charset="-122"/>
                <a:ea typeface="Microsoft YaHei" charset="-122"/>
                <a:cs typeface="Microsoft YaHei" charset="-122"/>
              </a:rPr>
              <a:t>是画在纸上、白板上或者画图工具中的</a:t>
            </a:r>
            <a:r>
              <a:rPr lang="zh-CN" altLang="en-US" dirty="0" smtClean="0">
                <a:latin typeface="Microsoft YaHei" charset="-122"/>
                <a:ea typeface="Microsoft YaHei" charset="-122"/>
                <a:cs typeface="Microsoft YaHei" charset="-122"/>
              </a:rPr>
              <a:t>草图；</a:t>
            </a:r>
            <a:endParaRPr lang="en-US" altLang="zh-CN" dirty="0" smtClean="0">
              <a:latin typeface="Microsoft YaHei" charset="-122"/>
              <a:ea typeface="Microsoft YaHei" charset="-122"/>
              <a:cs typeface="Microsoft YaHei" charset="-122"/>
            </a:endParaRPr>
          </a:p>
          <a:p>
            <a:pPr marL="285750" indent="-285750" algn="just">
              <a:lnSpc>
                <a:spcPct val="150000"/>
              </a:lnSpc>
              <a:buFont typeface="Arial" charset="0"/>
              <a:buChar char="•"/>
            </a:pPr>
            <a:r>
              <a:rPr lang="zh-CN" altLang="en-US" b="1" dirty="0" smtClean="0">
                <a:solidFill>
                  <a:srgbClr val="FF0000"/>
                </a:solidFill>
                <a:latin typeface="Microsoft YaHei" charset="-122"/>
                <a:ea typeface="Microsoft YaHei" charset="-122"/>
                <a:cs typeface="Microsoft YaHei" charset="-122"/>
              </a:rPr>
              <a:t>电子</a:t>
            </a:r>
            <a:r>
              <a:rPr lang="zh-CN" altLang="en-US" b="1" dirty="0">
                <a:solidFill>
                  <a:srgbClr val="FF0000"/>
                </a:solidFill>
                <a:latin typeface="Microsoft YaHei" charset="-122"/>
                <a:ea typeface="Microsoft YaHei" charset="-122"/>
                <a:cs typeface="Microsoft YaHei" charset="-122"/>
              </a:rPr>
              <a:t>原型</a:t>
            </a:r>
            <a:r>
              <a:rPr lang="zh-CN" altLang="en-US" dirty="0">
                <a:latin typeface="Microsoft YaHei" charset="-122"/>
                <a:ea typeface="Microsoft YaHei" charset="-122"/>
                <a:cs typeface="Microsoft YaHei" charset="-122"/>
              </a:rPr>
              <a:t>只针对部分解决方案的可工作软件组成</a:t>
            </a:r>
            <a:r>
              <a:rPr lang="zh-CN" altLang="en-US" dirty="0" smtClean="0">
                <a:latin typeface="Microsoft YaHei" charset="-122"/>
                <a:ea typeface="Microsoft YaHei" charset="-122"/>
                <a:cs typeface="Microsoft YaHei" charset="-122"/>
              </a:rPr>
              <a:t>。</a:t>
            </a:r>
            <a:r>
              <a:rPr lang="en-US" altLang="zh-CN" dirty="0" smtClean="0">
                <a:solidFill>
                  <a:srgbClr val="000000"/>
                </a:solidFill>
                <a:latin typeface="Microsoft YaHei" charset="-122"/>
                <a:ea typeface="Microsoft YaHei" charset="-122"/>
                <a:cs typeface="Microsoft YaHei" charset="-122"/>
              </a:rPr>
              <a:t>[</a:t>
            </a:r>
            <a:r>
              <a:rPr lang="en-US" altLang="zh-CN" dirty="0">
                <a:solidFill>
                  <a:srgbClr val="000000"/>
                </a:solidFill>
                <a:latin typeface="Microsoft YaHei" charset="-122"/>
                <a:ea typeface="Microsoft YaHei" charset="-122"/>
                <a:cs typeface="Microsoft YaHei" charset="-122"/>
              </a:rPr>
              <a:t>1</a:t>
            </a:r>
            <a:r>
              <a:rPr lang="en-US" altLang="zh-CN" dirty="0" smtClean="0">
                <a:solidFill>
                  <a:srgbClr val="000000"/>
                </a:solidFill>
                <a:latin typeface="Microsoft YaHei" charset="-122"/>
                <a:ea typeface="Microsoft YaHei" charset="-122"/>
                <a:cs typeface="Microsoft YaHei" charset="-122"/>
              </a:rPr>
              <a:t>]</a:t>
            </a:r>
            <a:endParaRPr lang="zh-CN" altLang="en-US" dirty="0">
              <a:solidFill>
                <a:srgbClr val="000000"/>
              </a:solidFill>
              <a:latin typeface="Microsoft YaHei" charset="-122"/>
              <a:ea typeface="Microsoft YaHei" charset="-122"/>
              <a:cs typeface="Microsoft YaHei" charset="-122"/>
            </a:endParaRPr>
          </a:p>
        </p:txBody>
      </p:sp>
      <p:sp>
        <p:nvSpPr>
          <p:cNvPr id="48" name="等腰三角形 3"/>
          <p:cNvSpPr/>
          <p:nvPr/>
        </p:nvSpPr>
        <p:spPr>
          <a:xfrm>
            <a:off x="8924925" y="0"/>
            <a:ext cx="3267075" cy="6858000"/>
          </a:xfrm>
          <a:prstGeom prst="triangle">
            <a:avLst>
              <a:gd name="adj" fmla="val 100000"/>
            </a:avLst>
          </a:prstGeom>
          <a:solidFill>
            <a:srgbClr val="F772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49" name="等腰三角形 4"/>
          <p:cNvSpPr/>
          <p:nvPr/>
        </p:nvSpPr>
        <p:spPr>
          <a:xfrm rot="11374545">
            <a:off x="8839200" y="1468438"/>
            <a:ext cx="501650" cy="5270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772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50" name="等腰三角形 4"/>
          <p:cNvSpPr/>
          <p:nvPr/>
        </p:nvSpPr>
        <p:spPr>
          <a:xfrm rot="20476330">
            <a:off x="10464800" y="766763"/>
            <a:ext cx="1674813" cy="1760537"/>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51" name="等腰三角形 4"/>
          <p:cNvSpPr/>
          <p:nvPr/>
        </p:nvSpPr>
        <p:spPr>
          <a:xfrm>
            <a:off x="10202863" y="1533525"/>
            <a:ext cx="1282700" cy="134620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2DCCD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52" name="等腰三角形 4"/>
          <p:cNvSpPr/>
          <p:nvPr/>
        </p:nvSpPr>
        <p:spPr>
          <a:xfrm rot="3834254">
            <a:off x="9466263" y="5322888"/>
            <a:ext cx="342900" cy="3619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2DCCD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53" name="等腰三角形 4"/>
          <p:cNvSpPr/>
          <p:nvPr/>
        </p:nvSpPr>
        <p:spPr>
          <a:xfrm rot="3834254">
            <a:off x="9100344" y="6187282"/>
            <a:ext cx="244475" cy="255587"/>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8D84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54" name="等腰三角形 4"/>
          <p:cNvSpPr/>
          <p:nvPr/>
        </p:nvSpPr>
        <p:spPr>
          <a:xfrm rot="4726618">
            <a:off x="9940925" y="3300413"/>
            <a:ext cx="1177925" cy="12382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8D84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58" name="等腰三角形 4"/>
          <p:cNvSpPr/>
          <p:nvPr/>
        </p:nvSpPr>
        <p:spPr>
          <a:xfrm rot="21025852">
            <a:off x="11661775" y="754063"/>
            <a:ext cx="244475" cy="257175"/>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8D84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59" name="等腰三角形 4"/>
          <p:cNvSpPr/>
          <p:nvPr/>
        </p:nvSpPr>
        <p:spPr>
          <a:xfrm rot="3834254">
            <a:off x="8044656" y="329407"/>
            <a:ext cx="344487" cy="3619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60" name="等腰三角形 4"/>
          <p:cNvSpPr/>
          <p:nvPr/>
        </p:nvSpPr>
        <p:spPr>
          <a:xfrm rot="18038681">
            <a:off x="9340056" y="-207169"/>
            <a:ext cx="344488" cy="3619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61" name="等腰三角形 4"/>
          <p:cNvSpPr/>
          <p:nvPr/>
        </p:nvSpPr>
        <p:spPr>
          <a:xfrm rot="11374545">
            <a:off x="10853738" y="5605463"/>
            <a:ext cx="501650" cy="525462"/>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nvGrpSpPr>
          <p:cNvPr id="62" name="组合 49"/>
          <p:cNvGrpSpPr/>
          <p:nvPr/>
        </p:nvGrpSpPr>
        <p:grpSpPr>
          <a:xfrm>
            <a:off x="9152214" y="832757"/>
            <a:ext cx="3080989" cy="5591028"/>
            <a:chOff x="9152214" y="832757"/>
            <a:chExt cx="3080989" cy="5591028"/>
          </a:xfrm>
          <a:solidFill>
            <a:srgbClr val="FFFFFF"/>
          </a:solidFill>
        </p:grpSpPr>
        <p:sp>
          <p:nvSpPr>
            <p:cNvPr id="63" name="任意多边形 50"/>
            <p:cNvSpPr/>
            <p:nvPr/>
          </p:nvSpPr>
          <p:spPr>
            <a:xfrm rot="20476330">
              <a:off x="10748648" y="1409739"/>
              <a:ext cx="1484555" cy="991655"/>
            </a:xfrm>
            <a:custGeom>
              <a:avLst/>
              <a:gdLst>
                <a:gd name="connsiteX0" fmla="*/ 964253 w 1484555"/>
                <a:gd name="connsiteY0" fmla="*/ 0 h 991655"/>
                <a:gd name="connsiteX1" fmla="*/ 1484555 w 1484555"/>
                <a:gd name="connsiteY1" fmla="*/ 377030 h 991655"/>
                <a:gd name="connsiteX2" fmla="*/ 0 w 1484555"/>
                <a:gd name="connsiteY2" fmla="*/ 991655 h 991655"/>
              </a:gdLst>
              <a:ahLst/>
              <a:cxnLst>
                <a:cxn ang="0">
                  <a:pos x="connsiteX0" y="connsiteY0"/>
                </a:cxn>
                <a:cxn ang="0">
                  <a:pos x="connsiteX1" y="connsiteY1"/>
                </a:cxn>
                <a:cxn ang="0">
                  <a:pos x="connsiteX2" y="connsiteY2"/>
                </a:cxn>
              </a:cxnLst>
              <a:rect l="l" t="t" r="r" b="b"/>
              <a:pathLst>
                <a:path w="1484555" h="991655">
                  <a:moveTo>
                    <a:pt x="964253" y="0"/>
                  </a:moveTo>
                  <a:lnTo>
                    <a:pt x="1484555" y="377030"/>
                  </a:lnTo>
                  <a:lnTo>
                    <a:pt x="0" y="991655"/>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64" name="任意多边形 51"/>
            <p:cNvSpPr/>
            <p:nvPr/>
          </p:nvSpPr>
          <p:spPr>
            <a:xfrm>
              <a:off x="10971638" y="2127252"/>
              <a:ext cx="513649" cy="434792"/>
            </a:xfrm>
            <a:custGeom>
              <a:avLst/>
              <a:gdLst>
                <a:gd name="connsiteX0" fmla="*/ 207102 w 513649"/>
                <a:gd name="connsiteY0" fmla="*/ 0 h 434792"/>
                <a:gd name="connsiteX1" fmla="*/ 513649 w 513649"/>
                <a:gd name="connsiteY1" fmla="*/ 222135 h 434792"/>
                <a:gd name="connsiteX2" fmla="*/ 0 w 513649"/>
                <a:gd name="connsiteY2" fmla="*/ 434792 h 434792"/>
              </a:gdLst>
              <a:ahLst/>
              <a:cxnLst>
                <a:cxn ang="0">
                  <a:pos x="connsiteX0" y="connsiteY0"/>
                </a:cxn>
                <a:cxn ang="0">
                  <a:pos x="connsiteX1" y="connsiteY1"/>
                </a:cxn>
                <a:cxn ang="0">
                  <a:pos x="connsiteX2" y="connsiteY2"/>
                </a:cxn>
              </a:cxnLst>
              <a:rect l="l" t="t" r="r" b="b"/>
              <a:pathLst>
                <a:path w="513649" h="434792">
                  <a:moveTo>
                    <a:pt x="207102" y="0"/>
                  </a:moveTo>
                  <a:lnTo>
                    <a:pt x="513649" y="222135"/>
                  </a:lnTo>
                  <a:lnTo>
                    <a:pt x="0" y="434792"/>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65" name="任意多边形 52"/>
            <p:cNvSpPr/>
            <p:nvPr/>
          </p:nvSpPr>
          <p:spPr>
            <a:xfrm rot="3834254">
              <a:off x="9520560" y="5357206"/>
              <a:ext cx="314048" cy="287533"/>
            </a:xfrm>
            <a:custGeom>
              <a:avLst/>
              <a:gdLst>
                <a:gd name="connsiteX0" fmla="*/ 11468 w 314048"/>
                <a:gd name="connsiteY0" fmla="*/ 0 h 287533"/>
                <a:gd name="connsiteX1" fmla="*/ 314048 w 314048"/>
                <a:gd name="connsiteY1" fmla="*/ 219261 h 287533"/>
                <a:gd name="connsiteX2" fmla="*/ 149143 w 314048"/>
                <a:gd name="connsiteY2" fmla="*/ 287533 h 287533"/>
                <a:gd name="connsiteX3" fmla="*/ 0 w 314048"/>
                <a:gd name="connsiteY3" fmla="*/ 99595 h 287533"/>
              </a:gdLst>
              <a:ahLst/>
              <a:cxnLst>
                <a:cxn ang="0">
                  <a:pos x="connsiteX0" y="connsiteY0"/>
                </a:cxn>
                <a:cxn ang="0">
                  <a:pos x="connsiteX1" y="connsiteY1"/>
                </a:cxn>
                <a:cxn ang="0">
                  <a:pos x="connsiteX2" y="connsiteY2"/>
                </a:cxn>
                <a:cxn ang="0">
                  <a:pos x="connsiteX3" y="connsiteY3"/>
                </a:cxn>
              </a:cxnLst>
              <a:rect l="l" t="t" r="r" b="b"/>
              <a:pathLst>
                <a:path w="314048" h="287533">
                  <a:moveTo>
                    <a:pt x="11468" y="0"/>
                  </a:moveTo>
                  <a:lnTo>
                    <a:pt x="314048" y="219261"/>
                  </a:lnTo>
                  <a:lnTo>
                    <a:pt x="149143" y="287533"/>
                  </a:lnTo>
                  <a:lnTo>
                    <a:pt x="0" y="99595"/>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66" name="任意多边形 66"/>
            <p:cNvSpPr/>
            <p:nvPr/>
          </p:nvSpPr>
          <p:spPr>
            <a:xfrm rot="3834254">
              <a:off x="9141845" y="6212916"/>
              <a:ext cx="221238" cy="200499"/>
            </a:xfrm>
            <a:custGeom>
              <a:avLst/>
              <a:gdLst>
                <a:gd name="connsiteX0" fmla="*/ 6794 w 221238"/>
                <a:gd name="connsiteY0" fmla="*/ 0 h 200499"/>
                <a:gd name="connsiteX1" fmla="*/ 221238 w 221238"/>
                <a:gd name="connsiteY1" fmla="*/ 155395 h 200499"/>
                <a:gd name="connsiteX2" fmla="*/ 112294 w 221238"/>
                <a:gd name="connsiteY2" fmla="*/ 200499 h 200499"/>
                <a:gd name="connsiteX3" fmla="*/ 0 w 221238"/>
                <a:gd name="connsiteY3" fmla="*/ 58996 h 200499"/>
              </a:gdLst>
              <a:ahLst/>
              <a:cxnLst>
                <a:cxn ang="0">
                  <a:pos x="connsiteX0" y="connsiteY0"/>
                </a:cxn>
                <a:cxn ang="0">
                  <a:pos x="connsiteX1" y="connsiteY1"/>
                </a:cxn>
                <a:cxn ang="0">
                  <a:pos x="connsiteX2" y="connsiteY2"/>
                </a:cxn>
                <a:cxn ang="0">
                  <a:pos x="connsiteX3" y="connsiteY3"/>
                </a:cxn>
              </a:cxnLst>
              <a:rect l="l" t="t" r="r" b="b"/>
              <a:pathLst>
                <a:path w="221238" h="200499">
                  <a:moveTo>
                    <a:pt x="6794" y="0"/>
                  </a:moveTo>
                  <a:lnTo>
                    <a:pt x="221238" y="155395"/>
                  </a:lnTo>
                  <a:lnTo>
                    <a:pt x="112294" y="200499"/>
                  </a:lnTo>
                  <a:lnTo>
                    <a:pt x="0" y="58996"/>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67" name="任意多边形 68"/>
            <p:cNvSpPr/>
            <p:nvPr/>
          </p:nvSpPr>
          <p:spPr>
            <a:xfrm rot="4726618">
              <a:off x="10137641" y="3462627"/>
              <a:ext cx="1090268" cy="942332"/>
            </a:xfrm>
            <a:custGeom>
              <a:avLst/>
              <a:gdLst>
                <a:gd name="connsiteX0" fmla="*/ 54741 w 1090268"/>
                <a:gd name="connsiteY0" fmla="*/ 0 h 942332"/>
                <a:gd name="connsiteX1" fmla="*/ 1090268 w 1090268"/>
                <a:gd name="connsiteY1" fmla="*/ 750382 h 942332"/>
                <a:gd name="connsiteX2" fmla="*/ 626636 w 1090268"/>
                <a:gd name="connsiteY2" fmla="*/ 942332 h 942332"/>
                <a:gd name="connsiteX3" fmla="*/ 0 w 1090268"/>
                <a:gd name="connsiteY3" fmla="*/ 475377 h 942332"/>
              </a:gdLst>
              <a:ahLst/>
              <a:cxnLst>
                <a:cxn ang="0">
                  <a:pos x="connsiteX0" y="connsiteY0"/>
                </a:cxn>
                <a:cxn ang="0">
                  <a:pos x="connsiteX1" y="connsiteY1"/>
                </a:cxn>
                <a:cxn ang="0">
                  <a:pos x="connsiteX2" y="connsiteY2"/>
                </a:cxn>
                <a:cxn ang="0">
                  <a:pos x="connsiteX3" y="connsiteY3"/>
                </a:cxn>
              </a:cxnLst>
              <a:rect l="l" t="t" r="r" b="b"/>
              <a:pathLst>
                <a:path w="1090268" h="942332">
                  <a:moveTo>
                    <a:pt x="54741" y="0"/>
                  </a:moveTo>
                  <a:lnTo>
                    <a:pt x="1090268" y="750382"/>
                  </a:lnTo>
                  <a:lnTo>
                    <a:pt x="626636" y="942332"/>
                  </a:lnTo>
                  <a:lnTo>
                    <a:pt x="0" y="475377"/>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68" name="任意多边形 69"/>
            <p:cNvSpPr/>
            <p:nvPr/>
          </p:nvSpPr>
          <p:spPr>
            <a:xfrm rot="21025852">
              <a:off x="11693675" y="832757"/>
              <a:ext cx="217959" cy="164561"/>
            </a:xfrm>
            <a:custGeom>
              <a:avLst/>
              <a:gdLst>
                <a:gd name="connsiteX0" fmla="*/ 115393 w 217959"/>
                <a:gd name="connsiteY0" fmla="*/ 0 h 164561"/>
                <a:gd name="connsiteX1" fmla="*/ 217959 w 217959"/>
                <a:gd name="connsiteY1" fmla="*/ 74324 h 164561"/>
                <a:gd name="connsiteX2" fmla="*/ 0 w 217959"/>
                <a:gd name="connsiteY2" fmla="*/ 164561 h 164561"/>
              </a:gdLst>
              <a:ahLst/>
              <a:cxnLst>
                <a:cxn ang="0">
                  <a:pos x="connsiteX0" y="connsiteY0"/>
                </a:cxn>
                <a:cxn ang="0">
                  <a:pos x="connsiteX1" y="connsiteY1"/>
                </a:cxn>
                <a:cxn ang="0">
                  <a:pos x="connsiteX2" y="connsiteY2"/>
                </a:cxn>
              </a:cxnLst>
              <a:rect l="l" t="t" r="r" b="b"/>
              <a:pathLst>
                <a:path w="217959" h="164561">
                  <a:moveTo>
                    <a:pt x="115393" y="0"/>
                  </a:moveTo>
                  <a:lnTo>
                    <a:pt x="217959" y="74324"/>
                  </a:lnTo>
                  <a:lnTo>
                    <a:pt x="0" y="16456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sp>
        <p:nvSpPr>
          <p:cNvPr id="69" name="等腰三角形 4"/>
          <p:cNvSpPr/>
          <p:nvPr/>
        </p:nvSpPr>
        <p:spPr>
          <a:xfrm rot="1555719">
            <a:off x="6561138" y="669925"/>
            <a:ext cx="242887" cy="255588"/>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8881019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accel="50000" decel="50000" fill="hold" grpId="0" nodeType="withEffect">
                                  <p:stCondLst>
                                    <p:cond delay="0"/>
                                  </p:stCondLst>
                                  <p:childTnLst>
                                    <p:set>
                                      <p:cBhvr>
                                        <p:cTn id="6" dur="1" fill="hold">
                                          <p:stCondLst>
                                            <p:cond delay="0"/>
                                          </p:stCondLst>
                                        </p:cTn>
                                        <p:tgtEl>
                                          <p:spTgt spid="48"/>
                                        </p:tgtEl>
                                        <p:attrNameLst>
                                          <p:attrName>style.visibility</p:attrName>
                                        </p:attrNameLst>
                                      </p:cBhvr>
                                      <p:to>
                                        <p:strVal val="visible"/>
                                      </p:to>
                                    </p:set>
                                    <p:anim calcmode="lin" valueType="num">
                                      <p:cBhvr additive="base">
                                        <p:cTn id="7" dur="1000" fill="hold"/>
                                        <p:tgtEl>
                                          <p:spTgt spid="48"/>
                                        </p:tgtEl>
                                        <p:attrNameLst>
                                          <p:attrName>ppt_x</p:attrName>
                                        </p:attrNameLst>
                                      </p:cBhvr>
                                      <p:tavLst>
                                        <p:tav tm="0">
                                          <p:val>
                                            <p:strVal val="1+#ppt_w/2"/>
                                          </p:val>
                                        </p:tav>
                                        <p:tav tm="100000">
                                          <p:val>
                                            <p:strVal val="#ppt_x"/>
                                          </p:val>
                                        </p:tav>
                                      </p:tavLst>
                                    </p:anim>
                                    <p:anim calcmode="lin" valueType="num">
                                      <p:cBhvr additive="base">
                                        <p:cTn id="8" dur="1000" fill="hold"/>
                                        <p:tgtEl>
                                          <p:spTgt spid="48"/>
                                        </p:tgtEl>
                                        <p:attrNameLst>
                                          <p:attrName>ppt_y</p:attrName>
                                        </p:attrNameLst>
                                      </p:cBhvr>
                                      <p:tavLst>
                                        <p:tav tm="0">
                                          <p:val>
                                            <p:strVal val="#ppt_y"/>
                                          </p:val>
                                        </p:tav>
                                        <p:tav tm="100000">
                                          <p:val>
                                            <p:strVal val="#ppt_y"/>
                                          </p:val>
                                        </p:tav>
                                      </p:tavLst>
                                    </p:anim>
                                  </p:childTnLst>
                                </p:cTn>
                              </p:par>
                              <p:par>
                                <p:cTn id="9" presetID="2" presetClass="entr" presetSubtype="2" accel="50000" decel="50000" fill="hold" grpId="0" nodeType="withEffect">
                                  <p:stCondLst>
                                    <p:cond delay="0"/>
                                  </p:stCondLst>
                                  <p:childTnLst>
                                    <p:set>
                                      <p:cBhvr>
                                        <p:cTn id="10" dur="1" fill="hold">
                                          <p:stCondLst>
                                            <p:cond delay="0"/>
                                          </p:stCondLst>
                                        </p:cTn>
                                        <p:tgtEl>
                                          <p:spTgt spid="49"/>
                                        </p:tgtEl>
                                        <p:attrNameLst>
                                          <p:attrName>style.visibility</p:attrName>
                                        </p:attrNameLst>
                                      </p:cBhvr>
                                      <p:to>
                                        <p:strVal val="visible"/>
                                      </p:to>
                                    </p:set>
                                    <p:anim calcmode="lin" valueType="num">
                                      <p:cBhvr additive="base">
                                        <p:cTn id="11" dur="1000" fill="hold"/>
                                        <p:tgtEl>
                                          <p:spTgt spid="49"/>
                                        </p:tgtEl>
                                        <p:attrNameLst>
                                          <p:attrName>ppt_x</p:attrName>
                                        </p:attrNameLst>
                                      </p:cBhvr>
                                      <p:tavLst>
                                        <p:tav tm="0">
                                          <p:val>
                                            <p:strVal val="1+#ppt_w/2"/>
                                          </p:val>
                                        </p:tav>
                                        <p:tav tm="100000">
                                          <p:val>
                                            <p:strVal val="#ppt_x"/>
                                          </p:val>
                                        </p:tav>
                                      </p:tavLst>
                                    </p:anim>
                                    <p:anim calcmode="lin" valueType="num">
                                      <p:cBhvr additive="base">
                                        <p:cTn id="12" dur="1000" fill="hold"/>
                                        <p:tgtEl>
                                          <p:spTgt spid="49"/>
                                        </p:tgtEl>
                                        <p:attrNameLst>
                                          <p:attrName>ppt_y</p:attrName>
                                        </p:attrNameLst>
                                      </p:cBhvr>
                                      <p:tavLst>
                                        <p:tav tm="0">
                                          <p:val>
                                            <p:strVal val="#ppt_y"/>
                                          </p:val>
                                        </p:tav>
                                        <p:tav tm="100000">
                                          <p:val>
                                            <p:strVal val="#ppt_y"/>
                                          </p:val>
                                        </p:tav>
                                      </p:tavLst>
                                    </p:anim>
                                  </p:childTnLst>
                                </p:cTn>
                              </p:par>
                              <p:par>
                                <p:cTn id="13" presetID="2" presetClass="entr" presetSubtype="2" accel="50000" decel="50000" fill="hold" grpId="0" nodeType="withEffect">
                                  <p:stCondLst>
                                    <p:cond delay="0"/>
                                  </p:stCondLst>
                                  <p:childTnLst>
                                    <p:set>
                                      <p:cBhvr>
                                        <p:cTn id="14" dur="1" fill="hold">
                                          <p:stCondLst>
                                            <p:cond delay="0"/>
                                          </p:stCondLst>
                                        </p:cTn>
                                        <p:tgtEl>
                                          <p:spTgt spid="50"/>
                                        </p:tgtEl>
                                        <p:attrNameLst>
                                          <p:attrName>style.visibility</p:attrName>
                                        </p:attrNameLst>
                                      </p:cBhvr>
                                      <p:to>
                                        <p:strVal val="visible"/>
                                      </p:to>
                                    </p:set>
                                    <p:anim calcmode="lin" valueType="num">
                                      <p:cBhvr additive="base">
                                        <p:cTn id="15" dur="1000" fill="hold"/>
                                        <p:tgtEl>
                                          <p:spTgt spid="50"/>
                                        </p:tgtEl>
                                        <p:attrNameLst>
                                          <p:attrName>ppt_x</p:attrName>
                                        </p:attrNameLst>
                                      </p:cBhvr>
                                      <p:tavLst>
                                        <p:tav tm="0">
                                          <p:val>
                                            <p:strVal val="1+#ppt_w/2"/>
                                          </p:val>
                                        </p:tav>
                                        <p:tav tm="100000">
                                          <p:val>
                                            <p:strVal val="#ppt_x"/>
                                          </p:val>
                                        </p:tav>
                                      </p:tavLst>
                                    </p:anim>
                                    <p:anim calcmode="lin" valueType="num">
                                      <p:cBhvr additive="base">
                                        <p:cTn id="16" dur="1000" fill="hold"/>
                                        <p:tgtEl>
                                          <p:spTgt spid="50"/>
                                        </p:tgtEl>
                                        <p:attrNameLst>
                                          <p:attrName>ppt_y</p:attrName>
                                        </p:attrNameLst>
                                      </p:cBhvr>
                                      <p:tavLst>
                                        <p:tav tm="0">
                                          <p:val>
                                            <p:strVal val="#ppt_y"/>
                                          </p:val>
                                        </p:tav>
                                        <p:tav tm="100000">
                                          <p:val>
                                            <p:strVal val="#ppt_y"/>
                                          </p:val>
                                        </p:tav>
                                      </p:tavLst>
                                    </p:anim>
                                  </p:childTnLst>
                                </p:cTn>
                              </p:par>
                              <p:par>
                                <p:cTn id="17" presetID="2" presetClass="entr" presetSubtype="2" accel="50000" decel="50000" fill="hold" grpId="0" nodeType="withEffect">
                                  <p:stCondLst>
                                    <p:cond delay="0"/>
                                  </p:stCondLst>
                                  <p:childTnLst>
                                    <p:set>
                                      <p:cBhvr>
                                        <p:cTn id="18" dur="1" fill="hold">
                                          <p:stCondLst>
                                            <p:cond delay="0"/>
                                          </p:stCondLst>
                                        </p:cTn>
                                        <p:tgtEl>
                                          <p:spTgt spid="51"/>
                                        </p:tgtEl>
                                        <p:attrNameLst>
                                          <p:attrName>style.visibility</p:attrName>
                                        </p:attrNameLst>
                                      </p:cBhvr>
                                      <p:to>
                                        <p:strVal val="visible"/>
                                      </p:to>
                                    </p:set>
                                    <p:anim calcmode="lin" valueType="num">
                                      <p:cBhvr additive="base">
                                        <p:cTn id="19" dur="1000" fill="hold"/>
                                        <p:tgtEl>
                                          <p:spTgt spid="51"/>
                                        </p:tgtEl>
                                        <p:attrNameLst>
                                          <p:attrName>ppt_x</p:attrName>
                                        </p:attrNameLst>
                                      </p:cBhvr>
                                      <p:tavLst>
                                        <p:tav tm="0">
                                          <p:val>
                                            <p:strVal val="1+#ppt_w/2"/>
                                          </p:val>
                                        </p:tav>
                                        <p:tav tm="100000">
                                          <p:val>
                                            <p:strVal val="#ppt_x"/>
                                          </p:val>
                                        </p:tav>
                                      </p:tavLst>
                                    </p:anim>
                                    <p:anim calcmode="lin" valueType="num">
                                      <p:cBhvr additive="base">
                                        <p:cTn id="20" dur="1000" fill="hold"/>
                                        <p:tgtEl>
                                          <p:spTgt spid="51"/>
                                        </p:tgtEl>
                                        <p:attrNameLst>
                                          <p:attrName>ppt_y</p:attrName>
                                        </p:attrNameLst>
                                      </p:cBhvr>
                                      <p:tavLst>
                                        <p:tav tm="0">
                                          <p:val>
                                            <p:strVal val="#ppt_y"/>
                                          </p:val>
                                        </p:tav>
                                        <p:tav tm="100000">
                                          <p:val>
                                            <p:strVal val="#ppt_y"/>
                                          </p:val>
                                        </p:tav>
                                      </p:tavLst>
                                    </p:anim>
                                  </p:childTnLst>
                                </p:cTn>
                              </p:par>
                              <p:par>
                                <p:cTn id="21" presetID="2" presetClass="entr" presetSubtype="2" accel="50000" decel="50000" fill="hold" grpId="0" nodeType="withEffect">
                                  <p:stCondLst>
                                    <p:cond delay="0"/>
                                  </p:stCondLst>
                                  <p:childTnLst>
                                    <p:set>
                                      <p:cBhvr>
                                        <p:cTn id="22" dur="1" fill="hold">
                                          <p:stCondLst>
                                            <p:cond delay="0"/>
                                          </p:stCondLst>
                                        </p:cTn>
                                        <p:tgtEl>
                                          <p:spTgt spid="52"/>
                                        </p:tgtEl>
                                        <p:attrNameLst>
                                          <p:attrName>style.visibility</p:attrName>
                                        </p:attrNameLst>
                                      </p:cBhvr>
                                      <p:to>
                                        <p:strVal val="visible"/>
                                      </p:to>
                                    </p:set>
                                    <p:anim calcmode="lin" valueType="num">
                                      <p:cBhvr additive="base">
                                        <p:cTn id="23" dur="1000" fill="hold"/>
                                        <p:tgtEl>
                                          <p:spTgt spid="52"/>
                                        </p:tgtEl>
                                        <p:attrNameLst>
                                          <p:attrName>ppt_x</p:attrName>
                                        </p:attrNameLst>
                                      </p:cBhvr>
                                      <p:tavLst>
                                        <p:tav tm="0">
                                          <p:val>
                                            <p:strVal val="1+#ppt_w/2"/>
                                          </p:val>
                                        </p:tav>
                                        <p:tav tm="100000">
                                          <p:val>
                                            <p:strVal val="#ppt_x"/>
                                          </p:val>
                                        </p:tav>
                                      </p:tavLst>
                                    </p:anim>
                                    <p:anim calcmode="lin" valueType="num">
                                      <p:cBhvr additive="base">
                                        <p:cTn id="24" dur="1000" fill="hold"/>
                                        <p:tgtEl>
                                          <p:spTgt spid="52"/>
                                        </p:tgtEl>
                                        <p:attrNameLst>
                                          <p:attrName>ppt_y</p:attrName>
                                        </p:attrNameLst>
                                      </p:cBhvr>
                                      <p:tavLst>
                                        <p:tav tm="0">
                                          <p:val>
                                            <p:strVal val="#ppt_y"/>
                                          </p:val>
                                        </p:tav>
                                        <p:tav tm="100000">
                                          <p:val>
                                            <p:strVal val="#ppt_y"/>
                                          </p:val>
                                        </p:tav>
                                      </p:tavLst>
                                    </p:anim>
                                  </p:childTnLst>
                                </p:cTn>
                              </p:par>
                              <p:par>
                                <p:cTn id="25" presetID="2" presetClass="entr" presetSubtype="2" accel="50000" decel="50000" fill="hold" grpId="0" nodeType="withEffect">
                                  <p:stCondLst>
                                    <p:cond delay="0"/>
                                  </p:stCondLst>
                                  <p:childTnLst>
                                    <p:set>
                                      <p:cBhvr>
                                        <p:cTn id="26" dur="1" fill="hold">
                                          <p:stCondLst>
                                            <p:cond delay="0"/>
                                          </p:stCondLst>
                                        </p:cTn>
                                        <p:tgtEl>
                                          <p:spTgt spid="53"/>
                                        </p:tgtEl>
                                        <p:attrNameLst>
                                          <p:attrName>style.visibility</p:attrName>
                                        </p:attrNameLst>
                                      </p:cBhvr>
                                      <p:to>
                                        <p:strVal val="visible"/>
                                      </p:to>
                                    </p:set>
                                    <p:anim calcmode="lin" valueType="num">
                                      <p:cBhvr additive="base">
                                        <p:cTn id="27" dur="1000" fill="hold"/>
                                        <p:tgtEl>
                                          <p:spTgt spid="53"/>
                                        </p:tgtEl>
                                        <p:attrNameLst>
                                          <p:attrName>ppt_x</p:attrName>
                                        </p:attrNameLst>
                                      </p:cBhvr>
                                      <p:tavLst>
                                        <p:tav tm="0">
                                          <p:val>
                                            <p:strVal val="1+#ppt_w/2"/>
                                          </p:val>
                                        </p:tav>
                                        <p:tav tm="100000">
                                          <p:val>
                                            <p:strVal val="#ppt_x"/>
                                          </p:val>
                                        </p:tav>
                                      </p:tavLst>
                                    </p:anim>
                                    <p:anim calcmode="lin" valueType="num">
                                      <p:cBhvr additive="base">
                                        <p:cTn id="28" dur="1000" fill="hold"/>
                                        <p:tgtEl>
                                          <p:spTgt spid="53"/>
                                        </p:tgtEl>
                                        <p:attrNameLst>
                                          <p:attrName>ppt_y</p:attrName>
                                        </p:attrNameLst>
                                      </p:cBhvr>
                                      <p:tavLst>
                                        <p:tav tm="0">
                                          <p:val>
                                            <p:strVal val="#ppt_y"/>
                                          </p:val>
                                        </p:tav>
                                        <p:tav tm="100000">
                                          <p:val>
                                            <p:strVal val="#ppt_y"/>
                                          </p:val>
                                        </p:tav>
                                      </p:tavLst>
                                    </p:anim>
                                  </p:childTnLst>
                                </p:cTn>
                              </p:par>
                              <p:par>
                                <p:cTn id="29" presetID="2" presetClass="entr" presetSubtype="2" accel="50000" decel="50000" fill="hold" grpId="0" nodeType="withEffect">
                                  <p:stCondLst>
                                    <p:cond delay="0"/>
                                  </p:stCondLst>
                                  <p:childTnLst>
                                    <p:set>
                                      <p:cBhvr>
                                        <p:cTn id="30" dur="1" fill="hold">
                                          <p:stCondLst>
                                            <p:cond delay="0"/>
                                          </p:stCondLst>
                                        </p:cTn>
                                        <p:tgtEl>
                                          <p:spTgt spid="54"/>
                                        </p:tgtEl>
                                        <p:attrNameLst>
                                          <p:attrName>style.visibility</p:attrName>
                                        </p:attrNameLst>
                                      </p:cBhvr>
                                      <p:to>
                                        <p:strVal val="visible"/>
                                      </p:to>
                                    </p:set>
                                    <p:anim calcmode="lin" valueType="num">
                                      <p:cBhvr additive="base">
                                        <p:cTn id="31" dur="1000" fill="hold"/>
                                        <p:tgtEl>
                                          <p:spTgt spid="54"/>
                                        </p:tgtEl>
                                        <p:attrNameLst>
                                          <p:attrName>ppt_x</p:attrName>
                                        </p:attrNameLst>
                                      </p:cBhvr>
                                      <p:tavLst>
                                        <p:tav tm="0">
                                          <p:val>
                                            <p:strVal val="1+#ppt_w/2"/>
                                          </p:val>
                                        </p:tav>
                                        <p:tav tm="100000">
                                          <p:val>
                                            <p:strVal val="#ppt_x"/>
                                          </p:val>
                                        </p:tav>
                                      </p:tavLst>
                                    </p:anim>
                                    <p:anim calcmode="lin" valueType="num">
                                      <p:cBhvr additive="base">
                                        <p:cTn id="32" dur="1000" fill="hold"/>
                                        <p:tgtEl>
                                          <p:spTgt spid="54"/>
                                        </p:tgtEl>
                                        <p:attrNameLst>
                                          <p:attrName>ppt_y</p:attrName>
                                        </p:attrNameLst>
                                      </p:cBhvr>
                                      <p:tavLst>
                                        <p:tav tm="0">
                                          <p:val>
                                            <p:strVal val="#ppt_y"/>
                                          </p:val>
                                        </p:tav>
                                        <p:tav tm="100000">
                                          <p:val>
                                            <p:strVal val="#ppt_y"/>
                                          </p:val>
                                        </p:tav>
                                      </p:tavLst>
                                    </p:anim>
                                  </p:childTnLst>
                                </p:cTn>
                              </p:par>
                              <p:par>
                                <p:cTn id="33" presetID="2" presetClass="entr" presetSubtype="2" accel="50000" decel="50000" fill="hold" grpId="0" nodeType="withEffect">
                                  <p:stCondLst>
                                    <p:cond delay="0"/>
                                  </p:stCondLst>
                                  <p:childTnLst>
                                    <p:set>
                                      <p:cBhvr>
                                        <p:cTn id="34" dur="1" fill="hold">
                                          <p:stCondLst>
                                            <p:cond delay="0"/>
                                          </p:stCondLst>
                                        </p:cTn>
                                        <p:tgtEl>
                                          <p:spTgt spid="58"/>
                                        </p:tgtEl>
                                        <p:attrNameLst>
                                          <p:attrName>style.visibility</p:attrName>
                                        </p:attrNameLst>
                                      </p:cBhvr>
                                      <p:to>
                                        <p:strVal val="visible"/>
                                      </p:to>
                                    </p:set>
                                    <p:anim calcmode="lin" valueType="num">
                                      <p:cBhvr additive="base">
                                        <p:cTn id="35" dur="1000" fill="hold"/>
                                        <p:tgtEl>
                                          <p:spTgt spid="58"/>
                                        </p:tgtEl>
                                        <p:attrNameLst>
                                          <p:attrName>ppt_x</p:attrName>
                                        </p:attrNameLst>
                                      </p:cBhvr>
                                      <p:tavLst>
                                        <p:tav tm="0">
                                          <p:val>
                                            <p:strVal val="1+#ppt_w/2"/>
                                          </p:val>
                                        </p:tav>
                                        <p:tav tm="100000">
                                          <p:val>
                                            <p:strVal val="#ppt_x"/>
                                          </p:val>
                                        </p:tav>
                                      </p:tavLst>
                                    </p:anim>
                                    <p:anim calcmode="lin" valueType="num">
                                      <p:cBhvr additive="base">
                                        <p:cTn id="36" dur="1000" fill="hold"/>
                                        <p:tgtEl>
                                          <p:spTgt spid="58"/>
                                        </p:tgtEl>
                                        <p:attrNameLst>
                                          <p:attrName>ppt_y</p:attrName>
                                        </p:attrNameLst>
                                      </p:cBhvr>
                                      <p:tavLst>
                                        <p:tav tm="0">
                                          <p:val>
                                            <p:strVal val="#ppt_y"/>
                                          </p:val>
                                        </p:tav>
                                        <p:tav tm="100000">
                                          <p:val>
                                            <p:strVal val="#ppt_y"/>
                                          </p:val>
                                        </p:tav>
                                      </p:tavLst>
                                    </p:anim>
                                  </p:childTnLst>
                                </p:cTn>
                              </p:par>
                              <p:par>
                                <p:cTn id="37" presetID="2" presetClass="entr" presetSubtype="2" accel="50000" decel="50000" fill="hold" grpId="0" nodeType="withEffect">
                                  <p:stCondLst>
                                    <p:cond delay="0"/>
                                  </p:stCondLst>
                                  <p:childTnLst>
                                    <p:set>
                                      <p:cBhvr>
                                        <p:cTn id="38" dur="1" fill="hold">
                                          <p:stCondLst>
                                            <p:cond delay="0"/>
                                          </p:stCondLst>
                                        </p:cTn>
                                        <p:tgtEl>
                                          <p:spTgt spid="59"/>
                                        </p:tgtEl>
                                        <p:attrNameLst>
                                          <p:attrName>style.visibility</p:attrName>
                                        </p:attrNameLst>
                                      </p:cBhvr>
                                      <p:to>
                                        <p:strVal val="visible"/>
                                      </p:to>
                                    </p:set>
                                    <p:anim calcmode="lin" valueType="num">
                                      <p:cBhvr additive="base">
                                        <p:cTn id="39" dur="1000" fill="hold"/>
                                        <p:tgtEl>
                                          <p:spTgt spid="59"/>
                                        </p:tgtEl>
                                        <p:attrNameLst>
                                          <p:attrName>ppt_x</p:attrName>
                                        </p:attrNameLst>
                                      </p:cBhvr>
                                      <p:tavLst>
                                        <p:tav tm="0">
                                          <p:val>
                                            <p:strVal val="1+#ppt_w/2"/>
                                          </p:val>
                                        </p:tav>
                                        <p:tav tm="100000">
                                          <p:val>
                                            <p:strVal val="#ppt_x"/>
                                          </p:val>
                                        </p:tav>
                                      </p:tavLst>
                                    </p:anim>
                                    <p:anim calcmode="lin" valueType="num">
                                      <p:cBhvr additive="base">
                                        <p:cTn id="40" dur="1000" fill="hold"/>
                                        <p:tgtEl>
                                          <p:spTgt spid="59"/>
                                        </p:tgtEl>
                                        <p:attrNameLst>
                                          <p:attrName>ppt_y</p:attrName>
                                        </p:attrNameLst>
                                      </p:cBhvr>
                                      <p:tavLst>
                                        <p:tav tm="0">
                                          <p:val>
                                            <p:strVal val="#ppt_y"/>
                                          </p:val>
                                        </p:tav>
                                        <p:tav tm="100000">
                                          <p:val>
                                            <p:strVal val="#ppt_y"/>
                                          </p:val>
                                        </p:tav>
                                      </p:tavLst>
                                    </p:anim>
                                  </p:childTnLst>
                                </p:cTn>
                              </p:par>
                              <p:par>
                                <p:cTn id="41" presetID="2" presetClass="entr" presetSubtype="2" accel="50000" decel="50000" fill="hold" grpId="0" nodeType="withEffect">
                                  <p:stCondLst>
                                    <p:cond delay="0"/>
                                  </p:stCondLst>
                                  <p:childTnLst>
                                    <p:set>
                                      <p:cBhvr>
                                        <p:cTn id="42" dur="1" fill="hold">
                                          <p:stCondLst>
                                            <p:cond delay="0"/>
                                          </p:stCondLst>
                                        </p:cTn>
                                        <p:tgtEl>
                                          <p:spTgt spid="60"/>
                                        </p:tgtEl>
                                        <p:attrNameLst>
                                          <p:attrName>style.visibility</p:attrName>
                                        </p:attrNameLst>
                                      </p:cBhvr>
                                      <p:to>
                                        <p:strVal val="visible"/>
                                      </p:to>
                                    </p:set>
                                    <p:anim calcmode="lin" valueType="num">
                                      <p:cBhvr additive="base">
                                        <p:cTn id="43" dur="1000" fill="hold"/>
                                        <p:tgtEl>
                                          <p:spTgt spid="60"/>
                                        </p:tgtEl>
                                        <p:attrNameLst>
                                          <p:attrName>ppt_x</p:attrName>
                                        </p:attrNameLst>
                                      </p:cBhvr>
                                      <p:tavLst>
                                        <p:tav tm="0">
                                          <p:val>
                                            <p:strVal val="1+#ppt_w/2"/>
                                          </p:val>
                                        </p:tav>
                                        <p:tav tm="100000">
                                          <p:val>
                                            <p:strVal val="#ppt_x"/>
                                          </p:val>
                                        </p:tav>
                                      </p:tavLst>
                                    </p:anim>
                                    <p:anim calcmode="lin" valueType="num">
                                      <p:cBhvr additive="base">
                                        <p:cTn id="44" dur="1000" fill="hold"/>
                                        <p:tgtEl>
                                          <p:spTgt spid="60"/>
                                        </p:tgtEl>
                                        <p:attrNameLst>
                                          <p:attrName>ppt_y</p:attrName>
                                        </p:attrNameLst>
                                      </p:cBhvr>
                                      <p:tavLst>
                                        <p:tav tm="0">
                                          <p:val>
                                            <p:strVal val="#ppt_y"/>
                                          </p:val>
                                        </p:tav>
                                        <p:tav tm="100000">
                                          <p:val>
                                            <p:strVal val="#ppt_y"/>
                                          </p:val>
                                        </p:tav>
                                      </p:tavLst>
                                    </p:anim>
                                  </p:childTnLst>
                                </p:cTn>
                              </p:par>
                              <p:par>
                                <p:cTn id="45" presetID="2" presetClass="entr" presetSubtype="2" accel="50000" decel="50000" fill="hold" grpId="0" nodeType="withEffect">
                                  <p:stCondLst>
                                    <p:cond delay="0"/>
                                  </p:stCondLst>
                                  <p:childTnLst>
                                    <p:set>
                                      <p:cBhvr>
                                        <p:cTn id="46" dur="1" fill="hold">
                                          <p:stCondLst>
                                            <p:cond delay="0"/>
                                          </p:stCondLst>
                                        </p:cTn>
                                        <p:tgtEl>
                                          <p:spTgt spid="61"/>
                                        </p:tgtEl>
                                        <p:attrNameLst>
                                          <p:attrName>style.visibility</p:attrName>
                                        </p:attrNameLst>
                                      </p:cBhvr>
                                      <p:to>
                                        <p:strVal val="visible"/>
                                      </p:to>
                                    </p:set>
                                    <p:anim calcmode="lin" valueType="num">
                                      <p:cBhvr additive="base">
                                        <p:cTn id="47" dur="1000" fill="hold"/>
                                        <p:tgtEl>
                                          <p:spTgt spid="61"/>
                                        </p:tgtEl>
                                        <p:attrNameLst>
                                          <p:attrName>ppt_x</p:attrName>
                                        </p:attrNameLst>
                                      </p:cBhvr>
                                      <p:tavLst>
                                        <p:tav tm="0">
                                          <p:val>
                                            <p:strVal val="1+#ppt_w/2"/>
                                          </p:val>
                                        </p:tav>
                                        <p:tav tm="100000">
                                          <p:val>
                                            <p:strVal val="#ppt_x"/>
                                          </p:val>
                                        </p:tav>
                                      </p:tavLst>
                                    </p:anim>
                                    <p:anim calcmode="lin" valueType="num">
                                      <p:cBhvr additive="base">
                                        <p:cTn id="48" dur="1000" fill="hold"/>
                                        <p:tgtEl>
                                          <p:spTgt spid="61"/>
                                        </p:tgtEl>
                                        <p:attrNameLst>
                                          <p:attrName>ppt_y</p:attrName>
                                        </p:attrNameLst>
                                      </p:cBhvr>
                                      <p:tavLst>
                                        <p:tav tm="0">
                                          <p:val>
                                            <p:strVal val="#ppt_y"/>
                                          </p:val>
                                        </p:tav>
                                        <p:tav tm="100000">
                                          <p:val>
                                            <p:strVal val="#ppt_y"/>
                                          </p:val>
                                        </p:tav>
                                      </p:tavLst>
                                    </p:anim>
                                  </p:childTnLst>
                                </p:cTn>
                              </p:par>
                              <p:par>
                                <p:cTn id="49" presetID="2" presetClass="entr" presetSubtype="2" accel="50000" decel="50000" fill="hold" nodeType="withEffect">
                                  <p:stCondLst>
                                    <p:cond delay="0"/>
                                  </p:stCondLst>
                                  <p:childTnLst>
                                    <p:set>
                                      <p:cBhvr>
                                        <p:cTn id="50" dur="1" fill="hold">
                                          <p:stCondLst>
                                            <p:cond delay="0"/>
                                          </p:stCondLst>
                                        </p:cTn>
                                        <p:tgtEl>
                                          <p:spTgt spid="62"/>
                                        </p:tgtEl>
                                        <p:attrNameLst>
                                          <p:attrName>style.visibility</p:attrName>
                                        </p:attrNameLst>
                                      </p:cBhvr>
                                      <p:to>
                                        <p:strVal val="visible"/>
                                      </p:to>
                                    </p:set>
                                    <p:anim calcmode="lin" valueType="num">
                                      <p:cBhvr additive="base">
                                        <p:cTn id="51" dur="1000" fill="hold"/>
                                        <p:tgtEl>
                                          <p:spTgt spid="62"/>
                                        </p:tgtEl>
                                        <p:attrNameLst>
                                          <p:attrName>ppt_x</p:attrName>
                                        </p:attrNameLst>
                                      </p:cBhvr>
                                      <p:tavLst>
                                        <p:tav tm="0">
                                          <p:val>
                                            <p:strVal val="1+#ppt_w/2"/>
                                          </p:val>
                                        </p:tav>
                                        <p:tav tm="100000">
                                          <p:val>
                                            <p:strVal val="#ppt_x"/>
                                          </p:val>
                                        </p:tav>
                                      </p:tavLst>
                                    </p:anim>
                                    <p:anim calcmode="lin" valueType="num">
                                      <p:cBhvr additive="base">
                                        <p:cTn id="52" dur="1000" fill="hold"/>
                                        <p:tgtEl>
                                          <p:spTgt spid="62"/>
                                        </p:tgtEl>
                                        <p:attrNameLst>
                                          <p:attrName>ppt_y</p:attrName>
                                        </p:attrNameLst>
                                      </p:cBhvr>
                                      <p:tavLst>
                                        <p:tav tm="0">
                                          <p:val>
                                            <p:strVal val="#ppt_y"/>
                                          </p:val>
                                        </p:tav>
                                        <p:tav tm="100000">
                                          <p:val>
                                            <p:strVal val="#ppt_y"/>
                                          </p:val>
                                        </p:tav>
                                      </p:tavLst>
                                    </p:anim>
                                  </p:childTnLst>
                                </p:cTn>
                              </p:par>
                              <p:par>
                                <p:cTn id="53" presetID="2" presetClass="entr" presetSubtype="2" accel="50000" decel="50000" fill="hold" grpId="0" nodeType="withEffect">
                                  <p:stCondLst>
                                    <p:cond delay="0"/>
                                  </p:stCondLst>
                                  <p:childTnLst>
                                    <p:set>
                                      <p:cBhvr>
                                        <p:cTn id="54" dur="1" fill="hold">
                                          <p:stCondLst>
                                            <p:cond delay="0"/>
                                          </p:stCondLst>
                                        </p:cTn>
                                        <p:tgtEl>
                                          <p:spTgt spid="69"/>
                                        </p:tgtEl>
                                        <p:attrNameLst>
                                          <p:attrName>style.visibility</p:attrName>
                                        </p:attrNameLst>
                                      </p:cBhvr>
                                      <p:to>
                                        <p:strVal val="visible"/>
                                      </p:to>
                                    </p:set>
                                    <p:anim calcmode="lin" valueType="num">
                                      <p:cBhvr additive="base">
                                        <p:cTn id="55" dur="1000" fill="hold"/>
                                        <p:tgtEl>
                                          <p:spTgt spid="69"/>
                                        </p:tgtEl>
                                        <p:attrNameLst>
                                          <p:attrName>ppt_x</p:attrName>
                                        </p:attrNameLst>
                                      </p:cBhvr>
                                      <p:tavLst>
                                        <p:tav tm="0">
                                          <p:val>
                                            <p:strVal val="1+#ppt_w/2"/>
                                          </p:val>
                                        </p:tav>
                                        <p:tav tm="100000">
                                          <p:val>
                                            <p:strVal val="#ppt_x"/>
                                          </p:val>
                                        </p:tav>
                                      </p:tavLst>
                                    </p:anim>
                                    <p:anim calcmode="lin" valueType="num">
                                      <p:cBhvr additive="base">
                                        <p:cTn id="56" dur="1000" fill="hold"/>
                                        <p:tgtEl>
                                          <p:spTgt spid="6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49" grpId="0" animBg="1"/>
      <p:bldP spid="50" grpId="0" animBg="1"/>
      <p:bldP spid="51" grpId="0" animBg="1"/>
      <p:bldP spid="52" grpId="0" animBg="1"/>
      <p:bldP spid="53" grpId="0" animBg="1"/>
      <p:bldP spid="54" grpId="0" animBg="1"/>
      <p:bldP spid="58" grpId="0" animBg="1"/>
      <p:bldP spid="59" grpId="0" animBg="1"/>
      <p:bldP spid="60" grpId="0" animBg="1"/>
      <p:bldP spid="61" grpId="0" animBg="1"/>
      <p:bldP spid="69"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文本框 23"/>
          <p:cNvSpPr txBox="1">
            <a:spLocks noChangeArrowheads="1"/>
          </p:cNvSpPr>
          <p:nvPr/>
        </p:nvSpPr>
        <p:spPr bwMode="auto">
          <a:xfrm>
            <a:off x="739775" y="298450"/>
            <a:ext cx="20335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000" b="1" i="0" u="none" strike="noStrike" kern="1200" cap="none" spc="0" normalizeH="0" baseline="0" noProof="0" dirty="0" smtClean="0">
                <a:ln>
                  <a:noFill/>
                </a:ln>
                <a:solidFill>
                  <a:srgbClr val="F77258"/>
                </a:solidFill>
                <a:effectLst/>
                <a:uLnTx/>
                <a:uFillTx/>
                <a:latin typeface="微软雅黑" panose="020B0503020204020204" pitchFamily="34" charset="-122"/>
                <a:ea typeface="微软雅黑" panose="020B0503020204020204" pitchFamily="34" charset="-122"/>
                <a:cs typeface="+mn-cs"/>
              </a:rPr>
              <a:t>原型界面简介</a:t>
            </a:r>
            <a:endParaRPr kumimoji="0" lang="zh-CN" altLang="en-US" sz="2000" b="1" i="0" u="none" strike="noStrike" kern="1200" cap="none" spc="0" normalizeH="0" baseline="0" noProof="0" dirty="0">
              <a:ln>
                <a:noFill/>
              </a:ln>
              <a:solidFill>
                <a:srgbClr val="F77258"/>
              </a:solidFill>
              <a:effectLst/>
              <a:uLnTx/>
              <a:uFillTx/>
              <a:latin typeface="微软雅黑" panose="020B0503020204020204" pitchFamily="34" charset="-122"/>
              <a:ea typeface="微软雅黑" panose="020B0503020204020204" pitchFamily="34" charset="-122"/>
              <a:cs typeface="+mn-cs"/>
            </a:endParaRPr>
          </a:p>
        </p:txBody>
      </p:sp>
      <p:grpSp>
        <p:nvGrpSpPr>
          <p:cNvPr id="21" name="组合 29"/>
          <p:cNvGrpSpPr/>
          <p:nvPr/>
        </p:nvGrpSpPr>
        <p:grpSpPr bwMode="auto">
          <a:xfrm>
            <a:off x="338138" y="293688"/>
            <a:ext cx="333375" cy="411162"/>
            <a:chOff x="10668001" y="925959"/>
            <a:chExt cx="444498" cy="545940"/>
          </a:xfrm>
        </p:grpSpPr>
        <p:sp>
          <p:nvSpPr>
            <p:cNvPr id="22" name="等腰三角形 27"/>
            <p:cNvSpPr/>
            <p:nvPr/>
          </p:nvSpPr>
          <p:spPr>
            <a:xfrm rot="5400000">
              <a:off x="10633062" y="1005163"/>
              <a:ext cx="501675" cy="431798"/>
            </a:xfrm>
            <a:prstGeom prst="triangle">
              <a:avLst/>
            </a:pr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3" name="等腰三角形 28"/>
            <p:cNvSpPr/>
            <p:nvPr/>
          </p:nvSpPr>
          <p:spPr>
            <a:xfrm rot="5400000">
              <a:off x="10705952" y="955741"/>
              <a:ext cx="436330" cy="376765"/>
            </a:xfrm>
            <a:prstGeom prst="triangle">
              <a:avLst/>
            </a:pr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sp>
        <p:nvSpPr>
          <p:cNvPr id="48" name="Rounded Rectangle 2"/>
          <p:cNvSpPr/>
          <p:nvPr/>
        </p:nvSpPr>
        <p:spPr>
          <a:xfrm>
            <a:off x="2742776" y="1937288"/>
            <a:ext cx="6706449" cy="4202255"/>
          </a:xfrm>
          <a:prstGeom prst="roundRect">
            <a:avLst>
              <a:gd name="adj" fmla="val 1163"/>
            </a:avLst>
          </a:prstGeom>
          <a:solidFill>
            <a:srgbClr val="F77358"/>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cs"/>
            </a:endParaRPr>
          </a:p>
        </p:txBody>
      </p:sp>
      <p:grpSp>
        <p:nvGrpSpPr>
          <p:cNvPr id="49" name="组 48"/>
          <p:cNvGrpSpPr/>
          <p:nvPr/>
        </p:nvGrpSpPr>
        <p:grpSpPr>
          <a:xfrm>
            <a:off x="2835841" y="2164319"/>
            <a:ext cx="1871391" cy="434340"/>
            <a:chOff x="894982" y="1694020"/>
            <a:chExt cx="1551724" cy="434340"/>
          </a:xfrm>
        </p:grpSpPr>
        <p:sp>
          <p:nvSpPr>
            <p:cNvPr id="50" name="圆角矩形 49"/>
            <p:cNvSpPr/>
            <p:nvPr/>
          </p:nvSpPr>
          <p:spPr>
            <a:xfrm>
              <a:off x="916464" y="1694020"/>
              <a:ext cx="1508760" cy="434340"/>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1" name="文本框 50"/>
            <p:cNvSpPr txBox="1"/>
            <p:nvPr/>
          </p:nvSpPr>
          <p:spPr>
            <a:xfrm>
              <a:off x="894982" y="1726524"/>
              <a:ext cx="1551724" cy="369332"/>
            </a:xfrm>
            <a:prstGeom prst="rect">
              <a:avLst/>
            </a:prstGeom>
            <a:noFill/>
          </p:spPr>
          <p:txBody>
            <a:bodyPr wrap="square" rtlCol="0">
              <a:spAutoFit/>
            </a:bodyPr>
            <a:lstStyle/>
            <a:p>
              <a:pPr algn="ctr"/>
              <a:r>
                <a:rPr kumimoji="1" lang="zh-CN" altLang="en-US" b="1" smtClean="0">
                  <a:solidFill>
                    <a:schemeClr val="bg1"/>
                  </a:solidFill>
                  <a:latin typeface="Microsoft YaHei" charset="-122"/>
                  <a:ea typeface="Microsoft YaHei" charset="-122"/>
                  <a:cs typeface="Microsoft YaHei" charset="-122"/>
                </a:rPr>
                <a:t>纸上原型</a:t>
              </a:r>
              <a:endParaRPr kumimoji="1" lang="zh-CN" altLang="en-US" b="1" dirty="0">
                <a:solidFill>
                  <a:schemeClr val="bg1"/>
                </a:solidFill>
                <a:latin typeface="Microsoft YaHei" charset="-122"/>
                <a:ea typeface="Microsoft YaHei" charset="-122"/>
                <a:cs typeface="Microsoft YaHei" charset="-122"/>
              </a:endParaRPr>
            </a:p>
          </p:txBody>
        </p:sp>
      </p:grpSp>
      <p:sp>
        <p:nvSpPr>
          <p:cNvPr id="52" name="矩形 8"/>
          <p:cNvSpPr>
            <a:spLocks noChangeArrowheads="1"/>
          </p:cNvSpPr>
          <p:nvPr/>
        </p:nvSpPr>
        <p:spPr bwMode="auto">
          <a:xfrm>
            <a:off x="2861748" y="2817020"/>
            <a:ext cx="6447993"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defTabSz="1216025" fontAlgn="base">
              <a:lnSpc>
                <a:spcPct val="120000"/>
              </a:lnSpc>
              <a:spcBef>
                <a:spcPct val="20000"/>
              </a:spcBef>
              <a:spcAft>
                <a:spcPct val="0"/>
              </a:spcAft>
              <a:defRPr/>
            </a:pPr>
            <a:r>
              <a:rPr lang="zh-CN" altLang="en-US" dirty="0" smtClean="0">
                <a:solidFill>
                  <a:srgbClr val="FFFFFF"/>
                </a:solidFill>
                <a:latin typeface="Microsoft YaHei" charset="-122"/>
                <a:ea typeface="Microsoft YaHei" charset="-122"/>
                <a:cs typeface="Microsoft YaHei" charset="-122"/>
                <a:sym typeface="Arial" panose="020B0604020202020204" pitchFamily="34" charset="0"/>
              </a:rPr>
              <a:t>解决需求的不确定因素，并不总是需要可执行的原型。纸上原型（有时候也称为低精度原型）能帮助我们探究一个要实现的系统的部分外观，并且它是一种低成本、迅速以及低技术难度的方法。纸上原型能帮助检查用户和开发人员对需求是否达成了一致的理解。这可以让我们在进入开发产品代码阶段之前，以试探性的低风险方式来逼近可能的解决方案。</a:t>
            </a:r>
            <a:endParaRPr lang="en-US" altLang="zh-CN" dirty="0" smtClean="0">
              <a:solidFill>
                <a:srgbClr val="FFFFFF"/>
              </a:solidFill>
              <a:latin typeface="Microsoft YaHei" charset="-122"/>
              <a:ea typeface="Microsoft YaHei" charset="-122"/>
              <a:cs typeface="Microsoft YaHei" charset="-122"/>
              <a:sym typeface="Arial" panose="020B0604020202020204" pitchFamily="34" charset="0"/>
            </a:endParaRPr>
          </a:p>
          <a:p>
            <a:pPr lvl="0" defTabSz="1216025" fontAlgn="base">
              <a:lnSpc>
                <a:spcPct val="120000"/>
              </a:lnSpc>
              <a:spcBef>
                <a:spcPct val="20000"/>
              </a:spcBef>
              <a:spcAft>
                <a:spcPct val="0"/>
              </a:spcAft>
              <a:defRPr/>
            </a:pPr>
            <a:r>
              <a:rPr lang="zh-CN" altLang="en-US" dirty="0" smtClean="0">
                <a:solidFill>
                  <a:srgbClr val="FFFFFF"/>
                </a:solidFill>
                <a:latin typeface="Microsoft YaHei" charset="-122"/>
                <a:ea typeface="Microsoft YaHei" charset="-122"/>
                <a:cs typeface="Microsoft YaHei" charset="-122"/>
                <a:sym typeface="Arial" panose="020B0604020202020204" pitchFamily="34" charset="0"/>
              </a:rPr>
              <a:t>纸上原型涉及的工具都很简单，不外乎就是一些纸张、索引卡片、告示贴以及白板。设计师画出可能的屏幕界面的草图，并且不需要考虑控件出现的具体位置和具体样式。</a:t>
            </a:r>
            <a:r>
              <a:rPr lang="en-US" altLang="zh-CN" dirty="0" smtClean="0">
                <a:solidFill>
                  <a:srgbClr val="FFFFFF"/>
                </a:solidFill>
                <a:latin typeface="Microsoft YaHei" charset="-122"/>
                <a:ea typeface="Microsoft YaHei" charset="-122"/>
                <a:cs typeface="Microsoft YaHei" charset="-122"/>
                <a:sym typeface="Arial" panose="020B0604020202020204" pitchFamily="34" charset="0"/>
              </a:rPr>
              <a:t>[1]</a:t>
            </a:r>
            <a:endParaRPr lang="zh-CN" altLang="en-US" dirty="0">
              <a:solidFill>
                <a:srgbClr val="FFFFFF"/>
              </a:solidFill>
              <a:latin typeface="Microsoft YaHei" charset="-122"/>
              <a:ea typeface="Microsoft YaHei" charset="-122"/>
              <a:cs typeface="Microsoft YaHei" charset="-122"/>
              <a:sym typeface="Arial" panose="020B0604020202020204" pitchFamily="34" charset="0"/>
            </a:endParaRPr>
          </a:p>
        </p:txBody>
      </p:sp>
      <p:grpSp>
        <p:nvGrpSpPr>
          <p:cNvPr id="16" name="组 15"/>
          <p:cNvGrpSpPr/>
          <p:nvPr/>
        </p:nvGrpSpPr>
        <p:grpSpPr>
          <a:xfrm>
            <a:off x="5136230" y="698560"/>
            <a:ext cx="1919540" cy="596856"/>
            <a:chOff x="4081112" y="875484"/>
            <a:chExt cx="4029776" cy="434340"/>
          </a:xfrm>
        </p:grpSpPr>
        <p:sp>
          <p:nvSpPr>
            <p:cNvPr id="17" name="圆角矩形 16"/>
            <p:cNvSpPr/>
            <p:nvPr/>
          </p:nvSpPr>
          <p:spPr>
            <a:xfrm>
              <a:off x="4136900" y="875484"/>
              <a:ext cx="3918200" cy="434340"/>
            </a:xfrm>
            <a:prstGeom prst="roundRect">
              <a:avLst/>
            </a:prstGeom>
            <a:solidFill>
              <a:srgbClr val="C055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000">
                <a:solidFill>
                  <a:srgbClr val="BF56DB"/>
                </a:solidFill>
              </a:endParaRPr>
            </a:p>
          </p:txBody>
        </p:sp>
        <p:sp>
          <p:nvSpPr>
            <p:cNvPr id="18" name="文本框 17"/>
            <p:cNvSpPr txBox="1"/>
            <p:nvPr/>
          </p:nvSpPr>
          <p:spPr>
            <a:xfrm>
              <a:off x="4081112" y="907988"/>
              <a:ext cx="4029776" cy="335960"/>
            </a:xfrm>
            <a:prstGeom prst="rect">
              <a:avLst/>
            </a:prstGeom>
            <a:noFill/>
          </p:spPr>
          <p:txBody>
            <a:bodyPr wrap="square" rtlCol="0">
              <a:spAutoFit/>
            </a:bodyPr>
            <a:lstStyle/>
            <a:p>
              <a:pPr algn="ctr"/>
              <a:r>
                <a:rPr kumimoji="1" lang="zh-CN" altLang="en-US" sz="2400" b="1" dirty="0">
                  <a:solidFill>
                    <a:schemeClr val="bg1"/>
                  </a:solidFill>
                  <a:latin typeface="Microsoft YaHei" charset="-122"/>
                  <a:ea typeface="Microsoft YaHei" charset="-122"/>
                  <a:cs typeface="Microsoft YaHei" charset="-122"/>
                </a:rPr>
                <a:t>属性</a:t>
              </a:r>
              <a:r>
                <a:rPr kumimoji="1" lang="en-US" altLang="zh-CN" sz="2400" b="1" dirty="0">
                  <a:solidFill>
                    <a:schemeClr val="bg1"/>
                  </a:solidFill>
                  <a:latin typeface="Microsoft YaHei" charset="-122"/>
                  <a:ea typeface="Microsoft YaHei" charset="-122"/>
                  <a:cs typeface="Microsoft YaHei" charset="-122"/>
                </a:rPr>
                <a:t>-</a:t>
              </a:r>
              <a:r>
                <a:rPr kumimoji="1" lang="zh-CN" altLang="en-US" sz="2400" b="1" dirty="0" smtClean="0">
                  <a:solidFill>
                    <a:schemeClr val="bg1"/>
                  </a:solidFill>
                  <a:latin typeface="Microsoft YaHei" charset="-122"/>
                  <a:ea typeface="Microsoft YaHei" charset="-122"/>
                  <a:cs typeface="Microsoft YaHei" charset="-122"/>
                </a:rPr>
                <a:t>形式</a:t>
              </a:r>
              <a:endParaRPr kumimoji="1" lang="zh-CN" altLang="en-US" sz="2400" b="1" dirty="0">
                <a:solidFill>
                  <a:schemeClr val="bg1"/>
                </a:solidFill>
                <a:latin typeface="Microsoft YaHei" charset="-122"/>
                <a:ea typeface="Microsoft YaHei" charset="-122"/>
                <a:cs typeface="Microsoft YaHei" charset="-122"/>
              </a:endParaRPr>
            </a:p>
          </p:txBody>
        </p:sp>
      </p:grpSp>
    </p:spTree>
    <p:extLst>
      <p:ext uri="{BB962C8B-B14F-4D97-AF65-F5344CB8AC3E}">
        <p14:creationId xmlns:p14="http://schemas.microsoft.com/office/powerpoint/2010/main" val="1940713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文本框 23"/>
          <p:cNvSpPr txBox="1">
            <a:spLocks noChangeArrowheads="1"/>
          </p:cNvSpPr>
          <p:nvPr/>
        </p:nvSpPr>
        <p:spPr bwMode="auto">
          <a:xfrm>
            <a:off x="739775" y="298450"/>
            <a:ext cx="20335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000" b="1" i="0" u="none" strike="noStrike" kern="1200" cap="none" spc="0" normalizeH="0" baseline="0" noProof="0" dirty="0" smtClean="0">
                <a:ln>
                  <a:noFill/>
                </a:ln>
                <a:solidFill>
                  <a:srgbClr val="F77258"/>
                </a:solidFill>
                <a:effectLst/>
                <a:uLnTx/>
                <a:uFillTx/>
                <a:latin typeface="微软雅黑" panose="020B0503020204020204" pitchFamily="34" charset="-122"/>
                <a:ea typeface="微软雅黑" panose="020B0503020204020204" pitchFamily="34" charset="-122"/>
                <a:cs typeface="+mn-cs"/>
              </a:rPr>
              <a:t>原型界面简介</a:t>
            </a:r>
            <a:endParaRPr kumimoji="0" lang="zh-CN" altLang="en-US" sz="2000" b="1" i="0" u="none" strike="noStrike" kern="1200" cap="none" spc="0" normalizeH="0" baseline="0" noProof="0" dirty="0">
              <a:ln>
                <a:noFill/>
              </a:ln>
              <a:solidFill>
                <a:srgbClr val="F77258"/>
              </a:solidFill>
              <a:effectLst/>
              <a:uLnTx/>
              <a:uFillTx/>
              <a:latin typeface="微软雅黑" panose="020B0503020204020204" pitchFamily="34" charset="-122"/>
              <a:ea typeface="微软雅黑" panose="020B0503020204020204" pitchFamily="34" charset="-122"/>
              <a:cs typeface="+mn-cs"/>
            </a:endParaRPr>
          </a:p>
        </p:txBody>
      </p:sp>
      <p:grpSp>
        <p:nvGrpSpPr>
          <p:cNvPr id="21" name="组合 29"/>
          <p:cNvGrpSpPr/>
          <p:nvPr/>
        </p:nvGrpSpPr>
        <p:grpSpPr bwMode="auto">
          <a:xfrm>
            <a:off x="338138" y="293688"/>
            <a:ext cx="333375" cy="411162"/>
            <a:chOff x="10668001" y="925959"/>
            <a:chExt cx="444498" cy="545940"/>
          </a:xfrm>
        </p:grpSpPr>
        <p:sp>
          <p:nvSpPr>
            <p:cNvPr id="22" name="等腰三角形 27"/>
            <p:cNvSpPr/>
            <p:nvPr/>
          </p:nvSpPr>
          <p:spPr>
            <a:xfrm rot="5400000">
              <a:off x="10633062" y="1005163"/>
              <a:ext cx="501675" cy="431798"/>
            </a:xfrm>
            <a:prstGeom prst="triangle">
              <a:avLst/>
            </a:pr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3" name="等腰三角形 28"/>
            <p:cNvSpPr/>
            <p:nvPr/>
          </p:nvSpPr>
          <p:spPr>
            <a:xfrm rot="5400000">
              <a:off x="10705952" y="955741"/>
              <a:ext cx="436330" cy="376765"/>
            </a:xfrm>
            <a:prstGeom prst="triangle">
              <a:avLst/>
            </a:pr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sp>
        <p:nvSpPr>
          <p:cNvPr id="48" name="Rounded Rectangle 2"/>
          <p:cNvSpPr/>
          <p:nvPr/>
        </p:nvSpPr>
        <p:spPr>
          <a:xfrm>
            <a:off x="2742776" y="1937288"/>
            <a:ext cx="6706449" cy="3209478"/>
          </a:xfrm>
          <a:prstGeom prst="roundRect">
            <a:avLst>
              <a:gd name="adj" fmla="val 1163"/>
            </a:avLst>
          </a:prstGeom>
          <a:solidFill>
            <a:srgbClr val="F77358"/>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cs"/>
            </a:endParaRPr>
          </a:p>
        </p:txBody>
      </p:sp>
      <p:grpSp>
        <p:nvGrpSpPr>
          <p:cNvPr id="49" name="组 48"/>
          <p:cNvGrpSpPr/>
          <p:nvPr/>
        </p:nvGrpSpPr>
        <p:grpSpPr>
          <a:xfrm>
            <a:off x="2835841" y="2164319"/>
            <a:ext cx="1871391" cy="434340"/>
            <a:chOff x="894982" y="1694020"/>
            <a:chExt cx="1551724" cy="434340"/>
          </a:xfrm>
        </p:grpSpPr>
        <p:sp>
          <p:nvSpPr>
            <p:cNvPr id="50" name="圆角矩形 49"/>
            <p:cNvSpPr/>
            <p:nvPr/>
          </p:nvSpPr>
          <p:spPr>
            <a:xfrm>
              <a:off x="916464" y="1694020"/>
              <a:ext cx="1508760" cy="434340"/>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1" name="文本框 50"/>
            <p:cNvSpPr txBox="1"/>
            <p:nvPr/>
          </p:nvSpPr>
          <p:spPr>
            <a:xfrm>
              <a:off x="894982" y="1726524"/>
              <a:ext cx="1551724" cy="369332"/>
            </a:xfrm>
            <a:prstGeom prst="rect">
              <a:avLst/>
            </a:prstGeom>
            <a:noFill/>
          </p:spPr>
          <p:txBody>
            <a:bodyPr wrap="square" rtlCol="0">
              <a:spAutoFit/>
            </a:bodyPr>
            <a:lstStyle/>
            <a:p>
              <a:pPr algn="ctr"/>
              <a:r>
                <a:rPr kumimoji="1" lang="zh-CN" altLang="en-US" b="1" dirty="0" smtClean="0">
                  <a:solidFill>
                    <a:schemeClr val="bg1"/>
                  </a:solidFill>
                  <a:latin typeface="Microsoft YaHei" charset="-122"/>
                  <a:ea typeface="Microsoft YaHei" charset="-122"/>
                  <a:cs typeface="Microsoft YaHei" charset="-122"/>
                </a:rPr>
                <a:t>电子原型</a:t>
              </a:r>
              <a:endParaRPr kumimoji="1" lang="zh-CN" altLang="en-US" b="1" dirty="0">
                <a:solidFill>
                  <a:schemeClr val="bg1"/>
                </a:solidFill>
                <a:latin typeface="Microsoft YaHei" charset="-122"/>
                <a:ea typeface="Microsoft YaHei" charset="-122"/>
                <a:cs typeface="Microsoft YaHei" charset="-122"/>
              </a:endParaRPr>
            </a:p>
          </p:txBody>
        </p:sp>
      </p:grpSp>
      <p:sp>
        <p:nvSpPr>
          <p:cNvPr id="52" name="矩形 8"/>
          <p:cNvSpPr>
            <a:spLocks noChangeArrowheads="1"/>
          </p:cNvSpPr>
          <p:nvPr/>
        </p:nvSpPr>
        <p:spPr bwMode="auto">
          <a:xfrm>
            <a:off x="2861748" y="2817020"/>
            <a:ext cx="6447993" cy="208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defTabSz="1216025" fontAlgn="base">
              <a:lnSpc>
                <a:spcPct val="120000"/>
              </a:lnSpc>
              <a:spcBef>
                <a:spcPct val="20000"/>
              </a:spcBef>
              <a:spcAft>
                <a:spcPct val="0"/>
              </a:spcAft>
              <a:defRPr/>
            </a:pPr>
            <a:r>
              <a:rPr lang="zh-CN" altLang="en-US" dirty="0" smtClean="0">
                <a:solidFill>
                  <a:srgbClr val="FFFFFF"/>
                </a:solidFill>
                <a:latin typeface="Microsoft YaHei" charset="-122"/>
                <a:ea typeface="Microsoft YaHei" charset="-122"/>
                <a:cs typeface="Microsoft YaHei" charset="-122"/>
                <a:sym typeface="Arial" panose="020B0604020202020204" pitchFamily="34" charset="0"/>
              </a:rPr>
              <a:t>如果决定创建一个电子版的可抛弃型原型，从简单的如</a:t>
            </a:r>
            <a:r>
              <a:rPr lang="en-US" altLang="zh-CN" dirty="0" smtClean="0">
                <a:solidFill>
                  <a:srgbClr val="FFFFFF"/>
                </a:solidFill>
                <a:latin typeface="Microsoft YaHei" charset="-122"/>
                <a:ea typeface="Microsoft YaHei" charset="-122"/>
                <a:cs typeface="Microsoft YaHei" charset="-122"/>
                <a:sym typeface="Arial" panose="020B0604020202020204" pitchFamily="34" charset="0"/>
              </a:rPr>
              <a:t>Microsoft</a:t>
            </a:r>
            <a:r>
              <a:rPr lang="zh-CN" altLang="en-US" dirty="0" smtClean="0">
                <a:solidFill>
                  <a:srgbClr val="FFFFFF"/>
                </a:solidFill>
                <a:latin typeface="Microsoft YaHei" charset="-122"/>
                <a:ea typeface="Microsoft YaHei" charset="-122"/>
                <a:cs typeface="Microsoft YaHei" charset="-122"/>
                <a:sym typeface="Arial" panose="020B0604020202020204" pitchFamily="34" charset="0"/>
              </a:rPr>
              <a:t> </a:t>
            </a:r>
            <a:r>
              <a:rPr lang="en-US" altLang="zh-CN" dirty="0" smtClean="0">
                <a:solidFill>
                  <a:srgbClr val="FFFFFF"/>
                </a:solidFill>
                <a:latin typeface="Microsoft YaHei" charset="-122"/>
                <a:ea typeface="Microsoft YaHei" charset="-122"/>
                <a:cs typeface="Microsoft YaHei" charset="-122"/>
                <a:sym typeface="Arial" panose="020B0604020202020204" pitchFamily="34" charset="0"/>
              </a:rPr>
              <a:t>Visio</a:t>
            </a:r>
            <a:r>
              <a:rPr lang="zh-CN" altLang="en-US" dirty="0" smtClean="0">
                <a:solidFill>
                  <a:srgbClr val="FFFFFF"/>
                </a:solidFill>
                <a:latin typeface="Microsoft YaHei" charset="-122"/>
                <a:ea typeface="Microsoft YaHei" charset="-122"/>
                <a:cs typeface="Microsoft YaHei" charset="-122"/>
                <a:sym typeface="Arial" panose="020B0604020202020204" pitchFamily="34" charset="0"/>
              </a:rPr>
              <a:t> 和 </a:t>
            </a:r>
            <a:r>
              <a:rPr lang="en-US" altLang="zh-CN" dirty="0" smtClean="0">
                <a:solidFill>
                  <a:srgbClr val="FFFFFF"/>
                </a:solidFill>
                <a:latin typeface="Microsoft YaHei" charset="-122"/>
                <a:ea typeface="Microsoft YaHei" charset="-122"/>
                <a:cs typeface="Microsoft YaHei" charset="-122"/>
                <a:sym typeface="Arial" panose="020B0604020202020204" pitchFamily="34" charset="0"/>
              </a:rPr>
              <a:t>Microsoft</a:t>
            </a:r>
            <a:r>
              <a:rPr lang="zh-CN" altLang="en-US" dirty="0" smtClean="0">
                <a:solidFill>
                  <a:srgbClr val="FFFFFF"/>
                </a:solidFill>
                <a:latin typeface="Microsoft YaHei" charset="-122"/>
                <a:ea typeface="Microsoft YaHei" charset="-122"/>
                <a:cs typeface="Microsoft YaHei" charset="-122"/>
                <a:sym typeface="Arial" panose="020B0604020202020204" pitchFamily="34" charset="0"/>
              </a:rPr>
              <a:t> </a:t>
            </a:r>
            <a:r>
              <a:rPr lang="en-US" altLang="zh-CN" dirty="0" smtClean="0">
                <a:solidFill>
                  <a:srgbClr val="FFFFFF"/>
                </a:solidFill>
                <a:latin typeface="Microsoft YaHei" charset="-122"/>
                <a:ea typeface="Microsoft YaHei" charset="-122"/>
                <a:cs typeface="Microsoft YaHei" charset="-122"/>
                <a:sym typeface="Arial" panose="020B0604020202020204" pitchFamily="34" charset="0"/>
              </a:rPr>
              <a:t>PowerPoint</a:t>
            </a:r>
            <a:r>
              <a:rPr lang="zh-CN" altLang="en-US" dirty="0" smtClean="0">
                <a:solidFill>
                  <a:srgbClr val="FFFFFF"/>
                </a:solidFill>
                <a:latin typeface="Microsoft YaHei" charset="-122"/>
                <a:ea typeface="Microsoft YaHei" charset="-122"/>
                <a:cs typeface="Microsoft YaHei" charset="-122"/>
                <a:sym typeface="Arial" panose="020B0604020202020204" pitchFamily="34" charset="0"/>
              </a:rPr>
              <a:t> 画图工具到商业原型工具和图形化用户交互生成器，可用的工具多种多样。还有一些工具是专门用来创建网站线框图的。这样的工具可以轻松实现并修改</a:t>
            </a:r>
            <a:r>
              <a:rPr lang="en-US" altLang="zh-CN" dirty="0" err="1" smtClean="0">
                <a:solidFill>
                  <a:srgbClr val="FFFFFF"/>
                </a:solidFill>
                <a:latin typeface="Microsoft YaHei" charset="-122"/>
                <a:ea typeface="Microsoft YaHei" charset="-122"/>
                <a:cs typeface="Microsoft YaHei" charset="-122"/>
                <a:sym typeface="Arial" panose="020B0604020202020204" pitchFamily="34" charset="0"/>
              </a:rPr>
              <a:t>Ui</a:t>
            </a:r>
            <a:r>
              <a:rPr lang="zh-CN" altLang="en-US" dirty="0" smtClean="0">
                <a:solidFill>
                  <a:srgbClr val="FFFFFF"/>
                </a:solidFill>
                <a:latin typeface="Microsoft YaHei" charset="-122"/>
                <a:ea typeface="Microsoft YaHei" charset="-122"/>
                <a:cs typeface="Microsoft YaHei" charset="-122"/>
                <a:sym typeface="Arial" panose="020B0604020202020204" pitchFamily="34" charset="0"/>
              </a:rPr>
              <a:t>组件，不用考虑背后临时代码的效率。当然，如果正在做演化型原型，必须从一开始就使用产品开发工具。</a:t>
            </a:r>
            <a:r>
              <a:rPr lang="en-US" altLang="zh-CN" dirty="0" smtClean="0">
                <a:solidFill>
                  <a:srgbClr val="FFFFFF"/>
                </a:solidFill>
                <a:latin typeface="Microsoft YaHei" charset="-122"/>
                <a:ea typeface="Microsoft YaHei" charset="-122"/>
                <a:cs typeface="Microsoft YaHei" charset="-122"/>
                <a:sym typeface="Arial" panose="020B0604020202020204" pitchFamily="34" charset="0"/>
              </a:rPr>
              <a:t>[1]</a:t>
            </a:r>
            <a:endParaRPr lang="zh-CN" altLang="en-US" dirty="0">
              <a:solidFill>
                <a:srgbClr val="FFFFFF"/>
              </a:solidFill>
              <a:latin typeface="Microsoft YaHei" charset="-122"/>
              <a:ea typeface="Microsoft YaHei" charset="-122"/>
              <a:cs typeface="Microsoft YaHei" charset="-122"/>
              <a:sym typeface="Arial" panose="020B0604020202020204" pitchFamily="34" charset="0"/>
            </a:endParaRPr>
          </a:p>
        </p:txBody>
      </p:sp>
      <p:grpSp>
        <p:nvGrpSpPr>
          <p:cNvPr id="16" name="组 15"/>
          <p:cNvGrpSpPr/>
          <p:nvPr/>
        </p:nvGrpSpPr>
        <p:grpSpPr>
          <a:xfrm>
            <a:off x="5136230" y="698560"/>
            <a:ext cx="1919540" cy="596856"/>
            <a:chOff x="4081112" y="875484"/>
            <a:chExt cx="4029776" cy="434340"/>
          </a:xfrm>
        </p:grpSpPr>
        <p:sp>
          <p:nvSpPr>
            <p:cNvPr id="17" name="圆角矩形 16"/>
            <p:cNvSpPr/>
            <p:nvPr/>
          </p:nvSpPr>
          <p:spPr>
            <a:xfrm>
              <a:off x="4136900" y="875484"/>
              <a:ext cx="3918200" cy="434340"/>
            </a:xfrm>
            <a:prstGeom prst="roundRect">
              <a:avLst/>
            </a:prstGeom>
            <a:solidFill>
              <a:srgbClr val="C055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000">
                <a:solidFill>
                  <a:srgbClr val="BF56DB"/>
                </a:solidFill>
              </a:endParaRPr>
            </a:p>
          </p:txBody>
        </p:sp>
        <p:sp>
          <p:nvSpPr>
            <p:cNvPr id="18" name="文本框 17"/>
            <p:cNvSpPr txBox="1"/>
            <p:nvPr/>
          </p:nvSpPr>
          <p:spPr>
            <a:xfrm>
              <a:off x="4081112" y="907988"/>
              <a:ext cx="4029776" cy="335960"/>
            </a:xfrm>
            <a:prstGeom prst="rect">
              <a:avLst/>
            </a:prstGeom>
            <a:noFill/>
          </p:spPr>
          <p:txBody>
            <a:bodyPr wrap="square" rtlCol="0">
              <a:spAutoFit/>
            </a:bodyPr>
            <a:lstStyle/>
            <a:p>
              <a:pPr algn="ctr"/>
              <a:r>
                <a:rPr kumimoji="1" lang="zh-CN" altLang="en-US" sz="2400" b="1" dirty="0">
                  <a:solidFill>
                    <a:schemeClr val="bg1"/>
                  </a:solidFill>
                  <a:latin typeface="Microsoft YaHei" charset="-122"/>
                  <a:ea typeface="Microsoft YaHei" charset="-122"/>
                  <a:cs typeface="Microsoft YaHei" charset="-122"/>
                </a:rPr>
                <a:t>属性</a:t>
              </a:r>
              <a:r>
                <a:rPr kumimoji="1" lang="en-US" altLang="zh-CN" sz="2400" b="1" dirty="0">
                  <a:solidFill>
                    <a:schemeClr val="bg1"/>
                  </a:solidFill>
                  <a:latin typeface="Microsoft YaHei" charset="-122"/>
                  <a:ea typeface="Microsoft YaHei" charset="-122"/>
                  <a:cs typeface="Microsoft YaHei" charset="-122"/>
                </a:rPr>
                <a:t>-</a:t>
              </a:r>
              <a:r>
                <a:rPr kumimoji="1" lang="zh-CN" altLang="en-US" sz="2400" b="1" dirty="0" smtClean="0">
                  <a:solidFill>
                    <a:schemeClr val="bg1"/>
                  </a:solidFill>
                  <a:latin typeface="Microsoft YaHei" charset="-122"/>
                  <a:ea typeface="Microsoft YaHei" charset="-122"/>
                  <a:cs typeface="Microsoft YaHei" charset="-122"/>
                </a:rPr>
                <a:t>形式</a:t>
              </a:r>
              <a:endParaRPr kumimoji="1" lang="zh-CN" altLang="en-US" sz="2400" b="1" dirty="0">
                <a:solidFill>
                  <a:schemeClr val="bg1"/>
                </a:solidFill>
                <a:latin typeface="Microsoft YaHei" charset="-122"/>
                <a:ea typeface="Microsoft YaHei" charset="-122"/>
                <a:cs typeface="Microsoft YaHei" charset="-122"/>
              </a:endParaRPr>
            </a:p>
          </p:txBody>
        </p:sp>
      </p:grpSp>
    </p:spTree>
    <p:extLst>
      <p:ext uri="{BB962C8B-B14F-4D97-AF65-F5344CB8AC3E}">
        <p14:creationId xmlns:p14="http://schemas.microsoft.com/office/powerpoint/2010/main" val="1698122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文本框 23"/>
          <p:cNvSpPr txBox="1">
            <a:spLocks noChangeArrowheads="1"/>
          </p:cNvSpPr>
          <p:nvPr/>
        </p:nvSpPr>
        <p:spPr bwMode="auto">
          <a:xfrm>
            <a:off x="739775" y="298450"/>
            <a:ext cx="20335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000" b="1" i="0" u="none" strike="noStrike" kern="1200" cap="none" spc="0" normalizeH="0" baseline="0" noProof="0" dirty="0" smtClean="0">
                <a:ln>
                  <a:noFill/>
                </a:ln>
                <a:solidFill>
                  <a:srgbClr val="F77258"/>
                </a:solidFill>
                <a:effectLst/>
                <a:uLnTx/>
                <a:uFillTx/>
                <a:latin typeface="微软雅黑" panose="020B0503020204020204" pitchFamily="34" charset="-122"/>
                <a:ea typeface="微软雅黑" panose="020B0503020204020204" pitchFamily="34" charset="-122"/>
                <a:cs typeface="+mn-cs"/>
              </a:rPr>
              <a:t>原型界面简介</a:t>
            </a:r>
            <a:endParaRPr kumimoji="0" lang="zh-CN" altLang="en-US" sz="2000" b="1" i="0" u="none" strike="noStrike" kern="1200" cap="none" spc="0" normalizeH="0" baseline="0" noProof="0" dirty="0">
              <a:ln>
                <a:noFill/>
              </a:ln>
              <a:solidFill>
                <a:srgbClr val="F77258"/>
              </a:solidFill>
              <a:effectLst/>
              <a:uLnTx/>
              <a:uFillTx/>
              <a:latin typeface="微软雅黑" panose="020B0503020204020204" pitchFamily="34" charset="-122"/>
              <a:ea typeface="微软雅黑" panose="020B0503020204020204" pitchFamily="34" charset="-122"/>
              <a:cs typeface="+mn-cs"/>
            </a:endParaRPr>
          </a:p>
        </p:txBody>
      </p:sp>
      <p:grpSp>
        <p:nvGrpSpPr>
          <p:cNvPr id="21" name="组合 29"/>
          <p:cNvGrpSpPr/>
          <p:nvPr/>
        </p:nvGrpSpPr>
        <p:grpSpPr bwMode="auto">
          <a:xfrm>
            <a:off x="338138" y="293688"/>
            <a:ext cx="333375" cy="411162"/>
            <a:chOff x="10668001" y="925959"/>
            <a:chExt cx="444498" cy="545940"/>
          </a:xfrm>
        </p:grpSpPr>
        <p:sp>
          <p:nvSpPr>
            <p:cNvPr id="22" name="等腰三角形 27"/>
            <p:cNvSpPr/>
            <p:nvPr/>
          </p:nvSpPr>
          <p:spPr>
            <a:xfrm rot="5400000">
              <a:off x="10633062" y="1005163"/>
              <a:ext cx="501675" cy="431798"/>
            </a:xfrm>
            <a:prstGeom prst="triangle">
              <a:avLst/>
            </a:pr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3" name="等腰三角形 28"/>
            <p:cNvSpPr/>
            <p:nvPr/>
          </p:nvSpPr>
          <p:spPr>
            <a:xfrm rot="5400000">
              <a:off x="10705952" y="955741"/>
              <a:ext cx="436330" cy="376765"/>
            </a:xfrm>
            <a:prstGeom prst="triangle">
              <a:avLst/>
            </a:pr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sp>
        <p:nvSpPr>
          <p:cNvPr id="24" name="等腰三角形 3"/>
          <p:cNvSpPr/>
          <p:nvPr/>
        </p:nvSpPr>
        <p:spPr>
          <a:xfrm>
            <a:off x="8924925" y="0"/>
            <a:ext cx="3267075" cy="6858000"/>
          </a:xfrm>
          <a:prstGeom prst="triangle">
            <a:avLst>
              <a:gd name="adj" fmla="val 100000"/>
            </a:avLst>
          </a:prstGeom>
          <a:solidFill>
            <a:srgbClr val="F772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0" name="等腰三角形 4"/>
          <p:cNvSpPr/>
          <p:nvPr/>
        </p:nvSpPr>
        <p:spPr>
          <a:xfrm rot="11374545">
            <a:off x="8839200" y="1468438"/>
            <a:ext cx="501650" cy="5270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772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1" name="等腰三角形 4"/>
          <p:cNvSpPr/>
          <p:nvPr/>
        </p:nvSpPr>
        <p:spPr>
          <a:xfrm rot="20476330">
            <a:off x="10464800" y="766763"/>
            <a:ext cx="1674813" cy="1760537"/>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2" name="等腰三角形 4"/>
          <p:cNvSpPr/>
          <p:nvPr/>
        </p:nvSpPr>
        <p:spPr>
          <a:xfrm>
            <a:off x="10202863" y="1533525"/>
            <a:ext cx="1282700" cy="134620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2DCCD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3" name="等腰三角形 4"/>
          <p:cNvSpPr/>
          <p:nvPr/>
        </p:nvSpPr>
        <p:spPr>
          <a:xfrm rot="3834254">
            <a:off x="9466263" y="5322888"/>
            <a:ext cx="342900" cy="3619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2DCCD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4" name="等腰三角形 4"/>
          <p:cNvSpPr/>
          <p:nvPr/>
        </p:nvSpPr>
        <p:spPr>
          <a:xfrm rot="3834254">
            <a:off x="9100344" y="6187282"/>
            <a:ext cx="244475" cy="255587"/>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8D84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5" name="等腰三角形 4"/>
          <p:cNvSpPr/>
          <p:nvPr/>
        </p:nvSpPr>
        <p:spPr>
          <a:xfrm rot="4726618">
            <a:off x="9940925" y="3300413"/>
            <a:ext cx="1177925" cy="12382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8D84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6" name="等腰三角形 4"/>
          <p:cNvSpPr/>
          <p:nvPr/>
        </p:nvSpPr>
        <p:spPr>
          <a:xfrm rot="21025852">
            <a:off x="11661775" y="754063"/>
            <a:ext cx="244475" cy="257175"/>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8D84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7" name="等腰三角形 4"/>
          <p:cNvSpPr/>
          <p:nvPr/>
        </p:nvSpPr>
        <p:spPr>
          <a:xfrm rot="3834254">
            <a:off x="8044656" y="329407"/>
            <a:ext cx="344487" cy="3619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8" name="等腰三角形 4"/>
          <p:cNvSpPr/>
          <p:nvPr/>
        </p:nvSpPr>
        <p:spPr>
          <a:xfrm rot="18038681">
            <a:off x="9340056" y="-207169"/>
            <a:ext cx="344488" cy="3619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9" name="等腰三角形 4"/>
          <p:cNvSpPr/>
          <p:nvPr/>
        </p:nvSpPr>
        <p:spPr>
          <a:xfrm rot="11374545">
            <a:off x="10853738" y="5605463"/>
            <a:ext cx="501650" cy="525462"/>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nvGrpSpPr>
          <p:cNvPr id="40" name="组合 49"/>
          <p:cNvGrpSpPr/>
          <p:nvPr/>
        </p:nvGrpSpPr>
        <p:grpSpPr>
          <a:xfrm>
            <a:off x="9152214" y="832757"/>
            <a:ext cx="3080989" cy="5591028"/>
            <a:chOff x="9152214" y="832757"/>
            <a:chExt cx="3080989" cy="5591028"/>
          </a:xfrm>
          <a:solidFill>
            <a:srgbClr val="FFFFFF"/>
          </a:solidFill>
        </p:grpSpPr>
        <p:sp>
          <p:nvSpPr>
            <p:cNvPr id="41" name="任意多边形 50"/>
            <p:cNvSpPr/>
            <p:nvPr/>
          </p:nvSpPr>
          <p:spPr>
            <a:xfrm rot="20476330">
              <a:off x="10748648" y="1409739"/>
              <a:ext cx="1484555" cy="991655"/>
            </a:xfrm>
            <a:custGeom>
              <a:avLst/>
              <a:gdLst>
                <a:gd name="connsiteX0" fmla="*/ 964253 w 1484555"/>
                <a:gd name="connsiteY0" fmla="*/ 0 h 991655"/>
                <a:gd name="connsiteX1" fmla="*/ 1484555 w 1484555"/>
                <a:gd name="connsiteY1" fmla="*/ 377030 h 991655"/>
                <a:gd name="connsiteX2" fmla="*/ 0 w 1484555"/>
                <a:gd name="connsiteY2" fmla="*/ 991655 h 991655"/>
              </a:gdLst>
              <a:ahLst/>
              <a:cxnLst>
                <a:cxn ang="0">
                  <a:pos x="connsiteX0" y="connsiteY0"/>
                </a:cxn>
                <a:cxn ang="0">
                  <a:pos x="connsiteX1" y="connsiteY1"/>
                </a:cxn>
                <a:cxn ang="0">
                  <a:pos x="connsiteX2" y="connsiteY2"/>
                </a:cxn>
              </a:cxnLst>
              <a:rect l="l" t="t" r="r" b="b"/>
              <a:pathLst>
                <a:path w="1484555" h="991655">
                  <a:moveTo>
                    <a:pt x="964253" y="0"/>
                  </a:moveTo>
                  <a:lnTo>
                    <a:pt x="1484555" y="377030"/>
                  </a:lnTo>
                  <a:lnTo>
                    <a:pt x="0" y="991655"/>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42" name="任意多边形 51"/>
            <p:cNvSpPr/>
            <p:nvPr/>
          </p:nvSpPr>
          <p:spPr>
            <a:xfrm>
              <a:off x="10971638" y="2127252"/>
              <a:ext cx="513649" cy="434792"/>
            </a:xfrm>
            <a:custGeom>
              <a:avLst/>
              <a:gdLst>
                <a:gd name="connsiteX0" fmla="*/ 207102 w 513649"/>
                <a:gd name="connsiteY0" fmla="*/ 0 h 434792"/>
                <a:gd name="connsiteX1" fmla="*/ 513649 w 513649"/>
                <a:gd name="connsiteY1" fmla="*/ 222135 h 434792"/>
                <a:gd name="connsiteX2" fmla="*/ 0 w 513649"/>
                <a:gd name="connsiteY2" fmla="*/ 434792 h 434792"/>
              </a:gdLst>
              <a:ahLst/>
              <a:cxnLst>
                <a:cxn ang="0">
                  <a:pos x="connsiteX0" y="connsiteY0"/>
                </a:cxn>
                <a:cxn ang="0">
                  <a:pos x="connsiteX1" y="connsiteY1"/>
                </a:cxn>
                <a:cxn ang="0">
                  <a:pos x="connsiteX2" y="connsiteY2"/>
                </a:cxn>
              </a:cxnLst>
              <a:rect l="l" t="t" r="r" b="b"/>
              <a:pathLst>
                <a:path w="513649" h="434792">
                  <a:moveTo>
                    <a:pt x="207102" y="0"/>
                  </a:moveTo>
                  <a:lnTo>
                    <a:pt x="513649" y="222135"/>
                  </a:lnTo>
                  <a:lnTo>
                    <a:pt x="0" y="434792"/>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43" name="任意多边形 52"/>
            <p:cNvSpPr/>
            <p:nvPr/>
          </p:nvSpPr>
          <p:spPr>
            <a:xfrm rot="3834254">
              <a:off x="9520560" y="5357206"/>
              <a:ext cx="314048" cy="287533"/>
            </a:xfrm>
            <a:custGeom>
              <a:avLst/>
              <a:gdLst>
                <a:gd name="connsiteX0" fmla="*/ 11468 w 314048"/>
                <a:gd name="connsiteY0" fmla="*/ 0 h 287533"/>
                <a:gd name="connsiteX1" fmla="*/ 314048 w 314048"/>
                <a:gd name="connsiteY1" fmla="*/ 219261 h 287533"/>
                <a:gd name="connsiteX2" fmla="*/ 149143 w 314048"/>
                <a:gd name="connsiteY2" fmla="*/ 287533 h 287533"/>
                <a:gd name="connsiteX3" fmla="*/ 0 w 314048"/>
                <a:gd name="connsiteY3" fmla="*/ 99595 h 287533"/>
              </a:gdLst>
              <a:ahLst/>
              <a:cxnLst>
                <a:cxn ang="0">
                  <a:pos x="connsiteX0" y="connsiteY0"/>
                </a:cxn>
                <a:cxn ang="0">
                  <a:pos x="connsiteX1" y="connsiteY1"/>
                </a:cxn>
                <a:cxn ang="0">
                  <a:pos x="connsiteX2" y="connsiteY2"/>
                </a:cxn>
                <a:cxn ang="0">
                  <a:pos x="connsiteX3" y="connsiteY3"/>
                </a:cxn>
              </a:cxnLst>
              <a:rect l="l" t="t" r="r" b="b"/>
              <a:pathLst>
                <a:path w="314048" h="287533">
                  <a:moveTo>
                    <a:pt x="11468" y="0"/>
                  </a:moveTo>
                  <a:lnTo>
                    <a:pt x="314048" y="219261"/>
                  </a:lnTo>
                  <a:lnTo>
                    <a:pt x="149143" y="287533"/>
                  </a:lnTo>
                  <a:lnTo>
                    <a:pt x="0" y="99595"/>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44" name="任意多边形 66"/>
            <p:cNvSpPr/>
            <p:nvPr/>
          </p:nvSpPr>
          <p:spPr>
            <a:xfrm rot="3834254">
              <a:off x="9141845" y="6212916"/>
              <a:ext cx="221238" cy="200499"/>
            </a:xfrm>
            <a:custGeom>
              <a:avLst/>
              <a:gdLst>
                <a:gd name="connsiteX0" fmla="*/ 6794 w 221238"/>
                <a:gd name="connsiteY0" fmla="*/ 0 h 200499"/>
                <a:gd name="connsiteX1" fmla="*/ 221238 w 221238"/>
                <a:gd name="connsiteY1" fmla="*/ 155395 h 200499"/>
                <a:gd name="connsiteX2" fmla="*/ 112294 w 221238"/>
                <a:gd name="connsiteY2" fmla="*/ 200499 h 200499"/>
                <a:gd name="connsiteX3" fmla="*/ 0 w 221238"/>
                <a:gd name="connsiteY3" fmla="*/ 58996 h 200499"/>
              </a:gdLst>
              <a:ahLst/>
              <a:cxnLst>
                <a:cxn ang="0">
                  <a:pos x="connsiteX0" y="connsiteY0"/>
                </a:cxn>
                <a:cxn ang="0">
                  <a:pos x="connsiteX1" y="connsiteY1"/>
                </a:cxn>
                <a:cxn ang="0">
                  <a:pos x="connsiteX2" y="connsiteY2"/>
                </a:cxn>
                <a:cxn ang="0">
                  <a:pos x="connsiteX3" y="connsiteY3"/>
                </a:cxn>
              </a:cxnLst>
              <a:rect l="l" t="t" r="r" b="b"/>
              <a:pathLst>
                <a:path w="221238" h="200499">
                  <a:moveTo>
                    <a:pt x="6794" y="0"/>
                  </a:moveTo>
                  <a:lnTo>
                    <a:pt x="221238" y="155395"/>
                  </a:lnTo>
                  <a:lnTo>
                    <a:pt x="112294" y="200499"/>
                  </a:lnTo>
                  <a:lnTo>
                    <a:pt x="0" y="58996"/>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45" name="任意多边形 68"/>
            <p:cNvSpPr/>
            <p:nvPr/>
          </p:nvSpPr>
          <p:spPr>
            <a:xfrm rot="4726618">
              <a:off x="10137641" y="3462627"/>
              <a:ext cx="1090268" cy="942332"/>
            </a:xfrm>
            <a:custGeom>
              <a:avLst/>
              <a:gdLst>
                <a:gd name="connsiteX0" fmla="*/ 54741 w 1090268"/>
                <a:gd name="connsiteY0" fmla="*/ 0 h 942332"/>
                <a:gd name="connsiteX1" fmla="*/ 1090268 w 1090268"/>
                <a:gd name="connsiteY1" fmla="*/ 750382 h 942332"/>
                <a:gd name="connsiteX2" fmla="*/ 626636 w 1090268"/>
                <a:gd name="connsiteY2" fmla="*/ 942332 h 942332"/>
                <a:gd name="connsiteX3" fmla="*/ 0 w 1090268"/>
                <a:gd name="connsiteY3" fmla="*/ 475377 h 942332"/>
              </a:gdLst>
              <a:ahLst/>
              <a:cxnLst>
                <a:cxn ang="0">
                  <a:pos x="connsiteX0" y="connsiteY0"/>
                </a:cxn>
                <a:cxn ang="0">
                  <a:pos x="connsiteX1" y="connsiteY1"/>
                </a:cxn>
                <a:cxn ang="0">
                  <a:pos x="connsiteX2" y="connsiteY2"/>
                </a:cxn>
                <a:cxn ang="0">
                  <a:pos x="connsiteX3" y="connsiteY3"/>
                </a:cxn>
              </a:cxnLst>
              <a:rect l="l" t="t" r="r" b="b"/>
              <a:pathLst>
                <a:path w="1090268" h="942332">
                  <a:moveTo>
                    <a:pt x="54741" y="0"/>
                  </a:moveTo>
                  <a:lnTo>
                    <a:pt x="1090268" y="750382"/>
                  </a:lnTo>
                  <a:lnTo>
                    <a:pt x="626636" y="942332"/>
                  </a:lnTo>
                  <a:lnTo>
                    <a:pt x="0" y="475377"/>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46" name="任意多边形 69"/>
            <p:cNvSpPr/>
            <p:nvPr/>
          </p:nvSpPr>
          <p:spPr>
            <a:xfrm rot="21025852">
              <a:off x="11693675" y="832757"/>
              <a:ext cx="217959" cy="164561"/>
            </a:xfrm>
            <a:custGeom>
              <a:avLst/>
              <a:gdLst>
                <a:gd name="connsiteX0" fmla="*/ 115393 w 217959"/>
                <a:gd name="connsiteY0" fmla="*/ 0 h 164561"/>
                <a:gd name="connsiteX1" fmla="*/ 217959 w 217959"/>
                <a:gd name="connsiteY1" fmla="*/ 74324 h 164561"/>
                <a:gd name="connsiteX2" fmla="*/ 0 w 217959"/>
                <a:gd name="connsiteY2" fmla="*/ 164561 h 164561"/>
              </a:gdLst>
              <a:ahLst/>
              <a:cxnLst>
                <a:cxn ang="0">
                  <a:pos x="connsiteX0" y="connsiteY0"/>
                </a:cxn>
                <a:cxn ang="0">
                  <a:pos x="connsiteX1" y="connsiteY1"/>
                </a:cxn>
                <a:cxn ang="0">
                  <a:pos x="connsiteX2" y="connsiteY2"/>
                </a:cxn>
              </a:cxnLst>
              <a:rect l="l" t="t" r="r" b="b"/>
              <a:pathLst>
                <a:path w="217959" h="164561">
                  <a:moveTo>
                    <a:pt x="115393" y="0"/>
                  </a:moveTo>
                  <a:lnTo>
                    <a:pt x="217959" y="74324"/>
                  </a:lnTo>
                  <a:lnTo>
                    <a:pt x="0" y="16456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sp>
        <p:nvSpPr>
          <p:cNvPr id="47" name="等腰三角形 4"/>
          <p:cNvSpPr/>
          <p:nvPr/>
        </p:nvSpPr>
        <p:spPr>
          <a:xfrm rot="1555719">
            <a:off x="6561138" y="669925"/>
            <a:ext cx="242887" cy="255588"/>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nvGrpSpPr>
          <p:cNvPr id="48" name="组 47"/>
          <p:cNvGrpSpPr/>
          <p:nvPr/>
        </p:nvGrpSpPr>
        <p:grpSpPr>
          <a:xfrm>
            <a:off x="853823" y="1290267"/>
            <a:ext cx="1919540" cy="596856"/>
            <a:chOff x="4081112" y="875484"/>
            <a:chExt cx="4029776" cy="434340"/>
          </a:xfrm>
        </p:grpSpPr>
        <p:sp>
          <p:nvSpPr>
            <p:cNvPr id="49" name="圆角矩形 48"/>
            <p:cNvSpPr/>
            <p:nvPr/>
          </p:nvSpPr>
          <p:spPr>
            <a:xfrm>
              <a:off x="4136900" y="875484"/>
              <a:ext cx="3918200" cy="434340"/>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000"/>
            </a:p>
          </p:txBody>
        </p:sp>
        <p:sp>
          <p:nvSpPr>
            <p:cNvPr id="50" name="文本框 49"/>
            <p:cNvSpPr txBox="1"/>
            <p:nvPr/>
          </p:nvSpPr>
          <p:spPr>
            <a:xfrm>
              <a:off x="4081112" y="907988"/>
              <a:ext cx="4029776" cy="335960"/>
            </a:xfrm>
            <a:prstGeom prst="rect">
              <a:avLst/>
            </a:prstGeom>
            <a:noFill/>
          </p:spPr>
          <p:txBody>
            <a:bodyPr wrap="square" rtlCol="0">
              <a:spAutoFit/>
            </a:bodyPr>
            <a:lstStyle/>
            <a:p>
              <a:pPr algn="ctr"/>
              <a:r>
                <a:rPr kumimoji="1" lang="zh-CN" altLang="en-US" sz="2400" b="1" dirty="0" smtClean="0">
                  <a:solidFill>
                    <a:schemeClr val="bg1"/>
                  </a:solidFill>
                  <a:latin typeface="Microsoft YaHei" charset="-122"/>
                  <a:ea typeface="Microsoft YaHei" charset="-122"/>
                  <a:cs typeface="Microsoft YaHei" charset="-122"/>
                </a:rPr>
                <a:t>使用</a:t>
              </a:r>
              <a:endParaRPr kumimoji="1" lang="zh-CN" altLang="en-US" sz="2400" b="1" dirty="0">
                <a:solidFill>
                  <a:schemeClr val="bg1"/>
                </a:solidFill>
                <a:latin typeface="Microsoft YaHei" charset="-122"/>
                <a:ea typeface="Microsoft YaHei" charset="-122"/>
                <a:cs typeface="Microsoft YaHei" charset="-122"/>
              </a:endParaRPr>
            </a:p>
          </p:txBody>
        </p:sp>
      </p:gr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1642" y="2562044"/>
            <a:ext cx="6347617" cy="2003352"/>
          </a:xfrm>
          <a:prstGeom prst="rect">
            <a:avLst/>
          </a:prstGeom>
        </p:spPr>
      </p:pic>
      <p:sp>
        <p:nvSpPr>
          <p:cNvPr id="5" name="矩形 4"/>
          <p:cNvSpPr/>
          <p:nvPr/>
        </p:nvSpPr>
        <p:spPr>
          <a:xfrm>
            <a:off x="880397" y="4748510"/>
            <a:ext cx="6096000" cy="646331"/>
          </a:xfrm>
          <a:prstGeom prst="rect">
            <a:avLst/>
          </a:prstGeom>
        </p:spPr>
        <p:txBody>
          <a:bodyPr>
            <a:spAutoFit/>
          </a:bodyPr>
          <a:lstStyle/>
          <a:p>
            <a:pPr algn="just"/>
            <a:r>
              <a:rPr lang="zh-CN" altLang="en-US" b="1" dirty="0" smtClean="0">
                <a:solidFill>
                  <a:srgbClr val="000000"/>
                </a:solidFill>
                <a:latin typeface="Microsoft YaHei" charset="-122"/>
                <a:ea typeface="Microsoft YaHei" charset="-122"/>
                <a:cs typeface="Microsoft YaHei" charset="-122"/>
              </a:rPr>
              <a:t>上图</a:t>
            </a:r>
            <a:r>
              <a:rPr lang="zh-CN" altLang="en-US" b="1" dirty="0">
                <a:solidFill>
                  <a:srgbClr val="000000"/>
                </a:solidFill>
                <a:latin typeface="Microsoft YaHei" charset="-122"/>
                <a:ea typeface="Microsoft YaHei" charset="-122"/>
                <a:cs typeface="Microsoft YaHei" charset="-122"/>
              </a:rPr>
              <a:t>描述</a:t>
            </a:r>
            <a:r>
              <a:rPr lang="zh-CN" altLang="en-US" b="1" dirty="0" smtClean="0">
                <a:solidFill>
                  <a:srgbClr val="000000"/>
                </a:solidFill>
                <a:latin typeface="Microsoft YaHei" charset="-122"/>
                <a:ea typeface="Microsoft YaHei" charset="-122"/>
                <a:cs typeface="Microsoft YaHei" charset="-122"/>
              </a:rPr>
              <a:t>了</a:t>
            </a:r>
            <a:r>
              <a:rPr lang="zh-CN" altLang="en-US" b="1" dirty="0" smtClean="0">
                <a:latin typeface="Microsoft YaHei" charset="-122"/>
                <a:ea typeface="Microsoft YaHei" charset="-122"/>
                <a:cs typeface="Microsoft YaHei" charset="-122"/>
              </a:rPr>
              <a:t>使用可抛弃型原型的情况下，</a:t>
            </a:r>
            <a:r>
              <a:rPr lang="zh-CN" altLang="en-US" b="1" dirty="0" smtClean="0">
                <a:solidFill>
                  <a:srgbClr val="000000"/>
                </a:solidFill>
                <a:latin typeface="Microsoft YaHei" charset="-122"/>
                <a:ea typeface="Microsoft YaHei" charset="-122"/>
                <a:cs typeface="Microsoft YaHei" charset="-122"/>
              </a:rPr>
              <a:t>从</a:t>
            </a:r>
            <a:r>
              <a:rPr lang="zh-CN" altLang="en-US" b="1" dirty="0">
                <a:solidFill>
                  <a:srgbClr val="000000"/>
                </a:solidFill>
                <a:latin typeface="Microsoft YaHei" charset="-122"/>
                <a:ea typeface="Microsoft YaHei" charset="-122"/>
                <a:cs typeface="Microsoft YaHei" charset="-122"/>
              </a:rPr>
              <a:t>用例到详细界面设计过程中一系列可能的开发活动。</a:t>
            </a:r>
            <a:endParaRPr lang="zh-CN" altLang="en-US" b="1" dirty="0">
              <a:solidFill>
                <a:srgbClr val="000000"/>
              </a:solidFill>
              <a:effectLst/>
              <a:latin typeface="Microsoft YaHei" charset="-122"/>
              <a:ea typeface="Microsoft YaHei" charset="-122"/>
              <a:cs typeface="Microsoft YaHei" charset="-122"/>
            </a:endParaRPr>
          </a:p>
        </p:txBody>
      </p:sp>
    </p:spTree>
    <p:extLst>
      <p:ext uri="{BB962C8B-B14F-4D97-AF65-F5344CB8AC3E}">
        <p14:creationId xmlns:p14="http://schemas.microsoft.com/office/powerpoint/2010/main" val="15442486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accel="50000" decel="50000"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1000" fill="hold"/>
                                        <p:tgtEl>
                                          <p:spTgt spid="24"/>
                                        </p:tgtEl>
                                        <p:attrNameLst>
                                          <p:attrName>ppt_x</p:attrName>
                                        </p:attrNameLst>
                                      </p:cBhvr>
                                      <p:tavLst>
                                        <p:tav tm="0">
                                          <p:val>
                                            <p:strVal val="1+#ppt_w/2"/>
                                          </p:val>
                                        </p:tav>
                                        <p:tav tm="100000">
                                          <p:val>
                                            <p:strVal val="#ppt_x"/>
                                          </p:val>
                                        </p:tav>
                                      </p:tavLst>
                                    </p:anim>
                                    <p:anim calcmode="lin" valueType="num">
                                      <p:cBhvr additive="base">
                                        <p:cTn id="8" dur="1000" fill="hold"/>
                                        <p:tgtEl>
                                          <p:spTgt spid="24"/>
                                        </p:tgtEl>
                                        <p:attrNameLst>
                                          <p:attrName>ppt_y</p:attrName>
                                        </p:attrNameLst>
                                      </p:cBhvr>
                                      <p:tavLst>
                                        <p:tav tm="0">
                                          <p:val>
                                            <p:strVal val="#ppt_y"/>
                                          </p:val>
                                        </p:tav>
                                        <p:tav tm="100000">
                                          <p:val>
                                            <p:strVal val="#ppt_y"/>
                                          </p:val>
                                        </p:tav>
                                      </p:tavLst>
                                    </p:anim>
                                  </p:childTnLst>
                                </p:cTn>
                              </p:par>
                              <p:par>
                                <p:cTn id="9" presetID="2" presetClass="entr" presetSubtype="2" accel="50000" decel="50000" fill="hold" grpId="0" nodeType="withEffect">
                                  <p:stCondLst>
                                    <p:cond delay="0"/>
                                  </p:stCondLst>
                                  <p:childTnLst>
                                    <p:set>
                                      <p:cBhvr>
                                        <p:cTn id="10" dur="1" fill="hold">
                                          <p:stCondLst>
                                            <p:cond delay="0"/>
                                          </p:stCondLst>
                                        </p:cTn>
                                        <p:tgtEl>
                                          <p:spTgt spid="30"/>
                                        </p:tgtEl>
                                        <p:attrNameLst>
                                          <p:attrName>style.visibility</p:attrName>
                                        </p:attrNameLst>
                                      </p:cBhvr>
                                      <p:to>
                                        <p:strVal val="visible"/>
                                      </p:to>
                                    </p:set>
                                    <p:anim calcmode="lin" valueType="num">
                                      <p:cBhvr additive="base">
                                        <p:cTn id="11" dur="1000" fill="hold"/>
                                        <p:tgtEl>
                                          <p:spTgt spid="30"/>
                                        </p:tgtEl>
                                        <p:attrNameLst>
                                          <p:attrName>ppt_x</p:attrName>
                                        </p:attrNameLst>
                                      </p:cBhvr>
                                      <p:tavLst>
                                        <p:tav tm="0">
                                          <p:val>
                                            <p:strVal val="1+#ppt_w/2"/>
                                          </p:val>
                                        </p:tav>
                                        <p:tav tm="100000">
                                          <p:val>
                                            <p:strVal val="#ppt_x"/>
                                          </p:val>
                                        </p:tav>
                                      </p:tavLst>
                                    </p:anim>
                                    <p:anim calcmode="lin" valueType="num">
                                      <p:cBhvr additive="base">
                                        <p:cTn id="12" dur="1000" fill="hold"/>
                                        <p:tgtEl>
                                          <p:spTgt spid="30"/>
                                        </p:tgtEl>
                                        <p:attrNameLst>
                                          <p:attrName>ppt_y</p:attrName>
                                        </p:attrNameLst>
                                      </p:cBhvr>
                                      <p:tavLst>
                                        <p:tav tm="0">
                                          <p:val>
                                            <p:strVal val="#ppt_y"/>
                                          </p:val>
                                        </p:tav>
                                        <p:tav tm="100000">
                                          <p:val>
                                            <p:strVal val="#ppt_y"/>
                                          </p:val>
                                        </p:tav>
                                      </p:tavLst>
                                    </p:anim>
                                  </p:childTnLst>
                                </p:cTn>
                              </p:par>
                              <p:par>
                                <p:cTn id="13" presetID="2" presetClass="entr" presetSubtype="2" accel="50000" decel="50000" fill="hold" grpId="0" nodeType="withEffect">
                                  <p:stCondLst>
                                    <p:cond delay="0"/>
                                  </p:stCondLst>
                                  <p:childTnLst>
                                    <p:set>
                                      <p:cBhvr>
                                        <p:cTn id="14" dur="1" fill="hold">
                                          <p:stCondLst>
                                            <p:cond delay="0"/>
                                          </p:stCondLst>
                                        </p:cTn>
                                        <p:tgtEl>
                                          <p:spTgt spid="31"/>
                                        </p:tgtEl>
                                        <p:attrNameLst>
                                          <p:attrName>style.visibility</p:attrName>
                                        </p:attrNameLst>
                                      </p:cBhvr>
                                      <p:to>
                                        <p:strVal val="visible"/>
                                      </p:to>
                                    </p:set>
                                    <p:anim calcmode="lin" valueType="num">
                                      <p:cBhvr additive="base">
                                        <p:cTn id="15" dur="1000" fill="hold"/>
                                        <p:tgtEl>
                                          <p:spTgt spid="31"/>
                                        </p:tgtEl>
                                        <p:attrNameLst>
                                          <p:attrName>ppt_x</p:attrName>
                                        </p:attrNameLst>
                                      </p:cBhvr>
                                      <p:tavLst>
                                        <p:tav tm="0">
                                          <p:val>
                                            <p:strVal val="1+#ppt_w/2"/>
                                          </p:val>
                                        </p:tav>
                                        <p:tav tm="100000">
                                          <p:val>
                                            <p:strVal val="#ppt_x"/>
                                          </p:val>
                                        </p:tav>
                                      </p:tavLst>
                                    </p:anim>
                                    <p:anim calcmode="lin" valueType="num">
                                      <p:cBhvr additive="base">
                                        <p:cTn id="16" dur="1000" fill="hold"/>
                                        <p:tgtEl>
                                          <p:spTgt spid="31"/>
                                        </p:tgtEl>
                                        <p:attrNameLst>
                                          <p:attrName>ppt_y</p:attrName>
                                        </p:attrNameLst>
                                      </p:cBhvr>
                                      <p:tavLst>
                                        <p:tav tm="0">
                                          <p:val>
                                            <p:strVal val="#ppt_y"/>
                                          </p:val>
                                        </p:tav>
                                        <p:tav tm="100000">
                                          <p:val>
                                            <p:strVal val="#ppt_y"/>
                                          </p:val>
                                        </p:tav>
                                      </p:tavLst>
                                    </p:anim>
                                  </p:childTnLst>
                                </p:cTn>
                              </p:par>
                              <p:par>
                                <p:cTn id="17" presetID="2" presetClass="entr" presetSubtype="2" accel="50000" decel="50000" fill="hold" grpId="0" nodeType="withEffect">
                                  <p:stCondLst>
                                    <p:cond delay="0"/>
                                  </p:stCondLst>
                                  <p:childTnLst>
                                    <p:set>
                                      <p:cBhvr>
                                        <p:cTn id="18" dur="1" fill="hold">
                                          <p:stCondLst>
                                            <p:cond delay="0"/>
                                          </p:stCondLst>
                                        </p:cTn>
                                        <p:tgtEl>
                                          <p:spTgt spid="32"/>
                                        </p:tgtEl>
                                        <p:attrNameLst>
                                          <p:attrName>style.visibility</p:attrName>
                                        </p:attrNameLst>
                                      </p:cBhvr>
                                      <p:to>
                                        <p:strVal val="visible"/>
                                      </p:to>
                                    </p:set>
                                    <p:anim calcmode="lin" valueType="num">
                                      <p:cBhvr additive="base">
                                        <p:cTn id="19" dur="1000" fill="hold"/>
                                        <p:tgtEl>
                                          <p:spTgt spid="32"/>
                                        </p:tgtEl>
                                        <p:attrNameLst>
                                          <p:attrName>ppt_x</p:attrName>
                                        </p:attrNameLst>
                                      </p:cBhvr>
                                      <p:tavLst>
                                        <p:tav tm="0">
                                          <p:val>
                                            <p:strVal val="1+#ppt_w/2"/>
                                          </p:val>
                                        </p:tav>
                                        <p:tav tm="100000">
                                          <p:val>
                                            <p:strVal val="#ppt_x"/>
                                          </p:val>
                                        </p:tav>
                                      </p:tavLst>
                                    </p:anim>
                                    <p:anim calcmode="lin" valueType="num">
                                      <p:cBhvr additive="base">
                                        <p:cTn id="20" dur="1000" fill="hold"/>
                                        <p:tgtEl>
                                          <p:spTgt spid="32"/>
                                        </p:tgtEl>
                                        <p:attrNameLst>
                                          <p:attrName>ppt_y</p:attrName>
                                        </p:attrNameLst>
                                      </p:cBhvr>
                                      <p:tavLst>
                                        <p:tav tm="0">
                                          <p:val>
                                            <p:strVal val="#ppt_y"/>
                                          </p:val>
                                        </p:tav>
                                        <p:tav tm="100000">
                                          <p:val>
                                            <p:strVal val="#ppt_y"/>
                                          </p:val>
                                        </p:tav>
                                      </p:tavLst>
                                    </p:anim>
                                  </p:childTnLst>
                                </p:cTn>
                              </p:par>
                              <p:par>
                                <p:cTn id="21" presetID="2" presetClass="entr" presetSubtype="2" accel="50000" decel="50000" fill="hold" grpId="0" nodeType="withEffect">
                                  <p:stCondLst>
                                    <p:cond delay="0"/>
                                  </p:stCondLst>
                                  <p:childTnLst>
                                    <p:set>
                                      <p:cBhvr>
                                        <p:cTn id="22" dur="1" fill="hold">
                                          <p:stCondLst>
                                            <p:cond delay="0"/>
                                          </p:stCondLst>
                                        </p:cTn>
                                        <p:tgtEl>
                                          <p:spTgt spid="33"/>
                                        </p:tgtEl>
                                        <p:attrNameLst>
                                          <p:attrName>style.visibility</p:attrName>
                                        </p:attrNameLst>
                                      </p:cBhvr>
                                      <p:to>
                                        <p:strVal val="visible"/>
                                      </p:to>
                                    </p:set>
                                    <p:anim calcmode="lin" valueType="num">
                                      <p:cBhvr additive="base">
                                        <p:cTn id="23" dur="1000" fill="hold"/>
                                        <p:tgtEl>
                                          <p:spTgt spid="33"/>
                                        </p:tgtEl>
                                        <p:attrNameLst>
                                          <p:attrName>ppt_x</p:attrName>
                                        </p:attrNameLst>
                                      </p:cBhvr>
                                      <p:tavLst>
                                        <p:tav tm="0">
                                          <p:val>
                                            <p:strVal val="1+#ppt_w/2"/>
                                          </p:val>
                                        </p:tav>
                                        <p:tav tm="100000">
                                          <p:val>
                                            <p:strVal val="#ppt_x"/>
                                          </p:val>
                                        </p:tav>
                                      </p:tavLst>
                                    </p:anim>
                                    <p:anim calcmode="lin" valueType="num">
                                      <p:cBhvr additive="base">
                                        <p:cTn id="24" dur="1000" fill="hold"/>
                                        <p:tgtEl>
                                          <p:spTgt spid="33"/>
                                        </p:tgtEl>
                                        <p:attrNameLst>
                                          <p:attrName>ppt_y</p:attrName>
                                        </p:attrNameLst>
                                      </p:cBhvr>
                                      <p:tavLst>
                                        <p:tav tm="0">
                                          <p:val>
                                            <p:strVal val="#ppt_y"/>
                                          </p:val>
                                        </p:tav>
                                        <p:tav tm="100000">
                                          <p:val>
                                            <p:strVal val="#ppt_y"/>
                                          </p:val>
                                        </p:tav>
                                      </p:tavLst>
                                    </p:anim>
                                  </p:childTnLst>
                                </p:cTn>
                              </p:par>
                              <p:par>
                                <p:cTn id="25" presetID="2" presetClass="entr" presetSubtype="2" accel="50000" decel="50000" fill="hold" grpId="0" nodeType="withEffect">
                                  <p:stCondLst>
                                    <p:cond delay="0"/>
                                  </p:stCondLst>
                                  <p:childTnLst>
                                    <p:set>
                                      <p:cBhvr>
                                        <p:cTn id="26" dur="1" fill="hold">
                                          <p:stCondLst>
                                            <p:cond delay="0"/>
                                          </p:stCondLst>
                                        </p:cTn>
                                        <p:tgtEl>
                                          <p:spTgt spid="34"/>
                                        </p:tgtEl>
                                        <p:attrNameLst>
                                          <p:attrName>style.visibility</p:attrName>
                                        </p:attrNameLst>
                                      </p:cBhvr>
                                      <p:to>
                                        <p:strVal val="visible"/>
                                      </p:to>
                                    </p:set>
                                    <p:anim calcmode="lin" valueType="num">
                                      <p:cBhvr additive="base">
                                        <p:cTn id="27" dur="1000" fill="hold"/>
                                        <p:tgtEl>
                                          <p:spTgt spid="34"/>
                                        </p:tgtEl>
                                        <p:attrNameLst>
                                          <p:attrName>ppt_x</p:attrName>
                                        </p:attrNameLst>
                                      </p:cBhvr>
                                      <p:tavLst>
                                        <p:tav tm="0">
                                          <p:val>
                                            <p:strVal val="1+#ppt_w/2"/>
                                          </p:val>
                                        </p:tav>
                                        <p:tav tm="100000">
                                          <p:val>
                                            <p:strVal val="#ppt_x"/>
                                          </p:val>
                                        </p:tav>
                                      </p:tavLst>
                                    </p:anim>
                                    <p:anim calcmode="lin" valueType="num">
                                      <p:cBhvr additive="base">
                                        <p:cTn id="28" dur="1000" fill="hold"/>
                                        <p:tgtEl>
                                          <p:spTgt spid="34"/>
                                        </p:tgtEl>
                                        <p:attrNameLst>
                                          <p:attrName>ppt_y</p:attrName>
                                        </p:attrNameLst>
                                      </p:cBhvr>
                                      <p:tavLst>
                                        <p:tav tm="0">
                                          <p:val>
                                            <p:strVal val="#ppt_y"/>
                                          </p:val>
                                        </p:tav>
                                        <p:tav tm="100000">
                                          <p:val>
                                            <p:strVal val="#ppt_y"/>
                                          </p:val>
                                        </p:tav>
                                      </p:tavLst>
                                    </p:anim>
                                  </p:childTnLst>
                                </p:cTn>
                              </p:par>
                              <p:par>
                                <p:cTn id="29" presetID="2" presetClass="entr" presetSubtype="2" accel="50000" decel="50000" fill="hold" grpId="0" nodeType="withEffect">
                                  <p:stCondLst>
                                    <p:cond delay="0"/>
                                  </p:stCondLst>
                                  <p:childTnLst>
                                    <p:set>
                                      <p:cBhvr>
                                        <p:cTn id="30" dur="1" fill="hold">
                                          <p:stCondLst>
                                            <p:cond delay="0"/>
                                          </p:stCondLst>
                                        </p:cTn>
                                        <p:tgtEl>
                                          <p:spTgt spid="35"/>
                                        </p:tgtEl>
                                        <p:attrNameLst>
                                          <p:attrName>style.visibility</p:attrName>
                                        </p:attrNameLst>
                                      </p:cBhvr>
                                      <p:to>
                                        <p:strVal val="visible"/>
                                      </p:to>
                                    </p:set>
                                    <p:anim calcmode="lin" valueType="num">
                                      <p:cBhvr additive="base">
                                        <p:cTn id="31" dur="1000" fill="hold"/>
                                        <p:tgtEl>
                                          <p:spTgt spid="35"/>
                                        </p:tgtEl>
                                        <p:attrNameLst>
                                          <p:attrName>ppt_x</p:attrName>
                                        </p:attrNameLst>
                                      </p:cBhvr>
                                      <p:tavLst>
                                        <p:tav tm="0">
                                          <p:val>
                                            <p:strVal val="1+#ppt_w/2"/>
                                          </p:val>
                                        </p:tav>
                                        <p:tav tm="100000">
                                          <p:val>
                                            <p:strVal val="#ppt_x"/>
                                          </p:val>
                                        </p:tav>
                                      </p:tavLst>
                                    </p:anim>
                                    <p:anim calcmode="lin" valueType="num">
                                      <p:cBhvr additive="base">
                                        <p:cTn id="32" dur="1000" fill="hold"/>
                                        <p:tgtEl>
                                          <p:spTgt spid="35"/>
                                        </p:tgtEl>
                                        <p:attrNameLst>
                                          <p:attrName>ppt_y</p:attrName>
                                        </p:attrNameLst>
                                      </p:cBhvr>
                                      <p:tavLst>
                                        <p:tav tm="0">
                                          <p:val>
                                            <p:strVal val="#ppt_y"/>
                                          </p:val>
                                        </p:tav>
                                        <p:tav tm="100000">
                                          <p:val>
                                            <p:strVal val="#ppt_y"/>
                                          </p:val>
                                        </p:tav>
                                      </p:tavLst>
                                    </p:anim>
                                  </p:childTnLst>
                                </p:cTn>
                              </p:par>
                              <p:par>
                                <p:cTn id="33" presetID="2" presetClass="entr" presetSubtype="2" accel="50000" decel="50000" fill="hold" grpId="0" nodeType="withEffect">
                                  <p:stCondLst>
                                    <p:cond delay="0"/>
                                  </p:stCondLst>
                                  <p:childTnLst>
                                    <p:set>
                                      <p:cBhvr>
                                        <p:cTn id="34" dur="1" fill="hold">
                                          <p:stCondLst>
                                            <p:cond delay="0"/>
                                          </p:stCondLst>
                                        </p:cTn>
                                        <p:tgtEl>
                                          <p:spTgt spid="36"/>
                                        </p:tgtEl>
                                        <p:attrNameLst>
                                          <p:attrName>style.visibility</p:attrName>
                                        </p:attrNameLst>
                                      </p:cBhvr>
                                      <p:to>
                                        <p:strVal val="visible"/>
                                      </p:to>
                                    </p:set>
                                    <p:anim calcmode="lin" valueType="num">
                                      <p:cBhvr additive="base">
                                        <p:cTn id="35" dur="1000" fill="hold"/>
                                        <p:tgtEl>
                                          <p:spTgt spid="36"/>
                                        </p:tgtEl>
                                        <p:attrNameLst>
                                          <p:attrName>ppt_x</p:attrName>
                                        </p:attrNameLst>
                                      </p:cBhvr>
                                      <p:tavLst>
                                        <p:tav tm="0">
                                          <p:val>
                                            <p:strVal val="1+#ppt_w/2"/>
                                          </p:val>
                                        </p:tav>
                                        <p:tav tm="100000">
                                          <p:val>
                                            <p:strVal val="#ppt_x"/>
                                          </p:val>
                                        </p:tav>
                                      </p:tavLst>
                                    </p:anim>
                                    <p:anim calcmode="lin" valueType="num">
                                      <p:cBhvr additive="base">
                                        <p:cTn id="36" dur="1000" fill="hold"/>
                                        <p:tgtEl>
                                          <p:spTgt spid="36"/>
                                        </p:tgtEl>
                                        <p:attrNameLst>
                                          <p:attrName>ppt_y</p:attrName>
                                        </p:attrNameLst>
                                      </p:cBhvr>
                                      <p:tavLst>
                                        <p:tav tm="0">
                                          <p:val>
                                            <p:strVal val="#ppt_y"/>
                                          </p:val>
                                        </p:tav>
                                        <p:tav tm="100000">
                                          <p:val>
                                            <p:strVal val="#ppt_y"/>
                                          </p:val>
                                        </p:tav>
                                      </p:tavLst>
                                    </p:anim>
                                  </p:childTnLst>
                                </p:cTn>
                              </p:par>
                              <p:par>
                                <p:cTn id="37" presetID="2" presetClass="entr" presetSubtype="2" accel="50000" decel="50000" fill="hold" grpId="0" nodeType="withEffect">
                                  <p:stCondLst>
                                    <p:cond delay="0"/>
                                  </p:stCondLst>
                                  <p:childTnLst>
                                    <p:set>
                                      <p:cBhvr>
                                        <p:cTn id="38" dur="1" fill="hold">
                                          <p:stCondLst>
                                            <p:cond delay="0"/>
                                          </p:stCondLst>
                                        </p:cTn>
                                        <p:tgtEl>
                                          <p:spTgt spid="37"/>
                                        </p:tgtEl>
                                        <p:attrNameLst>
                                          <p:attrName>style.visibility</p:attrName>
                                        </p:attrNameLst>
                                      </p:cBhvr>
                                      <p:to>
                                        <p:strVal val="visible"/>
                                      </p:to>
                                    </p:set>
                                    <p:anim calcmode="lin" valueType="num">
                                      <p:cBhvr additive="base">
                                        <p:cTn id="39" dur="1000" fill="hold"/>
                                        <p:tgtEl>
                                          <p:spTgt spid="37"/>
                                        </p:tgtEl>
                                        <p:attrNameLst>
                                          <p:attrName>ppt_x</p:attrName>
                                        </p:attrNameLst>
                                      </p:cBhvr>
                                      <p:tavLst>
                                        <p:tav tm="0">
                                          <p:val>
                                            <p:strVal val="1+#ppt_w/2"/>
                                          </p:val>
                                        </p:tav>
                                        <p:tav tm="100000">
                                          <p:val>
                                            <p:strVal val="#ppt_x"/>
                                          </p:val>
                                        </p:tav>
                                      </p:tavLst>
                                    </p:anim>
                                    <p:anim calcmode="lin" valueType="num">
                                      <p:cBhvr additive="base">
                                        <p:cTn id="40" dur="1000" fill="hold"/>
                                        <p:tgtEl>
                                          <p:spTgt spid="37"/>
                                        </p:tgtEl>
                                        <p:attrNameLst>
                                          <p:attrName>ppt_y</p:attrName>
                                        </p:attrNameLst>
                                      </p:cBhvr>
                                      <p:tavLst>
                                        <p:tav tm="0">
                                          <p:val>
                                            <p:strVal val="#ppt_y"/>
                                          </p:val>
                                        </p:tav>
                                        <p:tav tm="100000">
                                          <p:val>
                                            <p:strVal val="#ppt_y"/>
                                          </p:val>
                                        </p:tav>
                                      </p:tavLst>
                                    </p:anim>
                                  </p:childTnLst>
                                </p:cTn>
                              </p:par>
                              <p:par>
                                <p:cTn id="41" presetID="2" presetClass="entr" presetSubtype="2" accel="50000" decel="50000" fill="hold" grpId="0" nodeType="withEffect">
                                  <p:stCondLst>
                                    <p:cond delay="0"/>
                                  </p:stCondLst>
                                  <p:childTnLst>
                                    <p:set>
                                      <p:cBhvr>
                                        <p:cTn id="42" dur="1" fill="hold">
                                          <p:stCondLst>
                                            <p:cond delay="0"/>
                                          </p:stCondLst>
                                        </p:cTn>
                                        <p:tgtEl>
                                          <p:spTgt spid="38"/>
                                        </p:tgtEl>
                                        <p:attrNameLst>
                                          <p:attrName>style.visibility</p:attrName>
                                        </p:attrNameLst>
                                      </p:cBhvr>
                                      <p:to>
                                        <p:strVal val="visible"/>
                                      </p:to>
                                    </p:set>
                                    <p:anim calcmode="lin" valueType="num">
                                      <p:cBhvr additive="base">
                                        <p:cTn id="43" dur="1000" fill="hold"/>
                                        <p:tgtEl>
                                          <p:spTgt spid="38"/>
                                        </p:tgtEl>
                                        <p:attrNameLst>
                                          <p:attrName>ppt_x</p:attrName>
                                        </p:attrNameLst>
                                      </p:cBhvr>
                                      <p:tavLst>
                                        <p:tav tm="0">
                                          <p:val>
                                            <p:strVal val="1+#ppt_w/2"/>
                                          </p:val>
                                        </p:tav>
                                        <p:tav tm="100000">
                                          <p:val>
                                            <p:strVal val="#ppt_x"/>
                                          </p:val>
                                        </p:tav>
                                      </p:tavLst>
                                    </p:anim>
                                    <p:anim calcmode="lin" valueType="num">
                                      <p:cBhvr additive="base">
                                        <p:cTn id="44" dur="1000" fill="hold"/>
                                        <p:tgtEl>
                                          <p:spTgt spid="38"/>
                                        </p:tgtEl>
                                        <p:attrNameLst>
                                          <p:attrName>ppt_y</p:attrName>
                                        </p:attrNameLst>
                                      </p:cBhvr>
                                      <p:tavLst>
                                        <p:tav tm="0">
                                          <p:val>
                                            <p:strVal val="#ppt_y"/>
                                          </p:val>
                                        </p:tav>
                                        <p:tav tm="100000">
                                          <p:val>
                                            <p:strVal val="#ppt_y"/>
                                          </p:val>
                                        </p:tav>
                                      </p:tavLst>
                                    </p:anim>
                                  </p:childTnLst>
                                </p:cTn>
                              </p:par>
                              <p:par>
                                <p:cTn id="45" presetID="2" presetClass="entr" presetSubtype="2" accel="50000" decel="50000" fill="hold" grpId="0" nodeType="withEffect">
                                  <p:stCondLst>
                                    <p:cond delay="0"/>
                                  </p:stCondLst>
                                  <p:childTnLst>
                                    <p:set>
                                      <p:cBhvr>
                                        <p:cTn id="46" dur="1" fill="hold">
                                          <p:stCondLst>
                                            <p:cond delay="0"/>
                                          </p:stCondLst>
                                        </p:cTn>
                                        <p:tgtEl>
                                          <p:spTgt spid="39"/>
                                        </p:tgtEl>
                                        <p:attrNameLst>
                                          <p:attrName>style.visibility</p:attrName>
                                        </p:attrNameLst>
                                      </p:cBhvr>
                                      <p:to>
                                        <p:strVal val="visible"/>
                                      </p:to>
                                    </p:set>
                                    <p:anim calcmode="lin" valueType="num">
                                      <p:cBhvr additive="base">
                                        <p:cTn id="47" dur="1000" fill="hold"/>
                                        <p:tgtEl>
                                          <p:spTgt spid="39"/>
                                        </p:tgtEl>
                                        <p:attrNameLst>
                                          <p:attrName>ppt_x</p:attrName>
                                        </p:attrNameLst>
                                      </p:cBhvr>
                                      <p:tavLst>
                                        <p:tav tm="0">
                                          <p:val>
                                            <p:strVal val="1+#ppt_w/2"/>
                                          </p:val>
                                        </p:tav>
                                        <p:tav tm="100000">
                                          <p:val>
                                            <p:strVal val="#ppt_x"/>
                                          </p:val>
                                        </p:tav>
                                      </p:tavLst>
                                    </p:anim>
                                    <p:anim calcmode="lin" valueType="num">
                                      <p:cBhvr additive="base">
                                        <p:cTn id="48" dur="1000" fill="hold"/>
                                        <p:tgtEl>
                                          <p:spTgt spid="39"/>
                                        </p:tgtEl>
                                        <p:attrNameLst>
                                          <p:attrName>ppt_y</p:attrName>
                                        </p:attrNameLst>
                                      </p:cBhvr>
                                      <p:tavLst>
                                        <p:tav tm="0">
                                          <p:val>
                                            <p:strVal val="#ppt_y"/>
                                          </p:val>
                                        </p:tav>
                                        <p:tav tm="100000">
                                          <p:val>
                                            <p:strVal val="#ppt_y"/>
                                          </p:val>
                                        </p:tav>
                                      </p:tavLst>
                                    </p:anim>
                                  </p:childTnLst>
                                </p:cTn>
                              </p:par>
                              <p:par>
                                <p:cTn id="49" presetID="2" presetClass="entr" presetSubtype="2" accel="50000" decel="50000" fill="hold" nodeType="withEffect">
                                  <p:stCondLst>
                                    <p:cond delay="0"/>
                                  </p:stCondLst>
                                  <p:childTnLst>
                                    <p:set>
                                      <p:cBhvr>
                                        <p:cTn id="50" dur="1" fill="hold">
                                          <p:stCondLst>
                                            <p:cond delay="0"/>
                                          </p:stCondLst>
                                        </p:cTn>
                                        <p:tgtEl>
                                          <p:spTgt spid="40"/>
                                        </p:tgtEl>
                                        <p:attrNameLst>
                                          <p:attrName>style.visibility</p:attrName>
                                        </p:attrNameLst>
                                      </p:cBhvr>
                                      <p:to>
                                        <p:strVal val="visible"/>
                                      </p:to>
                                    </p:set>
                                    <p:anim calcmode="lin" valueType="num">
                                      <p:cBhvr additive="base">
                                        <p:cTn id="51" dur="1000" fill="hold"/>
                                        <p:tgtEl>
                                          <p:spTgt spid="40"/>
                                        </p:tgtEl>
                                        <p:attrNameLst>
                                          <p:attrName>ppt_x</p:attrName>
                                        </p:attrNameLst>
                                      </p:cBhvr>
                                      <p:tavLst>
                                        <p:tav tm="0">
                                          <p:val>
                                            <p:strVal val="1+#ppt_w/2"/>
                                          </p:val>
                                        </p:tav>
                                        <p:tav tm="100000">
                                          <p:val>
                                            <p:strVal val="#ppt_x"/>
                                          </p:val>
                                        </p:tav>
                                      </p:tavLst>
                                    </p:anim>
                                    <p:anim calcmode="lin" valueType="num">
                                      <p:cBhvr additive="base">
                                        <p:cTn id="52" dur="1000" fill="hold"/>
                                        <p:tgtEl>
                                          <p:spTgt spid="40"/>
                                        </p:tgtEl>
                                        <p:attrNameLst>
                                          <p:attrName>ppt_y</p:attrName>
                                        </p:attrNameLst>
                                      </p:cBhvr>
                                      <p:tavLst>
                                        <p:tav tm="0">
                                          <p:val>
                                            <p:strVal val="#ppt_y"/>
                                          </p:val>
                                        </p:tav>
                                        <p:tav tm="100000">
                                          <p:val>
                                            <p:strVal val="#ppt_y"/>
                                          </p:val>
                                        </p:tav>
                                      </p:tavLst>
                                    </p:anim>
                                  </p:childTnLst>
                                </p:cTn>
                              </p:par>
                              <p:par>
                                <p:cTn id="53" presetID="2" presetClass="entr" presetSubtype="2" accel="50000" decel="50000" fill="hold" grpId="0" nodeType="withEffect">
                                  <p:stCondLst>
                                    <p:cond delay="0"/>
                                  </p:stCondLst>
                                  <p:childTnLst>
                                    <p:set>
                                      <p:cBhvr>
                                        <p:cTn id="54" dur="1" fill="hold">
                                          <p:stCondLst>
                                            <p:cond delay="0"/>
                                          </p:stCondLst>
                                        </p:cTn>
                                        <p:tgtEl>
                                          <p:spTgt spid="47"/>
                                        </p:tgtEl>
                                        <p:attrNameLst>
                                          <p:attrName>style.visibility</p:attrName>
                                        </p:attrNameLst>
                                      </p:cBhvr>
                                      <p:to>
                                        <p:strVal val="visible"/>
                                      </p:to>
                                    </p:set>
                                    <p:anim calcmode="lin" valueType="num">
                                      <p:cBhvr additive="base">
                                        <p:cTn id="55" dur="1000" fill="hold"/>
                                        <p:tgtEl>
                                          <p:spTgt spid="47"/>
                                        </p:tgtEl>
                                        <p:attrNameLst>
                                          <p:attrName>ppt_x</p:attrName>
                                        </p:attrNameLst>
                                      </p:cBhvr>
                                      <p:tavLst>
                                        <p:tav tm="0">
                                          <p:val>
                                            <p:strVal val="1+#ppt_w/2"/>
                                          </p:val>
                                        </p:tav>
                                        <p:tav tm="100000">
                                          <p:val>
                                            <p:strVal val="#ppt_x"/>
                                          </p:val>
                                        </p:tav>
                                      </p:tavLst>
                                    </p:anim>
                                    <p:anim calcmode="lin" valueType="num">
                                      <p:cBhvr additive="base">
                                        <p:cTn id="56" dur="1000" fill="hold"/>
                                        <p:tgtEl>
                                          <p:spTgt spid="4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7"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等腰三角形 3"/>
          <p:cNvSpPr/>
          <p:nvPr/>
        </p:nvSpPr>
        <p:spPr>
          <a:xfrm>
            <a:off x="8924925" y="0"/>
            <a:ext cx="3267075" cy="6858000"/>
          </a:xfrm>
          <a:prstGeom prst="triangle">
            <a:avLst>
              <a:gd name="adj" fmla="val 100000"/>
            </a:avLst>
          </a:prstGeom>
          <a:solidFill>
            <a:srgbClr val="F772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4099" name="矩形 11"/>
          <p:cNvSpPr>
            <a:spLocks noChangeArrowheads="1"/>
          </p:cNvSpPr>
          <p:nvPr/>
        </p:nvSpPr>
        <p:spPr bwMode="auto">
          <a:xfrm>
            <a:off x="3350356" y="1908597"/>
            <a:ext cx="2484438" cy="488950"/>
          </a:xfrm>
          <a:prstGeom prst="rect">
            <a:avLst/>
          </a:prstGeom>
          <a:noFill/>
          <a:ln w="9525">
            <a:solidFill>
              <a:srgbClr val="F77258"/>
            </a:solidFill>
            <a:miter lim="800000"/>
          </a:ln>
          <a:extLst>
            <a:ext uri="{909E8E84-426E-40DD-AFC4-6F175D3DCCD1}">
              <a14:hiddenFill xmlns:a14="http://schemas.microsoft.com/office/drawing/2010/main">
                <a:solidFill>
                  <a:srgbClr val="FFFFFF"/>
                </a:solidFill>
              </a14:hiddenFill>
            </a:ext>
          </a:ex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0" lang="zh-CN" altLang="en-US" sz="16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100" name="Rectangle 6"/>
          <p:cNvSpPr>
            <a:spLocks noChangeArrowheads="1"/>
          </p:cNvSpPr>
          <p:nvPr/>
        </p:nvSpPr>
        <p:spPr bwMode="black">
          <a:xfrm>
            <a:off x="3718656" y="1954635"/>
            <a:ext cx="2771775"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lang="zh-CN" altLang="en-US" sz="2000" b="1" dirty="0" smtClean="0">
                <a:solidFill>
                  <a:srgbClr val="F77258"/>
                </a:solidFill>
                <a:latin typeface="微软雅黑" panose="020B0503020204020204" pitchFamily="34" charset="-122"/>
                <a:ea typeface="微软雅黑" panose="020B0503020204020204" pitchFamily="34" charset="-122"/>
              </a:rPr>
              <a:t>界面原型简介</a:t>
            </a:r>
            <a:endParaRPr kumimoji="0" lang="zh-CN" altLang="en-US" sz="2000" b="1" i="0" u="none" strike="noStrike" kern="1200" cap="none" spc="0" normalizeH="0" baseline="0" noProof="0" dirty="0">
              <a:ln>
                <a:noFill/>
              </a:ln>
              <a:solidFill>
                <a:srgbClr val="F77258"/>
              </a:solidFill>
              <a:effectLst/>
              <a:uLnTx/>
              <a:uFillTx/>
              <a:latin typeface="微软雅黑" panose="020B0503020204020204" pitchFamily="34" charset="-122"/>
              <a:ea typeface="微软雅黑" panose="020B0503020204020204" pitchFamily="34" charset="-122"/>
              <a:cs typeface="+mn-cs"/>
            </a:endParaRPr>
          </a:p>
        </p:txBody>
      </p:sp>
      <p:sp>
        <p:nvSpPr>
          <p:cNvPr id="10" name="矩形 9"/>
          <p:cNvSpPr/>
          <p:nvPr/>
        </p:nvSpPr>
        <p:spPr>
          <a:xfrm>
            <a:off x="1835881" y="1908597"/>
            <a:ext cx="1328738" cy="488950"/>
          </a:xfrm>
          <a:prstGeom prst="rect">
            <a:avLst/>
          </a:prstGeom>
          <a:solidFill>
            <a:srgbClr val="F772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4102" name="文本框 10"/>
          <p:cNvSpPr txBox="1">
            <a:spLocks noChangeArrowheads="1"/>
          </p:cNvSpPr>
          <p:nvPr/>
        </p:nvSpPr>
        <p:spPr bwMode="auto">
          <a:xfrm>
            <a:off x="2012094" y="1945110"/>
            <a:ext cx="117716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smtClean="0">
                <a:ln>
                  <a:noFill/>
                </a:ln>
                <a:solidFill>
                  <a:srgbClr val="FFFFFF"/>
                </a:solidFill>
                <a:effectLst/>
                <a:uLnTx/>
                <a:uFillTx/>
                <a:latin typeface="微软雅黑" panose="020B0503020204020204" pitchFamily="34" charset="-122"/>
                <a:ea typeface="微软雅黑" panose="020B0503020204020204" pitchFamily="34" charset="-122"/>
                <a:cs typeface="+mn-cs"/>
              </a:rPr>
              <a:t>PART1</a:t>
            </a:r>
            <a:endParaRPr kumimoji="0" lang="zh-CN" altLang="en-US" sz="20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4103" name="矩形 18"/>
          <p:cNvSpPr>
            <a:spLocks noChangeArrowheads="1"/>
          </p:cNvSpPr>
          <p:nvPr/>
        </p:nvSpPr>
        <p:spPr bwMode="auto">
          <a:xfrm>
            <a:off x="3350356" y="2568997"/>
            <a:ext cx="2484438" cy="488950"/>
          </a:xfrm>
          <a:prstGeom prst="rect">
            <a:avLst/>
          </a:prstGeom>
          <a:noFill/>
          <a:ln w="9525">
            <a:solidFill>
              <a:srgbClr val="F77258"/>
            </a:solidFill>
            <a:miter lim="800000"/>
          </a:ln>
          <a:extLst>
            <a:ext uri="{909E8E84-426E-40DD-AFC4-6F175D3DCCD1}">
              <a14:hiddenFill xmlns:a14="http://schemas.microsoft.com/office/drawing/2010/main">
                <a:solidFill>
                  <a:srgbClr val="FFFFFF"/>
                </a:solidFill>
              </a14:hiddenFill>
            </a:ext>
          </a:ex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0" lang="zh-CN" altLang="en-US" sz="16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104" name="Rectangle 6"/>
          <p:cNvSpPr>
            <a:spLocks noChangeArrowheads="1"/>
          </p:cNvSpPr>
          <p:nvPr/>
        </p:nvSpPr>
        <p:spPr bwMode="black">
          <a:xfrm>
            <a:off x="3531088" y="2615035"/>
            <a:ext cx="2771775"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lvl="0" eaLnBrk="0" fontAlgn="base" hangingPunct="0">
              <a:spcBef>
                <a:spcPct val="0"/>
              </a:spcBef>
              <a:spcAft>
                <a:spcPct val="0"/>
              </a:spcAft>
              <a:defRPr/>
            </a:pPr>
            <a:r>
              <a:rPr lang="zh-CN" altLang="en-US" sz="2000" b="1" dirty="0">
                <a:solidFill>
                  <a:srgbClr val="F77258"/>
                </a:solidFill>
                <a:latin typeface="微软雅黑" panose="020B0503020204020204" pitchFamily="34" charset="-122"/>
                <a:ea typeface="微软雅黑" panose="020B0503020204020204" pitchFamily="34" charset="-122"/>
              </a:rPr>
              <a:t>原型设计工具介绍</a:t>
            </a:r>
          </a:p>
        </p:txBody>
      </p:sp>
      <p:sp>
        <p:nvSpPr>
          <p:cNvPr id="17" name="矩形 16"/>
          <p:cNvSpPr/>
          <p:nvPr/>
        </p:nvSpPr>
        <p:spPr>
          <a:xfrm>
            <a:off x="1835881" y="2568997"/>
            <a:ext cx="1328738" cy="488950"/>
          </a:xfrm>
          <a:prstGeom prst="rect">
            <a:avLst/>
          </a:prstGeom>
          <a:solidFill>
            <a:srgbClr val="F772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4106" name="文本框 17"/>
          <p:cNvSpPr txBox="1">
            <a:spLocks noChangeArrowheads="1"/>
          </p:cNvSpPr>
          <p:nvPr/>
        </p:nvSpPr>
        <p:spPr bwMode="auto">
          <a:xfrm>
            <a:off x="2012094" y="2605510"/>
            <a:ext cx="107382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cs typeface="+mn-cs"/>
              </a:rPr>
              <a:t>PART2</a:t>
            </a:r>
            <a:endParaRPr kumimoji="0" lang="zh-CN" altLang="en-US" sz="20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4107" name="矩形 25"/>
          <p:cNvSpPr>
            <a:spLocks noChangeArrowheads="1"/>
          </p:cNvSpPr>
          <p:nvPr/>
        </p:nvSpPr>
        <p:spPr bwMode="auto">
          <a:xfrm>
            <a:off x="3347181" y="3229397"/>
            <a:ext cx="2487613" cy="488950"/>
          </a:xfrm>
          <a:prstGeom prst="rect">
            <a:avLst/>
          </a:prstGeom>
          <a:noFill/>
          <a:ln w="9525">
            <a:solidFill>
              <a:srgbClr val="F77258"/>
            </a:solidFill>
            <a:miter lim="800000"/>
          </a:ln>
          <a:extLst>
            <a:ext uri="{909E8E84-426E-40DD-AFC4-6F175D3DCCD1}">
              <a14:hiddenFill xmlns:a14="http://schemas.microsoft.com/office/drawing/2010/main">
                <a:solidFill>
                  <a:srgbClr val="FFFFFF"/>
                </a:solidFill>
              </a14:hiddenFill>
            </a:ext>
          </a:ex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0" lang="zh-CN" altLang="en-US" sz="16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108" name="Rectangle 6"/>
          <p:cNvSpPr>
            <a:spLocks noChangeArrowheads="1"/>
          </p:cNvSpPr>
          <p:nvPr/>
        </p:nvSpPr>
        <p:spPr bwMode="black">
          <a:xfrm>
            <a:off x="3715481" y="3275435"/>
            <a:ext cx="2771775"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1" i="0" u="none" strike="noStrike" kern="1200" cap="none" spc="0" normalizeH="0" baseline="0" noProof="0" dirty="0" err="1" smtClean="0">
                <a:ln>
                  <a:noFill/>
                </a:ln>
                <a:solidFill>
                  <a:srgbClr val="F77258"/>
                </a:solidFill>
                <a:effectLst/>
                <a:uLnTx/>
                <a:uFillTx/>
                <a:latin typeface="微软雅黑" panose="020B0503020204020204" pitchFamily="34" charset="-122"/>
                <a:ea typeface="微软雅黑" panose="020B0503020204020204" pitchFamily="34" charset="-122"/>
                <a:cs typeface="+mn-cs"/>
              </a:rPr>
              <a:t>Axure</a:t>
            </a:r>
            <a:r>
              <a:rPr kumimoji="0" lang="zh-CN" altLang="en-US" sz="2000" b="1" i="0" u="none" strike="noStrike" kern="1200" cap="none" spc="0" normalizeH="0" baseline="0" noProof="0" dirty="0" smtClean="0">
                <a:ln>
                  <a:noFill/>
                </a:ln>
                <a:solidFill>
                  <a:srgbClr val="F77258"/>
                </a:solidFill>
                <a:effectLst/>
                <a:uLnTx/>
                <a:uFillTx/>
                <a:latin typeface="微软雅黑" panose="020B0503020204020204" pitchFamily="34" charset="-122"/>
                <a:ea typeface="微软雅黑" panose="020B0503020204020204" pitchFamily="34" charset="-122"/>
                <a:cs typeface="+mn-cs"/>
              </a:rPr>
              <a:t> </a:t>
            </a:r>
            <a:r>
              <a:rPr kumimoji="0" lang="en-US" altLang="zh-CN" sz="2000" b="1" i="0" u="none" strike="noStrike" kern="1200" cap="none" spc="0" normalizeH="0" baseline="0" noProof="0" dirty="0" smtClean="0">
                <a:ln>
                  <a:noFill/>
                </a:ln>
                <a:solidFill>
                  <a:srgbClr val="F77258"/>
                </a:solidFill>
                <a:effectLst/>
                <a:uLnTx/>
                <a:uFillTx/>
                <a:latin typeface="微软雅黑" panose="020B0503020204020204" pitchFamily="34" charset="-122"/>
                <a:ea typeface="微软雅黑" panose="020B0503020204020204" pitchFamily="34" charset="-122"/>
                <a:cs typeface="+mn-cs"/>
              </a:rPr>
              <a:t>RP</a:t>
            </a:r>
            <a:r>
              <a:rPr kumimoji="0" lang="zh-CN" altLang="en-US" sz="2000" b="1" i="0" u="none" strike="noStrike" kern="1200" cap="none" spc="0" normalizeH="0" baseline="0" noProof="0" dirty="0" smtClean="0">
                <a:ln>
                  <a:noFill/>
                </a:ln>
                <a:solidFill>
                  <a:srgbClr val="F77258"/>
                </a:solidFill>
                <a:effectLst/>
                <a:uLnTx/>
                <a:uFillTx/>
                <a:latin typeface="微软雅黑" panose="020B0503020204020204" pitchFamily="34" charset="-122"/>
                <a:ea typeface="微软雅黑" panose="020B0503020204020204" pitchFamily="34" charset="-122"/>
                <a:cs typeface="+mn-cs"/>
              </a:rPr>
              <a:t> 界面</a:t>
            </a:r>
            <a:endParaRPr kumimoji="0" lang="zh-CN" altLang="en-US" sz="2000" b="1" i="0" u="none" strike="noStrike" kern="1200" cap="none" spc="0" normalizeH="0" baseline="0" noProof="0" dirty="0">
              <a:ln>
                <a:noFill/>
              </a:ln>
              <a:solidFill>
                <a:srgbClr val="F77258"/>
              </a:solidFill>
              <a:effectLst/>
              <a:uLnTx/>
              <a:uFillTx/>
              <a:latin typeface="微软雅黑" panose="020B0503020204020204" pitchFamily="34" charset="-122"/>
              <a:ea typeface="微软雅黑" panose="020B0503020204020204" pitchFamily="34" charset="-122"/>
              <a:cs typeface="+mn-cs"/>
            </a:endParaRPr>
          </a:p>
        </p:txBody>
      </p:sp>
      <p:sp>
        <p:nvSpPr>
          <p:cNvPr id="24" name="矩形 23"/>
          <p:cNvSpPr/>
          <p:nvPr/>
        </p:nvSpPr>
        <p:spPr>
          <a:xfrm>
            <a:off x="1834294" y="3229397"/>
            <a:ext cx="1328737" cy="488950"/>
          </a:xfrm>
          <a:prstGeom prst="rect">
            <a:avLst/>
          </a:prstGeom>
          <a:solidFill>
            <a:srgbClr val="F772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4110" name="文本框 24"/>
          <p:cNvSpPr txBox="1">
            <a:spLocks noChangeArrowheads="1"/>
          </p:cNvSpPr>
          <p:nvPr/>
        </p:nvSpPr>
        <p:spPr bwMode="auto">
          <a:xfrm>
            <a:off x="2010506" y="3265910"/>
            <a:ext cx="107541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smtClean="0">
                <a:ln>
                  <a:noFill/>
                </a:ln>
                <a:solidFill>
                  <a:srgbClr val="FFFFFF"/>
                </a:solidFill>
                <a:effectLst/>
                <a:uLnTx/>
                <a:uFillTx/>
                <a:latin typeface="微软雅黑" panose="020B0503020204020204" pitchFamily="34" charset="-122"/>
                <a:ea typeface="微软雅黑" panose="020B0503020204020204" pitchFamily="34" charset="-122"/>
                <a:cs typeface="+mn-cs"/>
              </a:rPr>
              <a:t>PART3</a:t>
            </a:r>
            <a:endParaRPr kumimoji="0" lang="zh-CN" altLang="en-US" sz="20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4111" name="矩形 32"/>
          <p:cNvSpPr>
            <a:spLocks noChangeArrowheads="1"/>
          </p:cNvSpPr>
          <p:nvPr/>
        </p:nvSpPr>
        <p:spPr bwMode="auto">
          <a:xfrm>
            <a:off x="3347181" y="3889797"/>
            <a:ext cx="2487613" cy="488950"/>
          </a:xfrm>
          <a:prstGeom prst="rect">
            <a:avLst/>
          </a:prstGeom>
          <a:noFill/>
          <a:ln w="9525">
            <a:solidFill>
              <a:srgbClr val="F77258"/>
            </a:solidFill>
            <a:miter lim="800000"/>
          </a:ln>
          <a:extLst>
            <a:ext uri="{909E8E84-426E-40DD-AFC4-6F175D3DCCD1}">
              <a14:hiddenFill xmlns:a14="http://schemas.microsoft.com/office/drawing/2010/main">
                <a:solidFill>
                  <a:srgbClr val="FFFFFF"/>
                </a:solidFill>
              </a14:hiddenFill>
            </a:ext>
          </a:ex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0" lang="zh-CN" altLang="en-US" sz="16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1" name="矩形 30"/>
          <p:cNvSpPr/>
          <p:nvPr/>
        </p:nvSpPr>
        <p:spPr>
          <a:xfrm>
            <a:off x="1834294" y="3889797"/>
            <a:ext cx="1328737" cy="488950"/>
          </a:xfrm>
          <a:prstGeom prst="rect">
            <a:avLst/>
          </a:prstGeom>
          <a:solidFill>
            <a:srgbClr val="F772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4114" name="文本框 31"/>
          <p:cNvSpPr txBox="1">
            <a:spLocks noChangeArrowheads="1"/>
          </p:cNvSpPr>
          <p:nvPr/>
        </p:nvSpPr>
        <p:spPr bwMode="auto">
          <a:xfrm>
            <a:off x="2010506" y="3926310"/>
            <a:ext cx="123215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smtClean="0">
                <a:ln>
                  <a:noFill/>
                </a:ln>
                <a:solidFill>
                  <a:srgbClr val="FFFFFF"/>
                </a:solidFill>
                <a:effectLst/>
                <a:uLnTx/>
                <a:uFillTx/>
                <a:latin typeface="微软雅黑" panose="020B0503020204020204" pitchFamily="34" charset="-122"/>
                <a:ea typeface="微软雅黑" panose="020B0503020204020204" pitchFamily="34" charset="-122"/>
                <a:cs typeface="+mn-cs"/>
              </a:rPr>
              <a:t>PART4</a:t>
            </a:r>
            <a:endParaRPr kumimoji="0" lang="zh-CN" altLang="en-US" sz="20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grpSp>
        <p:nvGrpSpPr>
          <p:cNvPr id="4115" name="组合 34"/>
          <p:cNvGrpSpPr/>
          <p:nvPr/>
        </p:nvGrpSpPr>
        <p:grpSpPr bwMode="auto">
          <a:xfrm>
            <a:off x="1682496" y="673522"/>
            <a:ext cx="2701925" cy="898525"/>
            <a:chOff x="467913" y="1102550"/>
            <a:chExt cx="2702007" cy="899374"/>
          </a:xfrm>
        </p:grpSpPr>
        <p:grpSp>
          <p:nvGrpSpPr>
            <p:cNvPr id="4131" name="组合 35"/>
            <p:cNvGrpSpPr/>
            <p:nvPr/>
          </p:nvGrpSpPr>
          <p:grpSpPr bwMode="auto">
            <a:xfrm>
              <a:off x="467913" y="1102550"/>
              <a:ext cx="2702007" cy="849531"/>
              <a:chOff x="10870474" y="497840"/>
              <a:chExt cx="2702007" cy="849531"/>
            </a:xfrm>
          </p:grpSpPr>
          <p:sp>
            <p:nvSpPr>
              <p:cNvPr id="4133" name="文本框 37"/>
              <p:cNvSpPr txBox="1">
                <a:spLocks noChangeArrowheads="1"/>
              </p:cNvSpPr>
              <p:nvPr/>
            </p:nvSpPr>
            <p:spPr bwMode="auto">
              <a:xfrm>
                <a:off x="10870474" y="497840"/>
                <a:ext cx="143256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36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目</a:t>
                </a:r>
                <a:r>
                  <a:rPr kumimoji="0" lang="zh-CN" altLang="en-US" sz="3600" b="1" i="0" u="none" strike="noStrike" kern="1200" cap="none" spc="0" normalizeH="0" baseline="0" noProof="0" dirty="0">
                    <a:ln>
                      <a:noFill/>
                    </a:ln>
                    <a:solidFill>
                      <a:srgbClr val="F77258"/>
                    </a:solidFill>
                    <a:effectLst/>
                    <a:uLnTx/>
                    <a:uFillTx/>
                    <a:latin typeface="微软雅黑" panose="020B0503020204020204" pitchFamily="34" charset="-122"/>
                    <a:ea typeface="微软雅黑" panose="020B0503020204020204" pitchFamily="34" charset="-122"/>
                    <a:cs typeface="+mn-cs"/>
                  </a:rPr>
                  <a:t>录</a:t>
                </a:r>
              </a:p>
            </p:txBody>
          </p:sp>
          <p:cxnSp>
            <p:nvCxnSpPr>
              <p:cNvPr id="39" name="直接连接符 38"/>
              <p:cNvCxnSpPr/>
              <p:nvPr/>
            </p:nvCxnSpPr>
            <p:spPr>
              <a:xfrm>
                <a:off x="11021291" y="1347956"/>
                <a:ext cx="255119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sp>
          <p:nvSpPr>
            <p:cNvPr id="4132" name="文本框 36"/>
            <p:cNvSpPr txBox="1">
              <a:spLocks noChangeArrowheads="1"/>
            </p:cNvSpPr>
            <p:nvPr/>
          </p:nvSpPr>
          <p:spPr bwMode="auto">
            <a:xfrm>
              <a:off x="995860" y="1601814"/>
              <a:ext cx="143256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a:ln>
                    <a:noFill/>
                  </a:ln>
                  <a:solidFill>
                    <a:srgbClr val="F77258"/>
                  </a:solidFill>
                  <a:effectLst/>
                  <a:uLnTx/>
                  <a:uFillTx/>
                  <a:latin typeface="微软雅黑" panose="020B0503020204020204" pitchFamily="34" charset="-122"/>
                  <a:ea typeface="微软雅黑" panose="020B0503020204020204" pitchFamily="34" charset="-122"/>
                  <a:cs typeface="+mn-cs"/>
                </a:rPr>
                <a:t>Contents</a:t>
              </a:r>
              <a:endParaRPr kumimoji="0" lang="zh-CN" altLang="en-US" sz="2000" b="1" i="0" u="none" strike="noStrike" kern="1200" cap="none" spc="0" normalizeH="0" baseline="0" noProof="0">
                <a:ln>
                  <a:noFill/>
                </a:ln>
                <a:solidFill>
                  <a:srgbClr val="F77258"/>
                </a:solidFill>
                <a:effectLst/>
                <a:uLnTx/>
                <a:uFillTx/>
                <a:latin typeface="微软雅黑" panose="020B0503020204020204" pitchFamily="34" charset="-122"/>
                <a:ea typeface="微软雅黑" panose="020B0503020204020204" pitchFamily="34" charset="-122"/>
                <a:cs typeface="+mn-cs"/>
              </a:endParaRPr>
            </a:p>
          </p:txBody>
        </p:sp>
      </p:grpSp>
      <p:sp>
        <p:nvSpPr>
          <p:cNvPr id="54" name="等腰三角形 4"/>
          <p:cNvSpPr/>
          <p:nvPr/>
        </p:nvSpPr>
        <p:spPr>
          <a:xfrm rot="11374545">
            <a:off x="8839200" y="1468438"/>
            <a:ext cx="501650" cy="5270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772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55" name="等腰三角形 4"/>
          <p:cNvSpPr/>
          <p:nvPr/>
        </p:nvSpPr>
        <p:spPr>
          <a:xfrm rot="20476330">
            <a:off x="10464800" y="766763"/>
            <a:ext cx="1674813" cy="1760537"/>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56" name="等腰三角形 4"/>
          <p:cNvSpPr/>
          <p:nvPr/>
        </p:nvSpPr>
        <p:spPr>
          <a:xfrm>
            <a:off x="10202863" y="1533525"/>
            <a:ext cx="1282700" cy="134620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2DCCD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59" name="等腰三角形 4"/>
          <p:cNvSpPr/>
          <p:nvPr/>
        </p:nvSpPr>
        <p:spPr>
          <a:xfrm rot="3834254">
            <a:off x="9466263" y="5322888"/>
            <a:ext cx="342900" cy="3619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2DCCD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60" name="等腰三角形 4"/>
          <p:cNvSpPr/>
          <p:nvPr/>
        </p:nvSpPr>
        <p:spPr>
          <a:xfrm rot="3834254">
            <a:off x="9100344" y="6187282"/>
            <a:ext cx="244475" cy="255587"/>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8D84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63" name="等腰三角形 4"/>
          <p:cNvSpPr/>
          <p:nvPr/>
        </p:nvSpPr>
        <p:spPr>
          <a:xfrm rot="4726618">
            <a:off x="9940925" y="3300413"/>
            <a:ext cx="1177925" cy="12382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8D84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64" name="等腰三角形 4"/>
          <p:cNvSpPr/>
          <p:nvPr/>
        </p:nvSpPr>
        <p:spPr>
          <a:xfrm rot="12600000">
            <a:off x="8034338" y="2139950"/>
            <a:ext cx="1187450" cy="1247775"/>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65" name="等腰三角形 4"/>
          <p:cNvSpPr/>
          <p:nvPr/>
        </p:nvSpPr>
        <p:spPr>
          <a:xfrm rot="21025852">
            <a:off x="11661775" y="754063"/>
            <a:ext cx="244475" cy="257175"/>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8D84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43" name="等腰三角形 4"/>
          <p:cNvSpPr/>
          <p:nvPr/>
        </p:nvSpPr>
        <p:spPr>
          <a:xfrm rot="3834254">
            <a:off x="8044656" y="329407"/>
            <a:ext cx="344487" cy="3619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46" name="等腰三角形 4"/>
          <p:cNvSpPr/>
          <p:nvPr/>
        </p:nvSpPr>
        <p:spPr>
          <a:xfrm rot="18038681">
            <a:off x="9340056" y="-207169"/>
            <a:ext cx="344488" cy="3619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47" name="等腰三角形 4"/>
          <p:cNvSpPr/>
          <p:nvPr/>
        </p:nvSpPr>
        <p:spPr>
          <a:xfrm rot="19679131">
            <a:off x="7400925" y="1608138"/>
            <a:ext cx="661988" cy="695325"/>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48" name="等腰三角形 4"/>
          <p:cNvSpPr/>
          <p:nvPr/>
        </p:nvSpPr>
        <p:spPr>
          <a:xfrm rot="15049811">
            <a:off x="8596313" y="4405313"/>
            <a:ext cx="501650" cy="5270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772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49" name="等腰三角形 4"/>
          <p:cNvSpPr/>
          <p:nvPr/>
        </p:nvSpPr>
        <p:spPr>
          <a:xfrm rot="11374545">
            <a:off x="10853738" y="5605463"/>
            <a:ext cx="501650" cy="525462"/>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nvGrpSpPr>
          <p:cNvPr id="50" name="组合 49"/>
          <p:cNvGrpSpPr/>
          <p:nvPr/>
        </p:nvGrpSpPr>
        <p:grpSpPr>
          <a:xfrm>
            <a:off x="9152214" y="832757"/>
            <a:ext cx="3080989" cy="5591028"/>
            <a:chOff x="9152214" y="832757"/>
            <a:chExt cx="3080989" cy="5591028"/>
          </a:xfrm>
          <a:solidFill>
            <a:srgbClr val="FFFFFF"/>
          </a:solidFill>
        </p:grpSpPr>
        <p:sp>
          <p:nvSpPr>
            <p:cNvPr id="51" name="任意多边形 50"/>
            <p:cNvSpPr/>
            <p:nvPr/>
          </p:nvSpPr>
          <p:spPr>
            <a:xfrm rot="20476330">
              <a:off x="10748648" y="1409739"/>
              <a:ext cx="1484555" cy="991655"/>
            </a:xfrm>
            <a:custGeom>
              <a:avLst/>
              <a:gdLst>
                <a:gd name="connsiteX0" fmla="*/ 964253 w 1484555"/>
                <a:gd name="connsiteY0" fmla="*/ 0 h 991655"/>
                <a:gd name="connsiteX1" fmla="*/ 1484555 w 1484555"/>
                <a:gd name="connsiteY1" fmla="*/ 377030 h 991655"/>
                <a:gd name="connsiteX2" fmla="*/ 0 w 1484555"/>
                <a:gd name="connsiteY2" fmla="*/ 991655 h 991655"/>
              </a:gdLst>
              <a:ahLst/>
              <a:cxnLst>
                <a:cxn ang="0">
                  <a:pos x="connsiteX0" y="connsiteY0"/>
                </a:cxn>
                <a:cxn ang="0">
                  <a:pos x="connsiteX1" y="connsiteY1"/>
                </a:cxn>
                <a:cxn ang="0">
                  <a:pos x="connsiteX2" y="connsiteY2"/>
                </a:cxn>
              </a:cxnLst>
              <a:rect l="l" t="t" r="r" b="b"/>
              <a:pathLst>
                <a:path w="1484555" h="991655">
                  <a:moveTo>
                    <a:pt x="964253" y="0"/>
                  </a:moveTo>
                  <a:lnTo>
                    <a:pt x="1484555" y="377030"/>
                  </a:lnTo>
                  <a:lnTo>
                    <a:pt x="0" y="991655"/>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52" name="任意多边形 51"/>
            <p:cNvSpPr/>
            <p:nvPr/>
          </p:nvSpPr>
          <p:spPr>
            <a:xfrm>
              <a:off x="10971638" y="2127252"/>
              <a:ext cx="513649" cy="434792"/>
            </a:xfrm>
            <a:custGeom>
              <a:avLst/>
              <a:gdLst>
                <a:gd name="connsiteX0" fmla="*/ 207102 w 513649"/>
                <a:gd name="connsiteY0" fmla="*/ 0 h 434792"/>
                <a:gd name="connsiteX1" fmla="*/ 513649 w 513649"/>
                <a:gd name="connsiteY1" fmla="*/ 222135 h 434792"/>
                <a:gd name="connsiteX2" fmla="*/ 0 w 513649"/>
                <a:gd name="connsiteY2" fmla="*/ 434792 h 434792"/>
              </a:gdLst>
              <a:ahLst/>
              <a:cxnLst>
                <a:cxn ang="0">
                  <a:pos x="connsiteX0" y="connsiteY0"/>
                </a:cxn>
                <a:cxn ang="0">
                  <a:pos x="connsiteX1" y="connsiteY1"/>
                </a:cxn>
                <a:cxn ang="0">
                  <a:pos x="connsiteX2" y="connsiteY2"/>
                </a:cxn>
              </a:cxnLst>
              <a:rect l="l" t="t" r="r" b="b"/>
              <a:pathLst>
                <a:path w="513649" h="434792">
                  <a:moveTo>
                    <a:pt x="207102" y="0"/>
                  </a:moveTo>
                  <a:lnTo>
                    <a:pt x="513649" y="222135"/>
                  </a:lnTo>
                  <a:lnTo>
                    <a:pt x="0" y="434792"/>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53" name="任意多边形 52"/>
            <p:cNvSpPr/>
            <p:nvPr/>
          </p:nvSpPr>
          <p:spPr>
            <a:xfrm rot="3834254">
              <a:off x="9520560" y="5357206"/>
              <a:ext cx="314048" cy="287533"/>
            </a:xfrm>
            <a:custGeom>
              <a:avLst/>
              <a:gdLst>
                <a:gd name="connsiteX0" fmla="*/ 11468 w 314048"/>
                <a:gd name="connsiteY0" fmla="*/ 0 h 287533"/>
                <a:gd name="connsiteX1" fmla="*/ 314048 w 314048"/>
                <a:gd name="connsiteY1" fmla="*/ 219261 h 287533"/>
                <a:gd name="connsiteX2" fmla="*/ 149143 w 314048"/>
                <a:gd name="connsiteY2" fmla="*/ 287533 h 287533"/>
                <a:gd name="connsiteX3" fmla="*/ 0 w 314048"/>
                <a:gd name="connsiteY3" fmla="*/ 99595 h 287533"/>
              </a:gdLst>
              <a:ahLst/>
              <a:cxnLst>
                <a:cxn ang="0">
                  <a:pos x="connsiteX0" y="connsiteY0"/>
                </a:cxn>
                <a:cxn ang="0">
                  <a:pos x="connsiteX1" y="connsiteY1"/>
                </a:cxn>
                <a:cxn ang="0">
                  <a:pos x="connsiteX2" y="connsiteY2"/>
                </a:cxn>
                <a:cxn ang="0">
                  <a:pos x="connsiteX3" y="connsiteY3"/>
                </a:cxn>
              </a:cxnLst>
              <a:rect l="l" t="t" r="r" b="b"/>
              <a:pathLst>
                <a:path w="314048" h="287533">
                  <a:moveTo>
                    <a:pt x="11468" y="0"/>
                  </a:moveTo>
                  <a:lnTo>
                    <a:pt x="314048" y="219261"/>
                  </a:lnTo>
                  <a:lnTo>
                    <a:pt x="149143" y="287533"/>
                  </a:lnTo>
                  <a:lnTo>
                    <a:pt x="0" y="99595"/>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67" name="任意多边形 66"/>
            <p:cNvSpPr/>
            <p:nvPr/>
          </p:nvSpPr>
          <p:spPr>
            <a:xfrm rot="3834254">
              <a:off x="9141845" y="6212916"/>
              <a:ext cx="221238" cy="200499"/>
            </a:xfrm>
            <a:custGeom>
              <a:avLst/>
              <a:gdLst>
                <a:gd name="connsiteX0" fmla="*/ 6794 w 221238"/>
                <a:gd name="connsiteY0" fmla="*/ 0 h 200499"/>
                <a:gd name="connsiteX1" fmla="*/ 221238 w 221238"/>
                <a:gd name="connsiteY1" fmla="*/ 155395 h 200499"/>
                <a:gd name="connsiteX2" fmla="*/ 112294 w 221238"/>
                <a:gd name="connsiteY2" fmla="*/ 200499 h 200499"/>
                <a:gd name="connsiteX3" fmla="*/ 0 w 221238"/>
                <a:gd name="connsiteY3" fmla="*/ 58996 h 200499"/>
              </a:gdLst>
              <a:ahLst/>
              <a:cxnLst>
                <a:cxn ang="0">
                  <a:pos x="connsiteX0" y="connsiteY0"/>
                </a:cxn>
                <a:cxn ang="0">
                  <a:pos x="connsiteX1" y="connsiteY1"/>
                </a:cxn>
                <a:cxn ang="0">
                  <a:pos x="connsiteX2" y="connsiteY2"/>
                </a:cxn>
                <a:cxn ang="0">
                  <a:pos x="connsiteX3" y="connsiteY3"/>
                </a:cxn>
              </a:cxnLst>
              <a:rect l="l" t="t" r="r" b="b"/>
              <a:pathLst>
                <a:path w="221238" h="200499">
                  <a:moveTo>
                    <a:pt x="6794" y="0"/>
                  </a:moveTo>
                  <a:lnTo>
                    <a:pt x="221238" y="155395"/>
                  </a:lnTo>
                  <a:lnTo>
                    <a:pt x="112294" y="200499"/>
                  </a:lnTo>
                  <a:lnTo>
                    <a:pt x="0" y="58996"/>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69" name="任意多边形 68"/>
            <p:cNvSpPr/>
            <p:nvPr/>
          </p:nvSpPr>
          <p:spPr>
            <a:xfrm rot="4726618">
              <a:off x="10137641" y="3462627"/>
              <a:ext cx="1090268" cy="942332"/>
            </a:xfrm>
            <a:custGeom>
              <a:avLst/>
              <a:gdLst>
                <a:gd name="connsiteX0" fmla="*/ 54741 w 1090268"/>
                <a:gd name="connsiteY0" fmla="*/ 0 h 942332"/>
                <a:gd name="connsiteX1" fmla="*/ 1090268 w 1090268"/>
                <a:gd name="connsiteY1" fmla="*/ 750382 h 942332"/>
                <a:gd name="connsiteX2" fmla="*/ 626636 w 1090268"/>
                <a:gd name="connsiteY2" fmla="*/ 942332 h 942332"/>
                <a:gd name="connsiteX3" fmla="*/ 0 w 1090268"/>
                <a:gd name="connsiteY3" fmla="*/ 475377 h 942332"/>
              </a:gdLst>
              <a:ahLst/>
              <a:cxnLst>
                <a:cxn ang="0">
                  <a:pos x="connsiteX0" y="connsiteY0"/>
                </a:cxn>
                <a:cxn ang="0">
                  <a:pos x="connsiteX1" y="connsiteY1"/>
                </a:cxn>
                <a:cxn ang="0">
                  <a:pos x="connsiteX2" y="connsiteY2"/>
                </a:cxn>
                <a:cxn ang="0">
                  <a:pos x="connsiteX3" y="connsiteY3"/>
                </a:cxn>
              </a:cxnLst>
              <a:rect l="l" t="t" r="r" b="b"/>
              <a:pathLst>
                <a:path w="1090268" h="942332">
                  <a:moveTo>
                    <a:pt x="54741" y="0"/>
                  </a:moveTo>
                  <a:lnTo>
                    <a:pt x="1090268" y="750382"/>
                  </a:lnTo>
                  <a:lnTo>
                    <a:pt x="626636" y="942332"/>
                  </a:lnTo>
                  <a:lnTo>
                    <a:pt x="0" y="475377"/>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70" name="任意多边形 69"/>
            <p:cNvSpPr/>
            <p:nvPr/>
          </p:nvSpPr>
          <p:spPr>
            <a:xfrm rot="21025852">
              <a:off x="11693675" y="832757"/>
              <a:ext cx="217959" cy="164561"/>
            </a:xfrm>
            <a:custGeom>
              <a:avLst/>
              <a:gdLst>
                <a:gd name="connsiteX0" fmla="*/ 115393 w 217959"/>
                <a:gd name="connsiteY0" fmla="*/ 0 h 164561"/>
                <a:gd name="connsiteX1" fmla="*/ 217959 w 217959"/>
                <a:gd name="connsiteY1" fmla="*/ 74324 h 164561"/>
                <a:gd name="connsiteX2" fmla="*/ 0 w 217959"/>
                <a:gd name="connsiteY2" fmla="*/ 164561 h 164561"/>
              </a:gdLst>
              <a:ahLst/>
              <a:cxnLst>
                <a:cxn ang="0">
                  <a:pos x="connsiteX0" y="connsiteY0"/>
                </a:cxn>
                <a:cxn ang="0">
                  <a:pos x="connsiteX1" y="connsiteY1"/>
                </a:cxn>
                <a:cxn ang="0">
                  <a:pos x="connsiteX2" y="connsiteY2"/>
                </a:cxn>
              </a:cxnLst>
              <a:rect l="l" t="t" r="r" b="b"/>
              <a:pathLst>
                <a:path w="217959" h="164561">
                  <a:moveTo>
                    <a:pt x="115393" y="0"/>
                  </a:moveTo>
                  <a:lnTo>
                    <a:pt x="217959" y="74324"/>
                  </a:lnTo>
                  <a:lnTo>
                    <a:pt x="0" y="16456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sp>
        <p:nvSpPr>
          <p:cNvPr id="72" name="等腰三角形 4"/>
          <p:cNvSpPr/>
          <p:nvPr/>
        </p:nvSpPr>
        <p:spPr>
          <a:xfrm rot="1555719">
            <a:off x="6561138" y="669925"/>
            <a:ext cx="242887" cy="255588"/>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45" name="Rectangle 6"/>
          <p:cNvSpPr>
            <a:spLocks noChangeArrowheads="1"/>
          </p:cNvSpPr>
          <p:nvPr/>
        </p:nvSpPr>
        <p:spPr bwMode="black">
          <a:xfrm>
            <a:off x="3722192" y="3938888"/>
            <a:ext cx="2771775"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1" i="0" u="none" strike="noStrike" kern="1200" cap="none" spc="0" normalizeH="0" baseline="0" noProof="0" dirty="0" err="1" smtClean="0">
                <a:ln>
                  <a:noFill/>
                </a:ln>
                <a:solidFill>
                  <a:srgbClr val="F77258"/>
                </a:solidFill>
                <a:effectLst/>
                <a:uLnTx/>
                <a:uFillTx/>
                <a:latin typeface="微软雅黑" panose="020B0503020204020204" pitchFamily="34" charset="-122"/>
                <a:ea typeface="微软雅黑" panose="020B0503020204020204" pitchFamily="34" charset="-122"/>
                <a:cs typeface="+mn-cs"/>
              </a:rPr>
              <a:t>Axure</a:t>
            </a:r>
            <a:r>
              <a:rPr kumimoji="0" lang="zh-CN" altLang="en-US" sz="2000" b="1" i="0" u="none" strike="noStrike" kern="1200" cap="none" spc="0" normalizeH="0" baseline="0" noProof="0" dirty="0" smtClean="0">
                <a:ln>
                  <a:noFill/>
                </a:ln>
                <a:solidFill>
                  <a:srgbClr val="F77258"/>
                </a:solidFill>
                <a:effectLst/>
                <a:uLnTx/>
                <a:uFillTx/>
                <a:latin typeface="微软雅黑" panose="020B0503020204020204" pitchFamily="34" charset="-122"/>
                <a:ea typeface="微软雅黑" panose="020B0503020204020204" pitchFamily="34" charset="-122"/>
                <a:cs typeface="+mn-cs"/>
              </a:rPr>
              <a:t> </a:t>
            </a:r>
            <a:r>
              <a:rPr kumimoji="0" lang="en-US" altLang="zh-CN" sz="2000" b="1" i="0" u="none" strike="noStrike" kern="1200" cap="none" spc="0" normalizeH="0" baseline="0" noProof="0" dirty="0" smtClean="0">
                <a:ln>
                  <a:noFill/>
                </a:ln>
                <a:solidFill>
                  <a:srgbClr val="F77258"/>
                </a:solidFill>
                <a:effectLst/>
                <a:uLnTx/>
                <a:uFillTx/>
                <a:latin typeface="微软雅黑" panose="020B0503020204020204" pitchFamily="34" charset="-122"/>
                <a:ea typeface="微软雅黑" panose="020B0503020204020204" pitchFamily="34" charset="-122"/>
                <a:cs typeface="+mn-cs"/>
              </a:rPr>
              <a:t>RP</a:t>
            </a:r>
            <a:r>
              <a:rPr kumimoji="0" lang="zh-CN" altLang="en-US" sz="2000" b="1" i="0" u="none" strike="noStrike" kern="1200" cap="none" spc="0" normalizeH="0" baseline="0" noProof="0" dirty="0" smtClean="0">
                <a:ln>
                  <a:noFill/>
                </a:ln>
                <a:solidFill>
                  <a:srgbClr val="F77258"/>
                </a:solidFill>
                <a:effectLst/>
                <a:uLnTx/>
                <a:uFillTx/>
                <a:latin typeface="微软雅黑" panose="020B0503020204020204" pitchFamily="34" charset="-122"/>
                <a:ea typeface="微软雅黑" panose="020B0503020204020204" pitchFamily="34" charset="-122"/>
                <a:cs typeface="+mn-cs"/>
              </a:rPr>
              <a:t> 使用</a:t>
            </a:r>
            <a:endParaRPr kumimoji="0" lang="zh-CN" altLang="en-US" sz="2000" b="1" i="0" u="none" strike="noStrike" kern="1200" cap="none" spc="0" normalizeH="0" baseline="0" noProof="0" dirty="0">
              <a:ln>
                <a:noFill/>
              </a:ln>
              <a:solidFill>
                <a:srgbClr val="F77258"/>
              </a:solidFill>
              <a:effectLst/>
              <a:uLnTx/>
              <a:uFillTx/>
              <a:latin typeface="微软雅黑" panose="020B0503020204020204" pitchFamily="34" charset="-122"/>
              <a:ea typeface="微软雅黑" panose="020B0503020204020204" pitchFamily="34" charset="-122"/>
              <a:cs typeface="+mn-cs"/>
            </a:endParaRPr>
          </a:p>
        </p:txBody>
      </p:sp>
      <p:sp>
        <p:nvSpPr>
          <p:cNvPr id="57" name="矩形 32"/>
          <p:cNvSpPr>
            <a:spLocks noChangeArrowheads="1"/>
          </p:cNvSpPr>
          <p:nvPr/>
        </p:nvSpPr>
        <p:spPr bwMode="auto">
          <a:xfrm>
            <a:off x="3344006" y="5218072"/>
            <a:ext cx="2487613" cy="488950"/>
          </a:xfrm>
          <a:prstGeom prst="rect">
            <a:avLst/>
          </a:prstGeom>
          <a:noFill/>
          <a:ln w="9525">
            <a:solidFill>
              <a:srgbClr val="F77258"/>
            </a:solidFill>
            <a:miter lim="800000"/>
          </a:ln>
          <a:extLst>
            <a:ext uri="{909E8E84-426E-40DD-AFC4-6F175D3DCCD1}">
              <a14:hiddenFill xmlns:a14="http://schemas.microsoft.com/office/drawing/2010/main">
                <a:solidFill>
                  <a:srgbClr val="FFFFFF"/>
                </a:solidFill>
              </a14:hiddenFill>
            </a:ext>
          </a:ex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0" lang="zh-CN" altLang="en-US" sz="16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8" name="矩形 57"/>
          <p:cNvSpPr/>
          <p:nvPr/>
        </p:nvSpPr>
        <p:spPr>
          <a:xfrm>
            <a:off x="1831119" y="5218072"/>
            <a:ext cx="1328737" cy="488950"/>
          </a:xfrm>
          <a:prstGeom prst="rect">
            <a:avLst/>
          </a:prstGeom>
          <a:solidFill>
            <a:srgbClr val="F772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61" name="文本框 31"/>
          <p:cNvSpPr txBox="1">
            <a:spLocks noChangeArrowheads="1"/>
          </p:cNvSpPr>
          <p:nvPr/>
        </p:nvSpPr>
        <p:spPr bwMode="auto">
          <a:xfrm>
            <a:off x="2007331" y="5254585"/>
            <a:ext cx="123215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cs typeface="+mn-cs"/>
              </a:rPr>
              <a:t>PART6</a:t>
            </a:r>
            <a:endParaRPr kumimoji="0" lang="zh-CN" altLang="en-US" sz="20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62" name="Rectangle 6"/>
          <p:cNvSpPr>
            <a:spLocks noChangeArrowheads="1"/>
          </p:cNvSpPr>
          <p:nvPr/>
        </p:nvSpPr>
        <p:spPr bwMode="black">
          <a:xfrm>
            <a:off x="4025656" y="5262522"/>
            <a:ext cx="2771775"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000" b="1" i="0" u="none" strike="noStrike" kern="1200" cap="none" spc="0" normalizeH="0" baseline="0" noProof="0" dirty="0" smtClean="0">
                <a:ln>
                  <a:noFill/>
                </a:ln>
                <a:solidFill>
                  <a:srgbClr val="F77258"/>
                </a:solidFill>
                <a:effectLst/>
                <a:uLnTx/>
                <a:uFillTx/>
                <a:latin typeface="微软雅黑" panose="020B0503020204020204" pitchFamily="34" charset="-122"/>
                <a:ea typeface="微软雅黑" panose="020B0503020204020204" pitchFamily="34" charset="-122"/>
                <a:cs typeface="+mn-cs"/>
              </a:rPr>
              <a:t>参考文献</a:t>
            </a:r>
            <a:endParaRPr kumimoji="0" lang="zh-CN" altLang="en-US" sz="2000" b="1" i="0" u="none" strike="noStrike" kern="1200" cap="none" spc="0" normalizeH="0" baseline="0" noProof="0" dirty="0">
              <a:ln>
                <a:noFill/>
              </a:ln>
              <a:solidFill>
                <a:srgbClr val="F77258"/>
              </a:solidFill>
              <a:effectLst/>
              <a:uLnTx/>
              <a:uFillTx/>
              <a:latin typeface="微软雅黑" panose="020B0503020204020204" pitchFamily="34" charset="-122"/>
              <a:ea typeface="微软雅黑" panose="020B0503020204020204" pitchFamily="34" charset="-122"/>
              <a:cs typeface="+mn-cs"/>
            </a:endParaRPr>
          </a:p>
        </p:txBody>
      </p:sp>
      <p:sp>
        <p:nvSpPr>
          <p:cNvPr id="66" name="矩形 32"/>
          <p:cNvSpPr>
            <a:spLocks noChangeArrowheads="1"/>
          </p:cNvSpPr>
          <p:nvPr/>
        </p:nvSpPr>
        <p:spPr bwMode="auto">
          <a:xfrm>
            <a:off x="3344006" y="5909649"/>
            <a:ext cx="2487613" cy="488950"/>
          </a:xfrm>
          <a:prstGeom prst="rect">
            <a:avLst/>
          </a:prstGeom>
          <a:noFill/>
          <a:ln w="9525">
            <a:solidFill>
              <a:srgbClr val="F77258"/>
            </a:solidFill>
            <a:miter lim="800000"/>
          </a:ln>
          <a:extLst>
            <a:ext uri="{909E8E84-426E-40DD-AFC4-6F175D3DCCD1}">
              <a14:hiddenFill xmlns:a14="http://schemas.microsoft.com/office/drawing/2010/main">
                <a:solidFill>
                  <a:srgbClr val="FFFFFF"/>
                </a:solidFill>
              </a14:hiddenFill>
            </a:ext>
          </a:ex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0" lang="zh-CN" altLang="en-US" sz="16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8" name="矩形 67"/>
          <p:cNvSpPr/>
          <p:nvPr/>
        </p:nvSpPr>
        <p:spPr>
          <a:xfrm>
            <a:off x="1831119" y="5909649"/>
            <a:ext cx="1328737" cy="488950"/>
          </a:xfrm>
          <a:prstGeom prst="rect">
            <a:avLst/>
          </a:prstGeom>
          <a:solidFill>
            <a:srgbClr val="F772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71" name="文本框 31"/>
          <p:cNvSpPr txBox="1">
            <a:spLocks noChangeArrowheads="1"/>
          </p:cNvSpPr>
          <p:nvPr/>
        </p:nvSpPr>
        <p:spPr bwMode="auto">
          <a:xfrm>
            <a:off x="2007331" y="5946162"/>
            <a:ext cx="123215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cs typeface="+mn-cs"/>
              </a:rPr>
              <a:t>PART7</a:t>
            </a:r>
            <a:endParaRPr kumimoji="0" lang="zh-CN" altLang="en-US" sz="20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73" name="Rectangle 6"/>
          <p:cNvSpPr>
            <a:spLocks noChangeArrowheads="1"/>
          </p:cNvSpPr>
          <p:nvPr/>
        </p:nvSpPr>
        <p:spPr bwMode="black">
          <a:xfrm>
            <a:off x="4025656" y="5953278"/>
            <a:ext cx="2771775"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000" b="1" i="0" u="none" strike="noStrike" kern="1200" cap="none" spc="0" normalizeH="0" baseline="0" noProof="0" dirty="0" smtClean="0">
                <a:ln>
                  <a:noFill/>
                </a:ln>
                <a:solidFill>
                  <a:srgbClr val="F77258"/>
                </a:solidFill>
                <a:effectLst/>
                <a:uLnTx/>
                <a:uFillTx/>
                <a:latin typeface="微软雅黑" panose="020B0503020204020204" pitchFamily="34" charset="-122"/>
                <a:ea typeface="微软雅黑" panose="020B0503020204020204" pitchFamily="34" charset="-122"/>
                <a:cs typeface="+mn-cs"/>
              </a:rPr>
              <a:t>绩效评价</a:t>
            </a:r>
            <a:endParaRPr kumimoji="0" lang="zh-CN" altLang="en-US" sz="2000" b="1" i="0" u="none" strike="noStrike" kern="1200" cap="none" spc="0" normalizeH="0" baseline="0" noProof="0" dirty="0">
              <a:ln>
                <a:noFill/>
              </a:ln>
              <a:solidFill>
                <a:srgbClr val="F77258"/>
              </a:solidFill>
              <a:effectLst/>
              <a:uLnTx/>
              <a:uFillTx/>
              <a:latin typeface="微软雅黑" panose="020B0503020204020204" pitchFamily="34" charset="-122"/>
              <a:ea typeface="微软雅黑" panose="020B0503020204020204" pitchFamily="34" charset="-122"/>
              <a:cs typeface="+mn-cs"/>
            </a:endParaRPr>
          </a:p>
        </p:txBody>
      </p:sp>
      <p:sp>
        <p:nvSpPr>
          <p:cNvPr id="74" name="矩形 32"/>
          <p:cNvSpPr>
            <a:spLocks noChangeArrowheads="1"/>
          </p:cNvSpPr>
          <p:nvPr/>
        </p:nvSpPr>
        <p:spPr bwMode="auto">
          <a:xfrm>
            <a:off x="3344006" y="4566927"/>
            <a:ext cx="2487613" cy="488950"/>
          </a:xfrm>
          <a:prstGeom prst="rect">
            <a:avLst/>
          </a:prstGeom>
          <a:noFill/>
          <a:ln w="9525">
            <a:solidFill>
              <a:srgbClr val="F77258"/>
            </a:solidFill>
            <a:miter lim="800000"/>
          </a:ln>
          <a:extLst>
            <a:ext uri="{909E8E84-426E-40DD-AFC4-6F175D3DCCD1}">
              <a14:hiddenFill xmlns:a14="http://schemas.microsoft.com/office/drawing/2010/main">
                <a:solidFill>
                  <a:srgbClr val="FFFFFF"/>
                </a:solidFill>
              </a14:hiddenFill>
            </a:ext>
          </a:ex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0" lang="zh-CN" altLang="en-US" sz="16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5" name="矩形 74"/>
          <p:cNvSpPr/>
          <p:nvPr/>
        </p:nvSpPr>
        <p:spPr>
          <a:xfrm>
            <a:off x="1831119" y="4566927"/>
            <a:ext cx="1328737" cy="488950"/>
          </a:xfrm>
          <a:prstGeom prst="rect">
            <a:avLst/>
          </a:prstGeom>
          <a:solidFill>
            <a:srgbClr val="F772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76" name="文本框 31"/>
          <p:cNvSpPr txBox="1">
            <a:spLocks noChangeArrowheads="1"/>
          </p:cNvSpPr>
          <p:nvPr/>
        </p:nvSpPr>
        <p:spPr bwMode="auto">
          <a:xfrm>
            <a:off x="2007331" y="4603440"/>
            <a:ext cx="123215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cs typeface="+mn-cs"/>
              </a:rPr>
              <a:t>PART5</a:t>
            </a:r>
            <a:endParaRPr kumimoji="0" lang="zh-CN" altLang="en-US" sz="20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77" name="Rectangle 6"/>
          <p:cNvSpPr>
            <a:spLocks noChangeArrowheads="1"/>
          </p:cNvSpPr>
          <p:nvPr/>
        </p:nvSpPr>
        <p:spPr bwMode="black">
          <a:xfrm>
            <a:off x="4008139" y="4615395"/>
            <a:ext cx="2771775"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000" b="1" i="0" u="none" strike="noStrike" kern="1200" cap="none" spc="0" normalizeH="0" baseline="0" noProof="0" dirty="0" smtClean="0">
                <a:ln>
                  <a:noFill/>
                </a:ln>
                <a:solidFill>
                  <a:srgbClr val="F77258"/>
                </a:solidFill>
                <a:effectLst/>
                <a:uLnTx/>
                <a:uFillTx/>
                <a:latin typeface="微软雅黑" panose="020B0503020204020204" pitchFamily="34" charset="-122"/>
                <a:ea typeface="微软雅黑" panose="020B0503020204020204" pitchFamily="34" charset="-122"/>
                <a:cs typeface="+mn-cs"/>
              </a:rPr>
              <a:t>互动提问</a:t>
            </a:r>
            <a:endParaRPr kumimoji="0" lang="zh-CN" altLang="en-US" sz="2000" b="1" i="0" u="none" strike="noStrike" kern="1200" cap="none" spc="0" normalizeH="0" baseline="0" noProof="0" dirty="0">
              <a:ln>
                <a:noFill/>
              </a:ln>
              <a:solidFill>
                <a:srgbClr val="F77258"/>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63900204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accel="50000" decel="50000" fill="hold" nodeType="withEffect">
                                  <p:stCondLst>
                                    <p:cond delay="0"/>
                                  </p:stCondLst>
                                  <p:childTnLst>
                                    <p:set>
                                      <p:cBhvr>
                                        <p:cTn id="6" dur="1" fill="hold">
                                          <p:stCondLst>
                                            <p:cond delay="0"/>
                                          </p:stCondLst>
                                        </p:cTn>
                                        <p:tgtEl>
                                          <p:spTgt spid="4115"/>
                                        </p:tgtEl>
                                        <p:attrNameLst>
                                          <p:attrName>style.visibility</p:attrName>
                                        </p:attrNameLst>
                                      </p:cBhvr>
                                      <p:to>
                                        <p:strVal val="visible"/>
                                      </p:to>
                                    </p:set>
                                    <p:anim calcmode="lin" valueType="num">
                                      <p:cBhvr additive="base">
                                        <p:cTn id="7" dur="500" fill="hold"/>
                                        <p:tgtEl>
                                          <p:spTgt spid="4115"/>
                                        </p:tgtEl>
                                        <p:attrNameLst>
                                          <p:attrName>ppt_x</p:attrName>
                                        </p:attrNameLst>
                                      </p:cBhvr>
                                      <p:tavLst>
                                        <p:tav tm="0">
                                          <p:val>
                                            <p:strVal val="#ppt_x"/>
                                          </p:val>
                                        </p:tav>
                                        <p:tav tm="100000">
                                          <p:val>
                                            <p:strVal val="#ppt_x"/>
                                          </p:val>
                                        </p:tav>
                                      </p:tavLst>
                                    </p:anim>
                                    <p:anim calcmode="lin" valueType="num">
                                      <p:cBhvr additive="base">
                                        <p:cTn id="8" dur="500" fill="hold"/>
                                        <p:tgtEl>
                                          <p:spTgt spid="4115"/>
                                        </p:tgtEl>
                                        <p:attrNameLst>
                                          <p:attrName>ppt_y</p:attrName>
                                        </p:attrNameLst>
                                      </p:cBhvr>
                                      <p:tavLst>
                                        <p:tav tm="0">
                                          <p:val>
                                            <p:strVal val="0-#ppt_h/2"/>
                                          </p:val>
                                        </p:tav>
                                        <p:tav tm="100000">
                                          <p:val>
                                            <p:strVal val="#ppt_y"/>
                                          </p:val>
                                        </p:tav>
                                      </p:tavLst>
                                    </p:anim>
                                  </p:childTnLst>
                                </p:cTn>
                              </p:par>
                              <p:par>
                                <p:cTn id="9" presetID="2" presetClass="entr" presetSubtype="4" accel="50000" decel="50000" fill="hold" grpId="0" nodeType="withEffect">
                                  <p:stCondLst>
                                    <p:cond delay="0"/>
                                  </p:stCondLst>
                                  <p:childTnLst>
                                    <p:set>
                                      <p:cBhvr>
                                        <p:cTn id="10" dur="1" fill="hold">
                                          <p:stCondLst>
                                            <p:cond delay="0"/>
                                          </p:stCondLst>
                                        </p:cTn>
                                        <p:tgtEl>
                                          <p:spTgt spid="4099"/>
                                        </p:tgtEl>
                                        <p:attrNameLst>
                                          <p:attrName>style.visibility</p:attrName>
                                        </p:attrNameLst>
                                      </p:cBhvr>
                                      <p:to>
                                        <p:strVal val="visible"/>
                                      </p:to>
                                    </p:set>
                                    <p:anim calcmode="lin" valueType="num">
                                      <p:cBhvr additive="base">
                                        <p:cTn id="11" dur="500" fill="hold"/>
                                        <p:tgtEl>
                                          <p:spTgt spid="4099"/>
                                        </p:tgtEl>
                                        <p:attrNameLst>
                                          <p:attrName>ppt_x</p:attrName>
                                        </p:attrNameLst>
                                      </p:cBhvr>
                                      <p:tavLst>
                                        <p:tav tm="0">
                                          <p:val>
                                            <p:strVal val="#ppt_x"/>
                                          </p:val>
                                        </p:tav>
                                        <p:tav tm="100000">
                                          <p:val>
                                            <p:strVal val="#ppt_x"/>
                                          </p:val>
                                        </p:tav>
                                      </p:tavLst>
                                    </p:anim>
                                    <p:anim calcmode="lin" valueType="num">
                                      <p:cBhvr additive="base">
                                        <p:cTn id="12" dur="500" fill="hold"/>
                                        <p:tgtEl>
                                          <p:spTgt spid="4099"/>
                                        </p:tgtEl>
                                        <p:attrNameLst>
                                          <p:attrName>ppt_y</p:attrName>
                                        </p:attrNameLst>
                                      </p:cBhvr>
                                      <p:tavLst>
                                        <p:tav tm="0">
                                          <p:val>
                                            <p:strVal val="1+#ppt_h/2"/>
                                          </p:val>
                                        </p:tav>
                                        <p:tav tm="100000">
                                          <p:val>
                                            <p:strVal val="#ppt_y"/>
                                          </p:val>
                                        </p:tav>
                                      </p:tavLst>
                                    </p:anim>
                                  </p:childTnLst>
                                </p:cTn>
                              </p:par>
                              <p:par>
                                <p:cTn id="13" presetID="2" presetClass="entr" presetSubtype="4" accel="50000" decel="50000" fill="hold" grpId="0" nodeType="withEffect">
                                  <p:stCondLst>
                                    <p:cond delay="0"/>
                                  </p:stCondLst>
                                  <p:childTnLst>
                                    <p:set>
                                      <p:cBhvr>
                                        <p:cTn id="14" dur="1" fill="hold">
                                          <p:stCondLst>
                                            <p:cond delay="0"/>
                                          </p:stCondLst>
                                        </p:cTn>
                                        <p:tgtEl>
                                          <p:spTgt spid="4100"/>
                                        </p:tgtEl>
                                        <p:attrNameLst>
                                          <p:attrName>style.visibility</p:attrName>
                                        </p:attrNameLst>
                                      </p:cBhvr>
                                      <p:to>
                                        <p:strVal val="visible"/>
                                      </p:to>
                                    </p:set>
                                    <p:anim calcmode="lin" valueType="num">
                                      <p:cBhvr additive="base">
                                        <p:cTn id="15" dur="500" fill="hold"/>
                                        <p:tgtEl>
                                          <p:spTgt spid="4100"/>
                                        </p:tgtEl>
                                        <p:attrNameLst>
                                          <p:attrName>ppt_x</p:attrName>
                                        </p:attrNameLst>
                                      </p:cBhvr>
                                      <p:tavLst>
                                        <p:tav tm="0">
                                          <p:val>
                                            <p:strVal val="#ppt_x"/>
                                          </p:val>
                                        </p:tav>
                                        <p:tav tm="100000">
                                          <p:val>
                                            <p:strVal val="#ppt_x"/>
                                          </p:val>
                                        </p:tav>
                                      </p:tavLst>
                                    </p:anim>
                                    <p:anim calcmode="lin" valueType="num">
                                      <p:cBhvr additive="base">
                                        <p:cTn id="16" dur="500" fill="hold"/>
                                        <p:tgtEl>
                                          <p:spTgt spid="4100"/>
                                        </p:tgtEl>
                                        <p:attrNameLst>
                                          <p:attrName>ppt_y</p:attrName>
                                        </p:attrNameLst>
                                      </p:cBhvr>
                                      <p:tavLst>
                                        <p:tav tm="0">
                                          <p:val>
                                            <p:strVal val="1+#ppt_h/2"/>
                                          </p:val>
                                        </p:tav>
                                        <p:tav tm="100000">
                                          <p:val>
                                            <p:strVal val="#ppt_y"/>
                                          </p:val>
                                        </p:tav>
                                      </p:tavLst>
                                    </p:anim>
                                  </p:childTnLst>
                                </p:cTn>
                              </p:par>
                              <p:par>
                                <p:cTn id="17" presetID="2" presetClass="entr" presetSubtype="4" accel="50000" decel="5000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ppt_x"/>
                                          </p:val>
                                        </p:tav>
                                        <p:tav tm="100000">
                                          <p:val>
                                            <p:strVal val="#ppt_x"/>
                                          </p:val>
                                        </p:tav>
                                      </p:tavLst>
                                    </p:anim>
                                    <p:anim calcmode="lin" valueType="num">
                                      <p:cBhvr additive="base">
                                        <p:cTn id="20" dur="500" fill="hold"/>
                                        <p:tgtEl>
                                          <p:spTgt spid="10"/>
                                        </p:tgtEl>
                                        <p:attrNameLst>
                                          <p:attrName>ppt_y</p:attrName>
                                        </p:attrNameLst>
                                      </p:cBhvr>
                                      <p:tavLst>
                                        <p:tav tm="0">
                                          <p:val>
                                            <p:strVal val="1+#ppt_h/2"/>
                                          </p:val>
                                        </p:tav>
                                        <p:tav tm="100000">
                                          <p:val>
                                            <p:strVal val="#ppt_y"/>
                                          </p:val>
                                        </p:tav>
                                      </p:tavLst>
                                    </p:anim>
                                  </p:childTnLst>
                                </p:cTn>
                              </p:par>
                              <p:par>
                                <p:cTn id="21" presetID="2" presetClass="entr" presetSubtype="4" accel="50000" decel="50000" fill="hold" grpId="0" nodeType="withEffect">
                                  <p:stCondLst>
                                    <p:cond delay="0"/>
                                  </p:stCondLst>
                                  <p:childTnLst>
                                    <p:set>
                                      <p:cBhvr>
                                        <p:cTn id="22" dur="1" fill="hold">
                                          <p:stCondLst>
                                            <p:cond delay="0"/>
                                          </p:stCondLst>
                                        </p:cTn>
                                        <p:tgtEl>
                                          <p:spTgt spid="4102"/>
                                        </p:tgtEl>
                                        <p:attrNameLst>
                                          <p:attrName>style.visibility</p:attrName>
                                        </p:attrNameLst>
                                      </p:cBhvr>
                                      <p:to>
                                        <p:strVal val="visible"/>
                                      </p:to>
                                    </p:set>
                                    <p:anim calcmode="lin" valueType="num">
                                      <p:cBhvr additive="base">
                                        <p:cTn id="23" dur="500" fill="hold"/>
                                        <p:tgtEl>
                                          <p:spTgt spid="4102"/>
                                        </p:tgtEl>
                                        <p:attrNameLst>
                                          <p:attrName>ppt_x</p:attrName>
                                        </p:attrNameLst>
                                      </p:cBhvr>
                                      <p:tavLst>
                                        <p:tav tm="0">
                                          <p:val>
                                            <p:strVal val="#ppt_x"/>
                                          </p:val>
                                        </p:tav>
                                        <p:tav tm="100000">
                                          <p:val>
                                            <p:strVal val="#ppt_x"/>
                                          </p:val>
                                        </p:tav>
                                      </p:tavLst>
                                    </p:anim>
                                    <p:anim calcmode="lin" valueType="num">
                                      <p:cBhvr additive="base">
                                        <p:cTn id="24" dur="500" fill="hold"/>
                                        <p:tgtEl>
                                          <p:spTgt spid="4102"/>
                                        </p:tgtEl>
                                        <p:attrNameLst>
                                          <p:attrName>ppt_y</p:attrName>
                                        </p:attrNameLst>
                                      </p:cBhvr>
                                      <p:tavLst>
                                        <p:tav tm="0">
                                          <p:val>
                                            <p:strVal val="1+#ppt_h/2"/>
                                          </p:val>
                                        </p:tav>
                                        <p:tav tm="100000">
                                          <p:val>
                                            <p:strVal val="#ppt_y"/>
                                          </p:val>
                                        </p:tav>
                                      </p:tavLst>
                                    </p:anim>
                                  </p:childTnLst>
                                </p:cTn>
                              </p:par>
                              <p:par>
                                <p:cTn id="25" presetID="2" presetClass="entr" presetSubtype="4" accel="50000" decel="50000" fill="hold" grpId="0" nodeType="withEffect">
                                  <p:stCondLst>
                                    <p:cond delay="0"/>
                                  </p:stCondLst>
                                  <p:childTnLst>
                                    <p:set>
                                      <p:cBhvr>
                                        <p:cTn id="26" dur="1" fill="hold">
                                          <p:stCondLst>
                                            <p:cond delay="0"/>
                                          </p:stCondLst>
                                        </p:cTn>
                                        <p:tgtEl>
                                          <p:spTgt spid="4103"/>
                                        </p:tgtEl>
                                        <p:attrNameLst>
                                          <p:attrName>style.visibility</p:attrName>
                                        </p:attrNameLst>
                                      </p:cBhvr>
                                      <p:to>
                                        <p:strVal val="visible"/>
                                      </p:to>
                                    </p:set>
                                    <p:anim calcmode="lin" valueType="num">
                                      <p:cBhvr additive="base">
                                        <p:cTn id="27" dur="500" fill="hold"/>
                                        <p:tgtEl>
                                          <p:spTgt spid="4103"/>
                                        </p:tgtEl>
                                        <p:attrNameLst>
                                          <p:attrName>ppt_x</p:attrName>
                                        </p:attrNameLst>
                                      </p:cBhvr>
                                      <p:tavLst>
                                        <p:tav tm="0">
                                          <p:val>
                                            <p:strVal val="#ppt_x"/>
                                          </p:val>
                                        </p:tav>
                                        <p:tav tm="100000">
                                          <p:val>
                                            <p:strVal val="#ppt_x"/>
                                          </p:val>
                                        </p:tav>
                                      </p:tavLst>
                                    </p:anim>
                                    <p:anim calcmode="lin" valueType="num">
                                      <p:cBhvr additive="base">
                                        <p:cTn id="28" dur="500" fill="hold"/>
                                        <p:tgtEl>
                                          <p:spTgt spid="4103"/>
                                        </p:tgtEl>
                                        <p:attrNameLst>
                                          <p:attrName>ppt_y</p:attrName>
                                        </p:attrNameLst>
                                      </p:cBhvr>
                                      <p:tavLst>
                                        <p:tav tm="0">
                                          <p:val>
                                            <p:strVal val="1+#ppt_h/2"/>
                                          </p:val>
                                        </p:tav>
                                        <p:tav tm="100000">
                                          <p:val>
                                            <p:strVal val="#ppt_y"/>
                                          </p:val>
                                        </p:tav>
                                      </p:tavLst>
                                    </p:anim>
                                  </p:childTnLst>
                                </p:cTn>
                              </p:par>
                              <p:par>
                                <p:cTn id="29" presetID="2" presetClass="entr" presetSubtype="4" accel="50000" decel="50000" fill="hold" grpId="0" nodeType="withEffect">
                                  <p:stCondLst>
                                    <p:cond delay="0"/>
                                  </p:stCondLst>
                                  <p:childTnLst>
                                    <p:set>
                                      <p:cBhvr>
                                        <p:cTn id="30" dur="1" fill="hold">
                                          <p:stCondLst>
                                            <p:cond delay="0"/>
                                          </p:stCondLst>
                                        </p:cTn>
                                        <p:tgtEl>
                                          <p:spTgt spid="4104"/>
                                        </p:tgtEl>
                                        <p:attrNameLst>
                                          <p:attrName>style.visibility</p:attrName>
                                        </p:attrNameLst>
                                      </p:cBhvr>
                                      <p:to>
                                        <p:strVal val="visible"/>
                                      </p:to>
                                    </p:set>
                                    <p:anim calcmode="lin" valueType="num">
                                      <p:cBhvr additive="base">
                                        <p:cTn id="31" dur="500" fill="hold"/>
                                        <p:tgtEl>
                                          <p:spTgt spid="4104"/>
                                        </p:tgtEl>
                                        <p:attrNameLst>
                                          <p:attrName>ppt_x</p:attrName>
                                        </p:attrNameLst>
                                      </p:cBhvr>
                                      <p:tavLst>
                                        <p:tav tm="0">
                                          <p:val>
                                            <p:strVal val="#ppt_x"/>
                                          </p:val>
                                        </p:tav>
                                        <p:tav tm="100000">
                                          <p:val>
                                            <p:strVal val="#ppt_x"/>
                                          </p:val>
                                        </p:tav>
                                      </p:tavLst>
                                    </p:anim>
                                    <p:anim calcmode="lin" valueType="num">
                                      <p:cBhvr additive="base">
                                        <p:cTn id="32" dur="500" fill="hold"/>
                                        <p:tgtEl>
                                          <p:spTgt spid="4104"/>
                                        </p:tgtEl>
                                        <p:attrNameLst>
                                          <p:attrName>ppt_y</p:attrName>
                                        </p:attrNameLst>
                                      </p:cBhvr>
                                      <p:tavLst>
                                        <p:tav tm="0">
                                          <p:val>
                                            <p:strVal val="1+#ppt_h/2"/>
                                          </p:val>
                                        </p:tav>
                                        <p:tav tm="100000">
                                          <p:val>
                                            <p:strVal val="#ppt_y"/>
                                          </p:val>
                                        </p:tav>
                                      </p:tavLst>
                                    </p:anim>
                                  </p:childTnLst>
                                </p:cTn>
                              </p:par>
                              <p:par>
                                <p:cTn id="33" presetID="2" presetClass="entr" presetSubtype="4" accel="50000" decel="50000" fill="hold" grpId="0" nodeType="withEffect">
                                  <p:stCondLst>
                                    <p:cond delay="0"/>
                                  </p:stCondLst>
                                  <p:childTnLst>
                                    <p:set>
                                      <p:cBhvr>
                                        <p:cTn id="34" dur="1" fill="hold">
                                          <p:stCondLst>
                                            <p:cond delay="0"/>
                                          </p:stCondLst>
                                        </p:cTn>
                                        <p:tgtEl>
                                          <p:spTgt spid="17"/>
                                        </p:tgtEl>
                                        <p:attrNameLst>
                                          <p:attrName>style.visibility</p:attrName>
                                        </p:attrNameLst>
                                      </p:cBhvr>
                                      <p:to>
                                        <p:strVal val="visible"/>
                                      </p:to>
                                    </p:set>
                                    <p:anim calcmode="lin" valueType="num">
                                      <p:cBhvr additive="base">
                                        <p:cTn id="35" dur="500" fill="hold"/>
                                        <p:tgtEl>
                                          <p:spTgt spid="17"/>
                                        </p:tgtEl>
                                        <p:attrNameLst>
                                          <p:attrName>ppt_x</p:attrName>
                                        </p:attrNameLst>
                                      </p:cBhvr>
                                      <p:tavLst>
                                        <p:tav tm="0">
                                          <p:val>
                                            <p:strVal val="#ppt_x"/>
                                          </p:val>
                                        </p:tav>
                                        <p:tav tm="100000">
                                          <p:val>
                                            <p:strVal val="#ppt_x"/>
                                          </p:val>
                                        </p:tav>
                                      </p:tavLst>
                                    </p:anim>
                                    <p:anim calcmode="lin" valueType="num">
                                      <p:cBhvr additive="base">
                                        <p:cTn id="36" dur="500" fill="hold"/>
                                        <p:tgtEl>
                                          <p:spTgt spid="17"/>
                                        </p:tgtEl>
                                        <p:attrNameLst>
                                          <p:attrName>ppt_y</p:attrName>
                                        </p:attrNameLst>
                                      </p:cBhvr>
                                      <p:tavLst>
                                        <p:tav tm="0">
                                          <p:val>
                                            <p:strVal val="1+#ppt_h/2"/>
                                          </p:val>
                                        </p:tav>
                                        <p:tav tm="100000">
                                          <p:val>
                                            <p:strVal val="#ppt_y"/>
                                          </p:val>
                                        </p:tav>
                                      </p:tavLst>
                                    </p:anim>
                                  </p:childTnLst>
                                </p:cTn>
                              </p:par>
                              <p:par>
                                <p:cTn id="37" presetID="2" presetClass="entr" presetSubtype="4" accel="50000" decel="50000" fill="hold" grpId="0" nodeType="withEffect">
                                  <p:stCondLst>
                                    <p:cond delay="0"/>
                                  </p:stCondLst>
                                  <p:childTnLst>
                                    <p:set>
                                      <p:cBhvr>
                                        <p:cTn id="38" dur="1" fill="hold">
                                          <p:stCondLst>
                                            <p:cond delay="0"/>
                                          </p:stCondLst>
                                        </p:cTn>
                                        <p:tgtEl>
                                          <p:spTgt spid="4106"/>
                                        </p:tgtEl>
                                        <p:attrNameLst>
                                          <p:attrName>style.visibility</p:attrName>
                                        </p:attrNameLst>
                                      </p:cBhvr>
                                      <p:to>
                                        <p:strVal val="visible"/>
                                      </p:to>
                                    </p:set>
                                    <p:anim calcmode="lin" valueType="num">
                                      <p:cBhvr additive="base">
                                        <p:cTn id="39" dur="500" fill="hold"/>
                                        <p:tgtEl>
                                          <p:spTgt spid="4106"/>
                                        </p:tgtEl>
                                        <p:attrNameLst>
                                          <p:attrName>ppt_x</p:attrName>
                                        </p:attrNameLst>
                                      </p:cBhvr>
                                      <p:tavLst>
                                        <p:tav tm="0">
                                          <p:val>
                                            <p:strVal val="#ppt_x"/>
                                          </p:val>
                                        </p:tav>
                                        <p:tav tm="100000">
                                          <p:val>
                                            <p:strVal val="#ppt_x"/>
                                          </p:val>
                                        </p:tav>
                                      </p:tavLst>
                                    </p:anim>
                                    <p:anim calcmode="lin" valueType="num">
                                      <p:cBhvr additive="base">
                                        <p:cTn id="40" dur="500" fill="hold"/>
                                        <p:tgtEl>
                                          <p:spTgt spid="4106"/>
                                        </p:tgtEl>
                                        <p:attrNameLst>
                                          <p:attrName>ppt_y</p:attrName>
                                        </p:attrNameLst>
                                      </p:cBhvr>
                                      <p:tavLst>
                                        <p:tav tm="0">
                                          <p:val>
                                            <p:strVal val="1+#ppt_h/2"/>
                                          </p:val>
                                        </p:tav>
                                        <p:tav tm="100000">
                                          <p:val>
                                            <p:strVal val="#ppt_y"/>
                                          </p:val>
                                        </p:tav>
                                      </p:tavLst>
                                    </p:anim>
                                  </p:childTnLst>
                                </p:cTn>
                              </p:par>
                              <p:par>
                                <p:cTn id="41" presetID="2" presetClass="entr" presetSubtype="4" accel="50000" decel="50000" fill="hold" grpId="0" nodeType="withEffect">
                                  <p:stCondLst>
                                    <p:cond delay="0"/>
                                  </p:stCondLst>
                                  <p:childTnLst>
                                    <p:set>
                                      <p:cBhvr>
                                        <p:cTn id="42" dur="1" fill="hold">
                                          <p:stCondLst>
                                            <p:cond delay="0"/>
                                          </p:stCondLst>
                                        </p:cTn>
                                        <p:tgtEl>
                                          <p:spTgt spid="4107"/>
                                        </p:tgtEl>
                                        <p:attrNameLst>
                                          <p:attrName>style.visibility</p:attrName>
                                        </p:attrNameLst>
                                      </p:cBhvr>
                                      <p:to>
                                        <p:strVal val="visible"/>
                                      </p:to>
                                    </p:set>
                                    <p:anim calcmode="lin" valueType="num">
                                      <p:cBhvr additive="base">
                                        <p:cTn id="43" dur="500" fill="hold"/>
                                        <p:tgtEl>
                                          <p:spTgt spid="4107"/>
                                        </p:tgtEl>
                                        <p:attrNameLst>
                                          <p:attrName>ppt_x</p:attrName>
                                        </p:attrNameLst>
                                      </p:cBhvr>
                                      <p:tavLst>
                                        <p:tav tm="0">
                                          <p:val>
                                            <p:strVal val="#ppt_x"/>
                                          </p:val>
                                        </p:tav>
                                        <p:tav tm="100000">
                                          <p:val>
                                            <p:strVal val="#ppt_x"/>
                                          </p:val>
                                        </p:tav>
                                      </p:tavLst>
                                    </p:anim>
                                    <p:anim calcmode="lin" valueType="num">
                                      <p:cBhvr additive="base">
                                        <p:cTn id="44" dur="500" fill="hold"/>
                                        <p:tgtEl>
                                          <p:spTgt spid="4107"/>
                                        </p:tgtEl>
                                        <p:attrNameLst>
                                          <p:attrName>ppt_y</p:attrName>
                                        </p:attrNameLst>
                                      </p:cBhvr>
                                      <p:tavLst>
                                        <p:tav tm="0">
                                          <p:val>
                                            <p:strVal val="1+#ppt_h/2"/>
                                          </p:val>
                                        </p:tav>
                                        <p:tav tm="100000">
                                          <p:val>
                                            <p:strVal val="#ppt_y"/>
                                          </p:val>
                                        </p:tav>
                                      </p:tavLst>
                                    </p:anim>
                                  </p:childTnLst>
                                </p:cTn>
                              </p:par>
                              <p:par>
                                <p:cTn id="45" presetID="2" presetClass="entr" presetSubtype="4" accel="50000" decel="50000" fill="hold" grpId="0" nodeType="withEffect">
                                  <p:stCondLst>
                                    <p:cond delay="0"/>
                                  </p:stCondLst>
                                  <p:childTnLst>
                                    <p:set>
                                      <p:cBhvr>
                                        <p:cTn id="46" dur="1" fill="hold">
                                          <p:stCondLst>
                                            <p:cond delay="0"/>
                                          </p:stCondLst>
                                        </p:cTn>
                                        <p:tgtEl>
                                          <p:spTgt spid="4108"/>
                                        </p:tgtEl>
                                        <p:attrNameLst>
                                          <p:attrName>style.visibility</p:attrName>
                                        </p:attrNameLst>
                                      </p:cBhvr>
                                      <p:to>
                                        <p:strVal val="visible"/>
                                      </p:to>
                                    </p:set>
                                    <p:anim calcmode="lin" valueType="num">
                                      <p:cBhvr additive="base">
                                        <p:cTn id="47" dur="500" fill="hold"/>
                                        <p:tgtEl>
                                          <p:spTgt spid="4108"/>
                                        </p:tgtEl>
                                        <p:attrNameLst>
                                          <p:attrName>ppt_x</p:attrName>
                                        </p:attrNameLst>
                                      </p:cBhvr>
                                      <p:tavLst>
                                        <p:tav tm="0">
                                          <p:val>
                                            <p:strVal val="#ppt_x"/>
                                          </p:val>
                                        </p:tav>
                                        <p:tav tm="100000">
                                          <p:val>
                                            <p:strVal val="#ppt_x"/>
                                          </p:val>
                                        </p:tav>
                                      </p:tavLst>
                                    </p:anim>
                                    <p:anim calcmode="lin" valueType="num">
                                      <p:cBhvr additive="base">
                                        <p:cTn id="48" dur="500" fill="hold"/>
                                        <p:tgtEl>
                                          <p:spTgt spid="4108"/>
                                        </p:tgtEl>
                                        <p:attrNameLst>
                                          <p:attrName>ppt_y</p:attrName>
                                        </p:attrNameLst>
                                      </p:cBhvr>
                                      <p:tavLst>
                                        <p:tav tm="0">
                                          <p:val>
                                            <p:strVal val="1+#ppt_h/2"/>
                                          </p:val>
                                        </p:tav>
                                        <p:tav tm="100000">
                                          <p:val>
                                            <p:strVal val="#ppt_y"/>
                                          </p:val>
                                        </p:tav>
                                      </p:tavLst>
                                    </p:anim>
                                  </p:childTnLst>
                                </p:cTn>
                              </p:par>
                              <p:par>
                                <p:cTn id="49" presetID="2" presetClass="entr" presetSubtype="4" accel="50000" decel="50000" fill="hold" grpId="0" nodeType="withEffect">
                                  <p:stCondLst>
                                    <p:cond delay="0"/>
                                  </p:stCondLst>
                                  <p:childTnLst>
                                    <p:set>
                                      <p:cBhvr>
                                        <p:cTn id="50" dur="1" fill="hold">
                                          <p:stCondLst>
                                            <p:cond delay="0"/>
                                          </p:stCondLst>
                                        </p:cTn>
                                        <p:tgtEl>
                                          <p:spTgt spid="24"/>
                                        </p:tgtEl>
                                        <p:attrNameLst>
                                          <p:attrName>style.visibility</p:attrName>
                                        </p:attrNameLst>
                                      </p:cBhvr>
                                      <p:to>
                                        <p:strVal val="visible"/>
                                      </p:to>
                                    </p:set>
                                    <p:anim calcmode="lin" valueType="num">
                                      <p:cBhvr additive="base">
                                        <p:cTn id="51" dur="500" fill="hold"/>
                                        <p:tgtEl>
                                          <p:spTgt spid="24"/>
                                        </p:tgtEl>
                                        <p:attrNameLst>
                                          <p:attrName>ppt_x</p:attrName>
                                        </p:attrNameLst>
                                      </p:cBhvr>
                                      <p:tavLst>
                                        <p:tav tm="0">
                                          <p:val>
                                            <p:strVal val="#ppt_x"/>
                                          </p:val>
                                        </p:tav>
                                        <p:tav tm="100000">
                                          <p:val>
                                            <p:strVal val="#ppt_x"/>
                                          </p:val>
                                        </p:tav>
                                      </p:tavLst>
                                    </p:anim>
                                    <p:anim calcmode="lin" valueType="num">
                                      <p:cBhvr additive="base">
                                        <p:cTn id="52" dur="500" fill="hold"/>
                                        <p:tgtEl>
                                          <p:spTgt spid="24"/>
                                        </p:tgtEl>
                                        <p:attrNameLst>
                                          <p:attrName>ppt_y</p:attrName>
                                        </p:attrNameLst>
                                      </p:cBhvr>
                                      <p:tavLst>
                                        <p:tav tm="0">
                                          <p:val>
                                            <p:strVal val="1+#ppt_h/2"/>
                                          </p:val>
                                        </p:tav>
                                        <p:tav tm="100000">
                                          <p:val>
                                            <p:strVal val="#ppt_y"/>
                                          </p:val>
                                        </p:tav>
                                      </p:tavLst>
                                    </p:anim>
                                  </p:childTnLst>
                                </p:cTn>
                              </p:par>
                              <p:par>
                                <p:cTn id="53" presetID="2" presetClass="entr" presetSubtype="4" accel="50000" decel="50000" fill="hold" grpId="0" nodeType="withEffect">
                                  <p:stCondLst>
                                    <p:cond delay="0"/>
                                  </p:stCondLst>
                                  <p:childTnLst>
                                    <p:set>
                                      <p:cBhvr>
                                        <p:cTn id="54" dur="1" fill="hold">
                                          <p:stCondLst>
                                            <p:cond delay="0"/>
                                          </p:stCondLst>
                                        </p:cTn>
                                        <p:tgtEl>
                                          <p:spTgt spid="4110"/>
                                        </p:tgtEl>
                                        <p:attrNameLst>
                                          <p:attrName>style.visibility</p:attrName>
                                        </p:attrNameLst>
                                      </p:cBhvr>
                                      <p:to>
                                        <p:strVal val="visible"/>
                                      </p:to>
                                    </p:set>
                                    <p:anim calcmode="lin" valueType="num">
                                      <p:cBhvr additive="base">
                                        <p:cTn id="55" dur="500" fill="hold"/>
                                        <p:tgtEl>
                                          <p:spTgt spid="4110"/>
                                        </p:tgtEl>
                                        <p:attrNameLst>
                                          <p:attrName>ppt_x</p:attrName>
                                        </p:attrNameLst>
                                      </p:cBhvr>
                                      <p:tavLst>
                                        <p:tav tm="0">
                                          <p:val>
                                            <p:strVal val="#ppt_x"/>
                                          </p:val>
                                        </p:tav>
                                        <p:tav tm="100000">
                                          <p:val>
                                            <p:strVal val="#ppt_x"/>
                                          </p:val>
                                        </p:tav>
                                      </p:tavLst>
                                    </p:anim>
                                    <p:anim calcmode="lin" valueType="num">
                                      <p:cBhvr additive="base">
                                        <p:cTn id="56" dur="500" fill="hold"/>
                                        <p:tgtEl>
                                          <p:spTgt spid="4110"/>
                                        </p:tgtEl>
                                        <p:attrNameLst>
                                          <p:attrName>ppt_y</p:attrName>
                                        </p:attrNameLst>
                                      </p:cBhvr>
                                      <p:tavLst>
                                        <p:tav tm="0">
                                          <p:val>
                                            <p:strVal val="1+#ppt_h/2"/>
                                          </p:val>
                                        </p:tav>
                                        <p:tav tm="100000">
                                          <p:val>
                                            <p:strVal val="#ppt_y"/>
                                          </p:val>
                                        </p:tav>
                                      </p:tavLst>
                                    </p:anim>
                                  </p:childTnLst>
                                </p:cTn>
                              </p:par>
                              <p:par>
                                <p:cTn id="57" presetID="2" presetClass="entr" presetSubtype="4" accel="50000" decel="50000" fill="hold" grpId="0" nodeType="withEffect">
                                  <p:stCondLst>
                                    <p:cond delay="0"/>
                                  </p:stCondLst>
                                  <p:childTnLst>
                                    <p:set>
                                      <p:cBhvr>
                                        <p:cTn id="58" dur="1" fill="hold">
                                          <p:stCondLst>
                                            <p:cond delay="0"/>
                                          </p:stCondLst>
                                        </p:cTn>
                                        <p:tgtEl>
                                          <p:spTgt spid="4111"/>
                                        </p:tgtEl>
                                        <p:attrNameLst>
                                          <p:attrName>style.visibility</p:attrName>
                                        </p:attrNameLst>
                                      </p:cBhvr>
                                      <p:to>
                                        <p:strVal val="visible"/>
                                      </p:to>
                                    </p:set>
                                    <p:anim calcmode="lin" valueType="num">
                                      <p:cBhvr additive="base">
                                        <p:cTn id="59" dur="500" fill="hold"/>
                                        <p:tgtEl>
                                          <p:spTgt spid="4111"/>
                                        </p:tgtEl>
                                        <p:attrNameLst>
                                          <p:attrName>ppt_x</p:attrName>
                                        </p:attrNameLst>
                                      </p:cBhvr>
                                      <p:tavLst>
                                        <p:tav tm="0">
                                          <p:val>
                                            <p:strVal val="#ppt_x"/>
                                          </p:val>
                                        </p:tav>
                                        <p:tav tm="100000">
                                          <p:val>
                                            <p:strVal val="#ppt_x"/>
                                          </p:val>
                                        </p:tav>
                                      </p:tavLst>
                                    </p:anim>
                                    <p:anim calcmode="lin" valueType="num">
                                      <p:cBhvr additive="base">
                                        <p:cTn id="60" dur="500" fill="hold"/>
                                        <p:tgtEl>
                                          <p:spTgt spid="4111"/>
                                        </p:tgtEl>
                                        <p:attrNameLst>
                                          <p:attrName>ppt_y</p:attrName>
                                        </p:attrNameLst>
                                      </p:cBhvr>
                                      <p:tavLst>
                                        <p:tav tm="0">
                                          <p:val>
                                            <p:strVal val="1+#ppt_h/2"/>
                                          </p:val>
                                        </p:tav>
                                        <p:tav tm="100000">
                                          <p:val>
                                            <p:strVal val="#ppt_y"/>
                                          </p:val>
                                        </p:tav>
                                      </p:tavLst>
                                    </p:anim>
                                  </p:childTnLst>
                                </p:cTn>
                              </p:par>
                              <p:par>
                                <p:cTn id="61" presetID="2" presetClass="entr" presetSubtype="4" accel="50000" decel="50000" fill="hold" grpId="0" nodeType="withEffect">
                                  <p:stCondLst>
                                    <p:cond delay="0"/>
                                  </p:stCondLst>
                                  <p:childTnLst>
                                    <p:set>
                                      <p:cBhvr>
                                        <p:cTn id="62" dur="1" fill="hold">
                                          <p:stCondLst>
                                            <p:cond delay="0"/>
                                          </p:stCondLst>
                                        </p:cTn>
                                        <p:tgtEl>
                                          <p:spTgt spid="31"/>
                                        </p:tgtEl>
                                        <p:attrNameLst>
                                          <p:attrName>style.visibility</p:attrName>
                                        </p:attrNameLst>
                                      </p:cBhvr>
                                      <p:to>
                                        <p:strVal val="visible"/>
                                      </p:to>
                                    </p:set>
                                    <p:anim calcmode="lin" valueType="num">
                                      <p:cBhvr additive="base">
                                        <p:cTn id="63" dur="500" fill="hold"/>
                                        <p:tgtEl>
                                          <p:spTgt spid="31"/>
                                        </p:tgtEl>
                                        <p:attrNameLst>
                                          <p:attrName>ppt_x</p:attrName>
                                        </p:attrNameLst>
                                      </p:cBhvr>
                                      <p:tavLst>
                                        <p:tav tm="0">
                                          <p:val>
                                            <p:strVal val="#ppt_x"/>
                                          </p:val>
                                        </p:tav>
                                        <p:tav tm="100000">
                                          <p:val>
                                            <p:strVal val="#ppt_x"/>
                                          </p:val>
                                        </p:tav>
                                      </p:tavLst>
                                    </p:anim>
                                    <p:anim calcmode="lin" valueType="num">
                                      <p:cBhvr additive="base">
                                        <p:cTn id="64" dur="500" fill="hold"/>
                                        <p:tgtEl>
                                          <p:spTgt spid="31"/>
                                        </p:tgtEl>
                                        <p:attrNameLst>
                                          <p:attrName>ppt_y</p:attrName>
                                        </p:attrNameLst>
                                      </p:cBhvr>
                                      <p:tavLst>
                                        <p:tav tm="0">
                                          <p:val>
                                            <p:strVal val="1+#ppt_h/2"/>
                                          </p:val>
                                        </p:tav>
                                        <p:tav tm="100000">
                                          <p:val>
                                            <p:strVal val="#ppt_y"/>
                                          </p:val>
                                        </p:tav>
                                      </p:tavLst>
                                    </p:anim>
                                  </p:childTnLst>
                                </p:cTn>
                              </p:par>
                              <p:par>
                                <p:cTn id="65" presetID="2" presetClass="entr" presetSubtype="4" accel="50000" decel="50000" fill="hold" grpId="0" nodeType="withEffect">
                                  <p:stCondLst>
                                    <p:cond delay="0"/>
                                  </p:stCondLst>
                                  <p:childTnLst>
                                    <p:set>
                                      <p:cBhvr>
                                        <p:cTn id="66" dur="1" fill="hold">
                                          <p:stCondLst>
                                            <p:cond delay="0"/>
                                          </p:stCondLst>
                                        </p:cTn>
                                        <p:tgtEl>
                                          <p:spTgt spid="4114"/>
                                        </p:tgtEl>
                                        <p:attrNameLst>
                                          <p:attrName>style.visibility</p:attrName>
                                        </p:attrNameLst>
                                      </p:cBhvr>
                                      <p:to>
                                        <p:strVal val="visible"/>
                                      </p:to>
                                    </p:set>
                                    <p:anim calcmode="lin" valueType="num">
                                      <p:cBhvr additive="base">
                                        <p:cTn id="67" dur="500" fill="hold"/>
                                        <p:tgtEl>
                                          <p:spTgt spid="4114"/>
                                        </p:tgtEl>
                                        <p:attrNameLst>
                                          <p:attrName>ppt_x</p:attrName>
                                        </p:attrNameLst>
                                      </p:cBhvr>
                                      <p:tavLst>
                                        <p:tav tm="0">
                                          <p:val>
                                            <p:strVal val="#ppt_x"/>
                                          </p:val>
                                        </p:tav>
                                        <p:tav tm="100000">
                                          <p:val>
                                            <p:strVal val="#ppt_x"/>
                                          </p:val>
                                        </p:tav>
                                      </p:tavLst>
                                    </p:anim>
                                    <p:anim calcmode="lin" valueType="num">
                                      <p:cBhvr additive="base">
                                        <p:cTn id="68" dur="500" fill="hold"/>
                                        <p:tgtEl>
                                          <p:spTgt spid="4114"/>
                                        </p:tgtEl>
                                        <p:attrNameLst>
                                          <p:attrName>ppt_y</p:attrName>
                                        </p:attrNameLst>
                                      </p:cBhvr>
                                      <p:tavLst>
                                        <p:tav tm="0">
                                          <p:val>
                                            <p:strVal val="1+#ppt_h/2"/>
                                          </p:val>
                                        </p:tav>
                                        <p:tav tm="100000">
                                          <p:val>
                                            <p:strVal val="#ppt_y"/>
                                          </p:val>
                                        </p:tav>
                                      </p:tavLst>
                                    </p:anim>
                                  </p:childTnLst>
                                </p:cTn>
                              </p:par>
                              <p:par>
                                <p:cTn id="69" presetID="2" presetClass="entr" presetSubtype="4" accel="50000" decel="50000" fill="hold" grpId="0" nodeType="withEffect">
                                  <p:stCondLst>
                                    <p:cond delay="0"/>
                                  </p:stCondLst>
                                  <p:childTnLst>
                                    <p:set>
                                      <p:cBhvr>
                                        <p:cTn id="70" dur="1" fill="hold">
                                          <p:stCondLst>
                                            <p:cond delay="0"/>
                                          </p:stCondLst>
                                        </p:cTn>
                                        <p:tgtEl>
                                          <p:spTgt spid="45"/>
                                        </p:tgtEl>
                                        <p:attrNameLst>
                                          <p:attrName>style.visibility</p:attrName>
                                        </p:attrNameLst>
                                      </p:cBhvr>
                                      <p:to>
                                        <p:strVal val="visible"/>
                                      </p:to>
                                    </p:set>
                                    <p:anim calcmode="lin" valueType="num">
                                      <p:cBhvr additive="base">
                                        <p:cTn id="71" dur="500" fill="hold"/>
                                        <p:tgtEl>
                                          <p:spTgt spid="45"/>
                                        </p:tgtEl>
                                        <p:attrNameLst>
                                          <p:attrName>ppt_x</p:attrName>
                                        </p:attrNameLst>
                                      </p:cBhvr>
                                      <p:tavLst>
                                        <p:tav tm="0">
                                          <p:val>
                                            <p:strVal val="#ppt_x"/>
                                          </p:val>
                                        </p:tav>
                                        <p:tav tm="100000">
                                          <p:val>
                                            <p:strVal val="#ppt_x"/>
                                          </p:val>
                                        </p:tav>
                                      </p:tavLst>
                                    </p:anim>
                                    <p:anim calcmode="lin" valueType="num">
                                      <p:cBhvr additive="base">
                                        <p:cTn id="72" dur="500" fill="hold"/>
                                        <p:tgtEl>
                                          <p:spTgt spid="45"/>
                                        </p:tgtEl>
                                        <p:attrNameLst>
                                          <p:attrName>ppt_y</p:attrName>
                                        </p:attrNameLst>
                                      </p:cBhvr>
                                      <p:tavLst>
                                        <p:tav tm="0">
                                          <p:val>
                                            <p:strVal val="1+#ppt_h/2"/>
                                          </p:val>
                                        </p:tav>
                                        <p:tav tm="100000">
                                          <p:val>
                                            <p:strVal val="#ppt_y"/>
                                          </p:val>
                                        </p:tav>
                                      </p:tavLst>
                                    </p:anim>
                                  </p:childTnLst>
                                </p:cTn>
                              </p:par>
                              <p:par>
                                <p:cTn id="73" presetID="2" presetClass="entr" presetSubtype="4" accel="50000" decel="50000" fill="hold" grpId="0" nodeType="withEffect">
                                  <p:stCondLst>
                                    <p:cond delay="0"/>
                                  </p:stCondLst>
                                  <p:childTnLst>
                                    <p:set>
                                      <p:cBhvr>
                                        <p:cTn id="74" dur="1" fill="hold">
                                          <p:stCondLst>
                                            <p:cond delay="0"/>
                                          </p:stCondLst>
                                        </p:cTn>
                                        <p:tgtEl>
                                          <p:spTgt spid="57"/>
                                        </p:tgtEl>
                                        <p:attrNameLst>
                                          <p:attrName>style.visibility</p:attrName>
                                        </p:attrNameLst>
                                      </p:cBhvr>
                                      <p:to>
                                        <p:strVal val="visible"/>
                                      </p:to>
                                    </p:set>
                                    <p:anim calcmode="lin" valueType="num">
                                      <p:cBhvr additive="base">
                                        <p:cTn id="75" dur="500" fill="hold"/>
                                        <p:tgtEl>
                                          <p:spTgt spid="57"/>
                                        </p:tgtEl>
                                        <p:attrNameLst>
                                          <p:attrName>ppt_x</p:attrName>
                                        </p:attrNameLst>
                                      </p:cBhvr>
                                      <p:tavLst>
                                        <p:tav tm="0">
                                          <p:val>
                                            <p:strVal val="#ppt_x"/>
                                          </p:val>
                                        </p:tav>
                                        <p:tav tm="100000">
                                          <p:val>
                                            <p:strVal val="#ppt_x"/>
                                          </p:val>
                                        </p:tav>
                                      </p:tavLst>
                                    </p:anim>
                                    <p:anim calcmode="lin" valueType="num">
                                      <p:cBhvr additive="base">
                                        <p:cTn id="76" dur="500" fill="hold"/>
                                        <p:tgtEl>
                                          <p:spTgt spid="57"/>
                                        </p:tgtEl>
                                        <p:attrNameLst>
                                          <p:attrName>ppt_y</p:attrName>
                                        </p:attrNameLst>
                                      </p:cBhvr>
                                      <p:tavLst>
                                        <p:tav tm="0">
                                          <p:val>
                                            <p:strVal val="1+#ppt_h/2"/>
                                          </p:val>
                                        </p:tav>
                                        <p:tav tm="100000">
                                          <p:val>
                                            <p:strVal val="#ppt_y"/>
                                          </p:val>
                                        </p:tav>
                                      </p:tavLst>
                                    </p:anim>
                                  </p:childTnLst>
                                </p:cTn>
                              </p:par>
                              <p:par>
                                <p:cTn id="77" presetID="2" presetClass="entr" presetSubtype="4" accel="50000" decel="50000" fill="hold" grpId="0" nodeType="withEffect">
                                  <p:stCondLst>
                                    <p:cond delay="0"/>
                                  </p:stCondLst>
                                  <p:childTnLst>
                                    <p:set>
                                      <p:cBhvr>
                                        <p:cTn id="78" dur="1" fill="hold">
                                          <p:stCondLst>
                                            <p:cond delay="0"/>
                                          </p:stCondLst>
                                        </p:cTn>
                                        <p:tgtEl>
                                          <p:spTgt spid="58"/>
                                        </p:tgtEl>
                                        <p:attrNameLst>
                                          <p:attrName>style.visibility</p:attrName>
                                        </p:attrNameLst>
                                      </p:cBhvr>
                                      <p:to>
                                        <p:strVal val="visible"/>
                                      </p:to>
                                    </p:set>
                                    <p:anim calcmode="lin" valueType="num">
                                      <p:cBhvr additive="base">
                                        <p:cTn id="79" dur="500" fill="hold"/>
                                        <p:tgtEl>
                                          <p:spTgt spid="58"/>
                                        </p:tgtEl>
                                        <p:attrNameLst>
                                          <p:attrName>ppt_x</p:attrName>
                                        </p:attrNameLst>
                                      </p:cBhvr>
                                      <p:tavLst>
                                        <p:tav tm="0">
                                          <p:val>
                                            <p:strVal val="#ppt_x"/>
                                          </p:val>
                                        </p:tav>
                                        <p:tav tm="100000">
                                          <p:val>
                                            <p:strVal val="#ppt_x"/>
                                          </p:val>
                                        </p:tav>
                                      </p:tavLst>
                                    </p:anim>
                                    <p:anim calcmode="lin" valueType="num">
                                      <p:cBhvr additive="base">
                                        <p:cTn id="80" dur="500" fill="hold"/>
                                        <p:tgtEl>
                                          <p:spTgt spid="58"/>
                                        </p:tgtEl>
                                        <p:attrNameLst>
                                          <p:attrName>ppt_y</p:attrName>
                                        </p:attrNameLst>
                                      </p:cBhvr>
                                      <p:tavLst>
                                        <p:tav tm="0">
                                          <p:val>
                                            <p:strVal val="1+#ppt_h/2"/>
                                          </p:val>
                                        </p:tav>
                                        <p:tav tm="100000">
                                          <p:val>
                                            <p:strVal val="#ppt_y"/>
                                          </p:val>
                                        </p:tav>
                                      </p:tavLst>
                                    </p:anim>
                                  </p:childTnLst>
                                </p:cTn>
                              </p:par>
                              <p:par>
                                <p:cTn id="81" presetID="2" presetClass="entr" presetSubtype="4" accel="50000" decel="50000" fill="hold" grpId="0" nodeType="withEffect">
                                  <p:stCondLst>
                                    <p:cond delay="0"/>
                                  </p:stCondLst>
                                  <p:childTnLst>
                                    <p:set>
                                      <p:cBhvr>
                                        <p:cTn id="82" dur="1" fill="hold">
                                          <p:stCondLst>
                                            <p:cond delay="0"/>
                                          </p:stCondLst>
                                        </p:cTn>
                                        <p:tgtEl>
                                          <p:spTgt spid="61"/>
                                        </p:tgtEl>
                                        <p:attrNameLst>
                                          <p:attrName>style.visibility</p:attrName>
                                        </p:attrNameLst>
                                      </p:cBhvr>
                                      <p:to>
                                        <p:strVal val="visible"/>
                                      </p:to>
                                    </p:set>
                                    <p:anim calcmode="lin" valueType="num">
                                      <p:cBhvr additive="base">
                                        <p:cTn id="83" dur="500" fill="hold"/>
                                        <p:tgtEl>
                                          <p:spTgt spid="61"/>
                                        </p:tgtEl>
                                        <p:attrNameLst>
                                          <p:attrName>ppt_x</p:attrName>
                                        </p:attrNameLst>
                                      </p:cBhvr>
                                      <p:tavLst>
                                        <p:tav tm="0">
                                          <p:val>
                                            <p:strVal val="#ppt_x"/>
                                          </p:val>
                                        </p:tav>
                                        <p:tav tm="100000">
                                          <p:val>
                                            <p:strVal val="#ppt_x"/>
                                          </p:val>
                                        </p:tav>
                                      </p:tavLst>
                                    </p:anim>
                                    <p:anim calcmode="lin" valueType="num">
                                      <p:cBhvr additive="base">
                                        <p:cTn id="84" dur="500" fill="hold"/>
                                        <p:tgtEl>
                                          <p:spTgt spid="61"/>
                                        </p:tgtEl>
                                        <p:attrNameLst>
                                          <p:attrName>ppt_y</p:attrName>
                                        </p:attrNameLst>
                                      </p:cBhvr>
                                      <p:tavLst>
                                        <p:tav tm="0">
                                          <p:val>
                                            <p:strVal val="1+#ppt_h/2"/>
                                          </p:val>
                                        </p:tav>
                                        <p:tav tm="100000">
                                          <p:val>
                                            <p:strVal val="#ppt_y"/>
                                          </p:val>
                                        </p:tav>
                                      </p:tavLst>
                                    </p:anim>
                                  </p:childTnLst>
                                </p:cTn>
                              </p:par>
                              <p:par>
                                <p:cTn id="85" presetID="2" presetClass="entr" presetSubtype="4" accel="50000" decel="50000" fill="hold" grpId="0" nodeType="withEffect">
                                  <p:stCondLst>
                                    <p:cond delay="0"/>
                                  </p:stCondLst>
                                  <p:childTnLst>
                                    <p:set>
                                      <p:cBhvr>
                                        <p:cTn id="86" dur="1" fill="hold">
                                          <p:stCondLst>
                                            <p:cond delay="0"/>
                                          </p:stCondLst>
                                        </p:cTn>
                                        <p:tgtEl>
                                          <p:spTgt spid="62"/>
                                        </p:tgtEl>
                                        <p:attrNameLst>
                                          <p:attrName>style.visibility</p:attrName>
                                        </p:attrNameLst>
                                      </p:cBhvr>
                                      <p:to>
                                        <p:strVal val="visible"/>
                                      </p:to>
                                    </p:set>
                                    <p:anim calcmode="lin" valueType="num">
                                      <p:cBhvr additive="base">
                                        <p:cTn id="87" dur="500" fill="hold"/>
                                        <p:tgtEl>
                                          <p:spTgt spid="62"/>
                                        </p:tgtEl>
                                        <p:attrNameLst>
                                          <p:attrName>ppt_x</p:attrName>
                                        </p:attrNameLst>
                                      </p:cBhvr>
                                      <p:tavLst>
                                        <p:tav tm="0">
                                          <p:val>
                                            <p:strVal val="#ppt_x"/>
                                          </p:val>
                                        </p:tav>
                                        <p:tav tm="100000">
                                          <p:val>
                                            <p:strVal val="#ppt_x"/>
                                          </p:val>
                                        </p:tav>
                                      </p:tavLst>
                                    </p:anim>
                                    <p:anim calcmode="lin" valueType="num">
                                      <p:cBhvr additive="base">
                                        <p:cTn id="88" dur="500" fill="hold"/>
                                        <p:tgtEl>
                                          <p:spTgt spid="62"/>
                                        </p:tgtEl>
                                        <p:attrNameLst>
                                          <p:attrName>ppt_y</p:attrName>
                                        </p:attrNameLst>
                                      </p:cBhvr>
                                      <p:tavLst>
                                        <p:tav tm="0">
                                          <p:val>
                                            <p:strVal val="1+#ppt_h/2"/>
                                          </p:val>
                                        </p:tav>
                                        <p:tav tm="100000">
                                          <p:val>
                                            <p:strVal val="#ppt_y"/>
                                          </p:val>
                                        </p:tav>
                                      </p:tavLst>
                                    </p:anim>
                                  </p:childTnLst>
                                </p:cTn>
                              </p:par>
                              <p:par>
                                <p:cTn id="89" presetID="2" presetClass="entr" presetSubtype="4" accel="50000" decel="50000" fill="hold" grpId="0" nodeType="withEffect">
                                  <p:stCondLst>
                                    <p:cond delay="0"/>
                                  </p:stCondLst>
                                  <p:childTnLst>
                                    <p:set>
                                      <p:cBhvr>
                                        <p:cTn id="90" dur="1" fill="hold">
                                          <p:stCondLst>
                                            <p:cond delay="0"/>
                                          </p:stCondLst>
                                        </p:cTn>
                                        <p:tgtEl>
                                          <p:spTgt spid="66"/>
                                        </p:tgtEl>
                                        <p:attrNameLst>
                                          <p:attrName>style.visibility</p:attrName>
                                        </p:attrNameLst>
                                      </p:cBhvr>
                                      <p:to>
                                        <p:strVal val="visible"/>
                                      </p:to>
                                    </p:set>
                                    <p:anim calcmode="lin" valueType="num">
                                      <p:cBhvr additive="base">
                                        <p:cTn id="91" dur="500" fill="hold"/>
                                        <p:tgtEl>
                                          <p:spTgt spid="66"/>
                                        </p:tgtEl>
                                        <p:attrNameLst>
                                          <p:attrName>ppt_x</p:attrName>
                                        </p:attrNameLst>
                                      </p:cBhvr>
                                      <p:tavLst>
                                        <p:tav tm="0">
                                          <p:val>
                                            <p:strVal val="#ppt_x"/>
                                          </p:val>
                                        </p:tav>
                                        <p:tav tm="100000">
                                          <p:val>
                                            <p:strVal val="#ppt_x"/>
                                          </p:val>
                                        </p:tav>
                                      </p:tavLst>
                                    </p:anim>
                                    <p:anim calcmode="lin" valueType="num">
                                      <p:cBhvr additive="base">
                                        <p:cTn id="92" dur="500" fill="hold"/>
                                        <p:tgtEl>
                                          <p:spTgt spid="66"/>
                                        </p:tgtEl>
                                        <p:attrNameLst>
                                          <p:attrName>ppt_y</p:attrName>
                                        </p:attrNameLst>
                                      </p:cBhvr>
                                      <p:tavLst>
                                        <p:tav tm="0">
                                          <p:val>
                                            <p:strVal val="1+#ppt_h/2"/>
                                          </p:val>
                                        </p:tav>
                                        <p:tav tm="100000">
                                          <p:val>
                                            <p:strVal val="#ppt_y"/>
                                          </p:val>
                                        </p:tav>
                                      </p:tavLst>
                                    </p:anim>
                                  </p:childTnLst>
                                </p:cTn>
                              </p:par>
                              <p:par>
                                <p:cTn id="93" presetID="2" presetClass="entr" presetSubtype="4" accel="50000" decel="50000" fill="hold" grpId="0" nodeType="withEffect">
                                  <p:stCondLst>
                                    <p:cond delay="0"/>
                                  </p:stCondLst>
                                  <p:childTnLst>
                                    <p:set>
                                      <p:cBhvr>
                                        <p:cTn id="94" dur="1" fill="hold">
                                          <p:stCondLst>
                                            <p:cond delay="0"/>
                                          </p:stCondLst>
                                        </p:cTn>
                                        <p:tgtEl>
                                          <p:spTgt spid="68"/>
                                        </p:tgtEl>
                                        <p:attrNameLst>
                                          <p:attrName>style.visibility</p:attrName>
                                        </p:attrNameLst>
                                      </p:cBhvr>
                                      <p:to>
                                        <p:strVal val="visible"/>
                                      </p:to>
                                    </p:set>
                                    <p:anim calcmode="lin" valueType="num">
                                      <p:cBhvr additive="base">
                                        <p:cTn id="95" dur="500" fill="hold"/>
                                        <p:tgtEl>
                                          <p:spTgt spid="68"/>
                                        </p:tgtEl>
                                        <p:attrNameLst>
                                          <p:attrName>ppt_x</p:attrName>
                                        </p:attrNameLst>
                                      </p:cBhvr>
                                      <p:tavLst>
                                        <p:tav tm="0">
                                          <p:val>
                                            <p:strVal val="#ppt_x"/>
                                          </p:val>
                                        </p:tav>
                                        <p:tav tm="100000">
                                          <p:val>
                                            <p:strVal val="#ppt_x"/>
                                          </p:val>
                                        </p:tav>
                                      </p:tavLst>
                                    </p:anim>
                                    <p:anim calcmode="lin" valueType="num">
                                      <p:cBhvr additive="base">
                                        <p:cTn id="96" dur="500" fill="hold"/>
                                        <p:tgtEl>
                                          <p:spTgt spid="68"/>
                                        </p:tgtEl>
                                        <p:attrNameLst>
                                          <p:attrName>ppt_y</p:attrName>
                                        </p:attrNameLst>
                                      </p:cBhvr>
                                      <p:tavLst>
                                        <p:tav tm="0">
                                          <p:val>
                                            <p:strVal val="1+#ppt_h/2"/>
                                          </p:val>
                                        </p:tav>
                                        <p:tav tm="100000">
                                          <p:val>
                                            <p:strVal val="#ppt_y"/>
                                          </p:val>
                                        </p:tav>
                                      </p:tavLst>
                                    </p:anim>
                                  </p:childTnLst>
                                </p:cTn>
                              </p:par>
                              <p:par>
                                <p:cTn id="97" presetID="2" presetClass="entr" presetSubtype="4" accel="50000" decel="50000" fill="hold" grpId="0" nodeType="withEffect">
                                  <p:stCondLst>
                                    <p:cond delay="0"/>
                                  </p:stCondLst>
                                  <p:childTnLst>
                                    <p:set>
                                      <p:cBhvr>
                                        <p:cTn id="98" dur="1" fill="hold">
                                          <p:stCondLst>
                                            <p:cond delay="0"/>
                                          </p:stCondLst>
                                        </p:cTn>
                                        <p:tgtEl>
                                          <p:spTgt spid="71"/>
                                        </p:tgtEl>
                                        <p:attrNameLst>
                                          <p:attrName>style.visibility</p:attrName>
                                        </p:attrNameLst>
                                      </p:cBhvr>
                                      <p:to>
                                        <p:strVal val="visible"/>
                                      </p:to>
                                    </p:set>
                                    <p:anim calcmode="lin" valueType="num">
                                      <p:cBhvr additive="base">
                                        <p:cTn id="99" dur="500" fill="hold"/>
                                        <p:tgtEl>
                                          <p:spTgt spid="71"/>
                                        </p:tgtEl>
                                        <p:attrNameLst>
                                          <p:attrName>ppt_x</p:attrName>
                                        </p:attrNameLst>
                                      </p:cBhvr>
                                      <p:tavLst>
                                        <p:tav tm="0">
                                          <p:val>
                                            <p:strVal val="#ppt_x"/>
                                          </p:val>
                                        </p:tav>
                                        <p:tav tm="100000">
                                          <p:val>
                                            <p:strVal val="#ppt_x"/>
                                          </p:val>
                                        </p:tav>
                                      </p:tavLst>
                                    </p:anim>
                                    <p:anim calcmode="lin" valueType="num">
                                      <p:cBhvr additive="base">
                                        <p:cTn id="100" dur="500" fill="hold"/>
                                        <p:tgtEl>
                                          <p:spTgt spid="71"/>
                                        </p:tgtEl>
                                        <p:attrNameLst>
                                          <p:attrName>ppt_y</p:attrName>
                                        </p:attrNameLst>
                                      </p:cBhvr>
                                      <p:tavLst>
                                        <p:tav tm="0">
                                          <p:val>
                                            <p:strVal val="1+#ppt_h/2"/>
                                          </p:val>
                                        </p:tav>
                                        <p:tav tm="100000">
                                          <p:val>
                                            <p:strVal val="#ppt_y"/>
                                          </p:val>
                                        </p:tav>
                                      </p:tavLst>
                                    </p:anim>
                                  </p:childTnLst>
                                </p:cTn>
                              </p:par>
                              <p:par>
                                <p:cTn id="101" presetID="2" presetClass="entr" presetSubtype="4" accel="50000" decel="50000" fill="hold" grpId="0" nodeType="withEffect">
                                  <p:stCondLst>
                                    <p:cond delay="0"/>
                                  </p:stCondLst>
                                  <p:childTnLst>
                                    <p:set>
                                      <p:cBhvr>
                                        <p:cTn id="102" dur="1" fill="hold">
                                          <p:stCondLst>
                                            <p:cond delay="0"/>
                                          </p:stCondLst>
                                        </p:cTn>
                                        <p:tgtEl>
                                          <p:spTgt spid="73"/>
                                        </p:tgtEl>
                                        <p:attrNameLst>
                                          <p:attrName>style.visibility</p:attrName>
                                        </p:attrNameLst>
                                      </p:cBhvr>
                                      <p:to>
                                        <p:strVal val="visible"/>
                                      </p:to>
                                    </p:set>
                                    <p:anim calcmode="lin" valueType="num">
                                      <p:cBhvr additive="base">
                                        <p:cTn id="103" dur="500" fill="hold"/>
                                        <p:tgtEl>
                                          <p:spTgt spid="73"/>
                                        </p:tgtEl>
                                        <p:attrNameLst>
                                          <p:attrName>ppt_x</p:attrName>
                                        </p:attrNameLst>
                                      </p:cBhvr>
                                      <p:tavLst>
                                        <p:tav tm="0">
                                          <p:val>
                                            <p:strVal val="#ppt_x"/>
                                          </p:val>
                                        </p:tav>
                                        <p:tav tm="100000">
                                          <p:val>
                                            <p:strVal val="#ppt_x"/>
                                          </p:val>
                                        </p:tav>
                                      </p:tavLst>
                                    </p:anim>
                                    <p:anim calcmode="lin" valueType="num">
                                      <p:cBhvr additive="base">
                                        <p:cTn id="104" dur="500" fill="hold"/>
                                        <p:tgtEl>
                                          <p:spTgt spid="73"/>
                                        </p:tgtEl>
                                        <p:attrNameLst>
                                          <p:attrName>ppt_y</p:attrName>
                                        </p:attrNameLst>
                                      </p:cBhvr>
                                      <p:tavLst>
                                        <p:tav tm="0">
                                          <p:val>
                                            <p:strVal val="1+#ppt_h/2"/>
                                          </p:val>
                                        </p:tav>
                                        <p:tav tm="100000">
                                          <p:val>
                                            <p:strVal val="#ppt_y"/>
                                          </p:val>
                                        </p:tav>
                                      </p:tavLst>
                                    </p:anim>
                                  </p:childTnLst>
                                </p:cTn>
                              </p:par>
                              <p:par>
                                <p:cTn id="105" presetID="2" presetClass="entr" presetSubtype="4" accel="50000" decel="50000" fill="hold" grpId="0" nodeType="withEffect">
                                  <p:stCondLst>
                                    <p:cond delay="0"/>
                                  </p:stCondLst>
                                  <p:childTnLst>
                                    <p:set>
                                      <p:cBhvr>
                                        <p:cTn id="106" dur="1" fill="hold">
                                          <p:stCondLst>
                                            <p:cond delay="0"/>
                                          </p:stCondLst>
                                        </p:cTn>
                                        <p:tgtEl>
                                          <p:spTgt spid="74"/>
                                        </p:tgtEl>
                                        <p:attrNameLst>
                                          <p:attrName>style.visibility</p:attrName>
                                        </p:attrNameLst>
                                      </p:cBhvr>
                                      <p:to>
                                        <p:strVal val="visible"/>
                                      </p:to>
                                    </p:set>
                                    <p:anim calcmode="lin" valueType="num">
                                      <p:cBhvr additive="base">
                                        <p:cTn id="107" dur="500" fill="hold"/>
                                        <p:tgtEl>
                                          <p:spTgt spid="74"/>
                                        </p:tgtEl>
                                        <p:attrNameLst>
                                          <p:attrName>ppt_x</p:attrName>
                                        </p:attrNameLst>
                                      </p:cBhvr>
                                      <p:tavLst>
                                        <p:tav tm="0">
                                          <p:val>
                                            <p:strVal val="#ppt_x"/>
                                          </p:val>
                                        </p:tav>
                                        <p:tav tm="100000">
                                          <p:val>
                                            <p:strVal val="#ppt_x"/>
                                          </p:val>
                                        </p:tav>
                                      </p:tavLst>
                                    </p:anim>
                                    <p:anim calcmode="lin" valueType="num">
                                      <p:cBhvr additive="base">
                                        <p:cTn id="108" dur="500" fill="hold"/>
                                        <p:tgtEl>
                                          <p:spTgt spid="74"/>
                                        </p:tgtEl>
                                        <p:attrNameLst>
                                          <p:attrName>ppt_y</p:attrName>
                                        </p:attrNameLst>
                                      </p:cBhvr>
                                      <p:tavLst>
                                        <p:tav tm="0">
                                          <p:val>
                                            <p:strVal val="1+#ppt_h/2"/>
                                          </p:val>
                                        </p:tav>
                                        <p:tav tm="100000">
                                          <p:val>
                                            <p:strVal val="#ppt_y"/>
                                          </p:val>
                                        </p:tav>
                                      </p:tavLst>
                                    </p:anim>
                                  </p:childTnLst>
                                </p:cTn>
                              </p:par>
                              <p:par>
                                <p:cTn id="109" presetID="2" presetClass="entr" presetSubtype="4" accel="50000" decel="50000" fill="hold" grpId="0" nodeType="withEffect">
                                  <p:stCondLst>
                                    <p:cond delay="0"/>
                                  </p:stCondLst>
                                  <p:childTnLst>
                                    <p:set>
                                      <p:cBhvr>
                                        <p:cTn id="110" dur="1" fill="hold">
                                          <p:stCondLst>
                                            <p:cond delay="0"/>
                                          </p:stCondLst>
                                        </p:cTn>
                                        <p:tgtEl>
                                          <p:spTgt spid="75"/>
                                        </p:tgtEl>
                                        <p:attrNameLst>
                                          <p:attrName>style.visibility</p:attrName>
                                        </p:attrNameLst>
                                      </p:cBhvr>
                                      <p:to>
                                        <p:strVal val="visible"/>
                                      </p:to>
                                    </p:set>
                                    <p:anim calcmode="lin" valueType="num">
                                      <p:cBhvr additive="base">
                                        <p:cTn id="111" dur="500" fill="hold"/>
                                        <p:tgtEl>
                                          <p:spTgt spid="75"/>
                                        </p:tgtEl>
                                        <p:attrNameLst>
                                          <p:attrName>ppt_x</p:attrName>
                                        </p:attrNameLst>
                                      </p:cBhvr>
                                      <p:tavLst>
                                        <p:tav tm="0">
                                          <p:val>
                                            <p:strVal val="#ppt_x"/>
                                          </p:val>
                                        </p:tav>
                                        <p:tav tm="100000">
                                          <p:val>
                                            <p:strVal val="#ppt_x"/>
                                          </p:val>
                                        </p:tav>
                                      </p:tavLst>
                                    </p:anim>
                                    <p:anim calcmode="lin" valueType="num">
                                      <p:cBhvr additive="base">
                                        <p:cTn id="112" dur="500" fill="hold"/>
                                        <p:tgtEl>
                                          <p:spTgt spid="75"/>
                                        </p:tgtEl>
                                        <p:attrNameLst>
                                          <p:attrName>ppt_y</p:attrName>
                                        </p:attrNameLst>
                                      </p:cBhvr>
                                      <p:tavLst>
                                        <p:tav tm="0">
                                          <p:val>
                                            <p:strVal val="1+#ppt_h/2"/>
                                          </p:val>
                                        </p:tav>
                                        <p:tav tm="100000">
                                          <p:val>
                                            <p:strVal val="#ppt_y"/>
                                          </p:val>
                                        </p:tav>
                                      </p:tavLst>
                                    </p:anim>
                                  </p:childTnLst>
                                </p:cTn>
                              </p:par>
                              <p:par>
                                <p:cTn id="113" presetID="2" presetClass="entr" presetSubtype="4" accel="50000" decel="50000" fill="hold" grpId="0" nodeType="withEffect">
                                  <p:stCondLst>
                                    <p:cond delay="0"/>
                                  </p:stCondLst>
                                  <p:childTnLst>
                                    <p:set>
                                      <p:cBhvr>
                                        <p:cTn id="114" dur="1" fill="hold">
                                          <p:stCondLst>
                                            <p:cond delay="0"/>
                                          </p:stCondLst>
                                        </p:cTn>
                                        <p:tgtEl>
                                          <p:spTgt spid="76"/>
                                        </p:tgtEl>
                                        <p:attrNameLst>
                                          <p:attrName>style.visibility</p:attrName>
                                        </p:attrNameLst>
                                      </p:cBhvr>
                                      <p:to>
                                        <p:strVal val="visible"/>
                                      </p:to>
                                    </p:set>
                                    <p:anim calcmode="lin" valueType="num">
                                      <p:cBhvr additive="base">
                                        <p:cTn id="115" dur="500" fill="hold"/>
                                        <p:tgtEl>
                                          <p:spTgt spid="76"/>
                                        </p:tgtEl>
                                        <p:attrNameLst>
                                          <p:attrName>ppt_x</p:attrName>
                                        </p:attrNameLst>
                                      </p:cBhvr>
                                      <p:tavLst>
                                        <p:tav tm="0">
                                          <p:val>
                                            <p:strVal val="#ppt_x"/>
                                          </p:val>
                                        </p:tav>
                                        <p:tav tm="100000">
                                          <p:val>
                                            <p:strVal val="#ppt_x"/>
                                          </p:val>
                                        </p:tav>
                                      </p:tavLst>
                                    </p:anim>
                                    <p:anim calcmode="lin" valueType="num">
                                      <p:cBhvr additive="base">
                                        <p:cTn id="116" dur="500" fill="hold"/>
                                        <p:tgtEl>
                                          <p:spTgt spid="76"/>
                                        </p:tgtEl>
                                        <p:attrNameLst>
                                          <p:attrName>ppt_y</p:attrName>
                                        </p:attrNameLst>
                                      </p:cBhvr>
                                      <p:tavLst>
                                        <p:tav tm="0">
                                          <p:val>
                                            <p:strVal val="1+#ppt_h/2"/>
                                          </p:val>
                                        </p:tav>
                                        <p:tav tm="100000">
                                          <p:val>
                                            <p:strVal val="#ppt_y"/>
                                          </p:val>
                                        </p:tav>
                                      </p:tavLst>
                                    </p:anim>
                                  </p:childTnLst>
                                </p:cTn>
                              </p:par>
                              <p:par>
                                <p:cTn id="117" presetID="2" presetClass="entr" presetSubtype="4" accel="50000" decel="50000" fill="hold" grpId="0" nodeType="withEffect">
                                  <p:stCondLst>
                                    <p:cond delay="0"/>
                                  </p:stCondLst>
                                  <p:childTnLst>
                                    <p:set>
                                      <p:cBhvr>
                                        <p:cTn id="118" dur="1" fill="hold">
                                          <p:stCondLst>
                                            <p:cond delay="0"/>
                                          </p:stCondLst>
                                        </p:cTn>
                                        <p:tgtEl>
                                          <p:spTgt spid="77"/>
                                        </p:tgtEl>
                                        <p:attrNameLst>
                                          <p:attrName>style.visibility</p:attrName>
                                        </p:attrNameLst>
                                      </p:cBhvr>
                                      <p:to>
                                        <p:strVal val="visible"/>
                                      </p:to>
                                    </p:set>
                                    <p:anim calcmode="lin" valueType="num">
                                      <p:cBhvr additive="base">
                                        <p:cTn id="119" dur="500" fill="hold"/>
                                        <p:tgtEl>
                                          <p:spTgt spid="77"/>
                                        </p:tgtEl>
                                        <p:attrNameLst>
                                          <p:attrName>ppt_x</p:attrName>
                                        </p:attrNameLst>
                                      </p:cBhvr>
                                      <p:tavLst>
                                        <p:tav tm="0">
                                          <p:val>
                                            <p:strVal val="#ppt_x"/>
                                          </p:val>
                                        </p:tav>
                                        <p:tav tm="100000">
                                          <p:val>
                                            <p:strVal val="#ppt_x"/>
                                          </p:val>
                                        </p:tav>
                                      </p:tavLst>
                                    </p:anim>
                                    <p:anim calcmode="lin" valueType="num">
                                      <p:cBhvr additive="base">
                                        <p:cTn id="120" dur="500" fill="hold"/>
                                        <p:tgtEl>
                                          <p:spTgt spid="77"/>
                                        </p:tgtEl>
                                        <p:attrNameLst>
                                          <p:attrName>ppt_y</p:attrName>
                                        </p:attrNameLst>
                                      </p:cBhvr>
                                      <p:tavLst>
                                        <p:tav tm="0">
                                          <p:val>
                                            <p:strVal val="1+#ppt_h/2"/>
                                          </p:val>
                                        </p:tav>
                                        <p:tav tm="100000">
                                          <p:val>
                                            <p:strVal val="#ppt_y"/>
                                          </p:val>
                                        </p:tav>
                                      </p:tavLst>
                                    </p:anim>
                                  </p:childTnLst>
                                </p:cTn>
                              </p:par>
                              <p:par>
                                <p:cTn id="121" presetID="2" presetClass="entr" presetSubtype="2" accel="50000" decel="50000" fill="hold" grpId="0" nodeType="withEffect">
                                  <p:stCondLst>
                                    <p:cond delay="500"/>
                                  </p:stCondLst>
                                  <p:childTnLst>
                                    <p:set>
                                      <p:cBhvr>
                                        <p:cTn id="122" dur="1" fill="hold">
                                          <p:stCondLst>
                                            <p:cond delay="0"/>
                                          </p:stCondLst>
                                        </p:cTn>
                                        <p:tgtEl>
                                          <p:spTgt spid="4"/>
                                        </p:tgtEl>
                                        <p:attrNameLst>
                                          <p:attrName>style.visibility</p:attrName>
                                        </p:attrNameLst>
                                      </p:cBhvr>
                                      <p:to>
                                        <p:strVal val="visible"/>
                                      </p:to>
                                    </p:set>
                                    <p:anim calcmode="lin" valueType="num">
                                      <p:cBhvr additive="base">
                                        <p:cTn id="123" dur="500" fill="hold"/>
                                        <p:tgtEl>
                                          <p:spTgt spid="4"/>
                                        </p:tgtEl>
                                        <p:attrNameLst>
                                          <p:attrName>ppt_x</p:attrName>
                                        </p:attrNameLst>
                                      </p:cBhvr>
                                      <p:tavLst>
                                        <p:tav tm="0">
                                          <p:val>
                                            <p:strVal val="1+#ppt_w/2"/>
                                          </p:val>
                                        </p:tav>
                                        <p:tav tm="100000">
                                          <p:val>
                                            <p:strVal val="#ppt_x"/>
                                          </p:val>
                                        </p:tav>
                                      </p:tavLst>
                                    </p:anim>
                                    <p:anim calcmode="lin" valueType="num">
                                      <p:cBhvr additive="base">
                                        <p:cTn id="124" dur="500" fill="hold"/>
                                        <p:tgtEl>
                                          <p:spTgt spid="4"/>
                                        </p:tgtEl>
                                        <p:attrNameLst>
                                          <p:attrName>ppt_y</p:attrName>
                                        </p:attrNameLst>
                                      </p:cBhvr>
                                      <p:tavLst>
                                        <p:tav tm="0">
                                          <p:val>
                                            <p:strVal val="#ppt_y"/>
                                          </p:val>
                                        </p:tav>
                                        <p:tav tm="100000">
                                          <p:val>
                                            <p:strVal val="#ppt_y"/>
                                          </p:val>
                                        </p:tav>
                                      </p:tavLst>
                                    </p:anim>
                                  </p:childTnLst>
                                </p:cTn>
                              </p:par>
                              <p:par>
                                <p:cTn id="125" presetID="2" presetClass="entr" presetSubtype="2" accel="50000" decel="50000" fill="hold" grpId="0" nodeType="withEffect">
                                  <p:stCondLst>
                                    <p:cond delay="500"/>
                                  </p:stCondLst>
                                  <p:childTnLst>
                                    <p:set>
                                      <p:cBhvr>
                                        <p:cTn id="126" dur="1" fill="hold">
                                          <p:stCondLst>
                                            <p:cond delay="0"/>
                                          </p:stCondLst>
                                        </p:cTn>
                                        <p:tgtEl>
                                          <p:spTgt spid="54"/>
                                        </p:tgtEl>
                                        <p:attrNameLst>
                                          <p:attrName>style.visibility</p:attrName>
                                        </p:attrNameLst>
                                      </p:cBhvr>
                                      <p:to>
                                        <p:strVal val="visible"/>
                                      </p:to>
                                    </p:set>
                                    <p:anim calcmode="lin" valueType="num">
                                      <p:cBhvr additive="base">
                                        <p:cTn id="127" dur="500" fill="hold"/>
                                        <p:tgtEl>
                                          <p:spTgt spid="54"/>
                                        </p:tgtEl>
                                        <p:attrNameLst>
                                          <p:attrName>ppt_x</p:attrName>
                                        </p:attrNameLst>
                                      </p:cBhvr>
                                      <p:tavLst>
                                        <p:tav tm="0">
                                          <p:val>
                                            <p:strVal val="1+#ppt_w/2"/>
                                          </p:val>
                                        </p:tav>
                                        <p:tav tm="100000">
                                          <p:val>
                                            <p:strVal val="#ppt_x"/>
                                          </p:val>
                                        </p:tav>
                                      </p:tavLst>
                                    </p:anim>
                                    <p:anim calcmode="lin" valueType="num">
                                      <p:cBhvr additive="base">
                                        <p:cTn id="128" dur="500" fill="hold"/>
                                        <p:tgtEl>
                                          <p:spTgt spid="54"/>
                                        </p:tgtEl>
                                        <p:attrNameLst>
                                          <p:attrName>ppt_y</p:attrName>
                                        </p:attrNameLst>
                                      </p:cBhvr>
                                      <p:tavLst>
                                        <p:tav tm="0">
                                          <p:val>
                                            <p:strVal val="#ppt_y"/>
                                          </p:val>
                                        </p:tav>
                                        <p:tav tm="100000">
                                          <p:val>
                                            <p:strVal val="#ppt_y"/>
                                          </p:val>
                                        </p:tav>
                                      </p:tavLst>
                                    </p:anim>
                                  </p:childTnLst>
                                </p:cTn>
                              </p:par>
                              <p:par>
                                <p:cTn id="129" presetID="2" presetClass="entr" presetSubtype="2" accel="50000" decel="50000" fill="hold" grpId="0" nodeType="withEffect">
                                  <p:stCondLst>
                                    <p:cond delay="500"/>
                                  </p:stCondLst>
                                  <p:childTnLst>
                                    <p:set>
                                      <p:cBhvr>
                                        <p:cTn id="130" dur="1" fill="hold">
                                          <p:stCondLst>
                                            <p:cond delay="0"/>
                                          </p:stCondLst>
                                        </p:cTn>
                                        <p:tgtEl>
                                          <p:spTgt spid="55"/>
                                        </p:tgtEl>
                                        <p:attrNameLst>
                                          <p:attrName>style.visibility</p:attrName>
                                        </p:attrNameLst>
                                      </p:cBhvr>
                                      <p:to>
                                        <p:strVal val="visible"/>
                                      </p:to>
                                    </p:set>
                                    <p:anim calcmode="lin" valueType="num">
                                      <p:cBhvr additive="base">
                                        <p:cTn id="131" dur="500" fill="hold"/>
                                        <p:tgtEl>
                                          <p:spTgt spid="55"/>
                                        </p:tgtEl>
                                        <p:attrNameLst>
                                          <p:attrName>ppt_x</p:attrName>
                                        </p:attrNameLst>
                                      </p:cBhvr>
                                      <p:tavLst>
                                        <p:tav tm="0">
                                          <p:val>
                                            <p:strVal val="1+#ppt_w/2"/>
                                          </p:val>
                                        </p:tav>
                                        <p:tav tm="100000">
                                          <p:val>
                                            <p:strVal val="#ppt_x"/>
                                          </p:val>
                                        </p:tav>
                                      </p:tavLst>
                                    </p:anim>
                                    <p:anim calcmode="lin" valueType="num">
                                      <p:cBhvr additive="base">
                                        <p:cTn id="132" dur="500" fill="hold"/>
                                        <p:tgtEl>
                                          <p:spTgt spid="55"/>
                                        </p:tgtEl>
                                        <p:attrNameLst>
                                          <p:attrName>ppt_y</p:attrName>
                                        </p:attrNameLst>
                                      </p:cBhvr>
                                      <p:tavLst>
                                        <p:tav tm="0">
                                          <p:val>
                                            <p:strVal val="#ppt_y"/>
                                          </p:val>
                                        </p:tav>
                                        <p:tav tm="100000">
                                          <p:val>
                                            <p:strVal val="#ppt_y"/>
                                          </p:val>
                                        </p:tav>
                                      </p:tavLst>
                                    </p:anim>
                                  </p:childTnLst>
                                </p:cTn>
                              </p:par>
                              <p:par>
                                <p:cTn id="133" presetID="2" presetClass="entr" presetSubtype="2" accel="50000" decel="50000" fill="hold" grpId="0" nodeType="withEffect">
                                  <p:stCondLst>
                                    <p:cond delay="500"/>
                                  </p:stCondLst>
                                  <p:childTnLst>
                                    <p:set>
                                      <p:cBhvr>
                                        <p:cTn id="134" dur="1" fill="hold">
                                          <p:stCondLst>
                                            <p:cond delay="0"/>
                                          </p:stCondLst>
                                        </p:cTn>
                                        <p:tgtEl>
                                          <p:spTgt spid="56"/>
                                        </p:tgtEl>
                                        <p:attrNameLst>
                                          <p:attrName>style.visibility</p:attrName>
                                        </p:attrNameLst>
                                      </p:cBhvr>
                                      <p:to>
                                        <p:strVal val="visible"/>
                                      </p:to>
                                    </p:set>
                                    <p:anim calcmode="lin" valueType="num">
                                      <p:cBhvr additive="base">
                                        <p:cTn id="135" dur="500" fill="hold"/>
                                        <p:tgtEl>
                                          <p:spTgt spid="56"/>
                                        </p:tgtEl>
                                        <p:attrNameLst>
                                          <p:attrName>ppt_x</p:attrName>
                                        </p:attrNameLst>
                                      </p:cBhvr>
                                      <p:tavLst>
                                        <p:tav tm="0">
                                          <p:val>
                                            <p:strVal val="1+#ppt_w/2"/>
                                          </p:val>
                                        </p:tav>
                                        <p:tav tm="100000">
                                          <p:val>
                                            <p:strVal val="#ppt_x"/>
                                          </p:val>
                                        </p:tav>
                                      </p:tavLst>
                                    </p:anim>
                                    <p:anim calcmode="lin" valueType="num">
                                      <p:cBhvr additive="base">
                                        <p:cTn id="136" dur="500" fill="hold"/>
                                        <p:tgtEl>
                                          <p:spTgt spid="56"/>
                                        </p:tgtEl>
                                        <p:attrNameLst>
                                          <p:attrName>ppt_y</p:attrName>
                                        </p:attrNameLst>
                                      </p:cBhvr>
                                      <p:tavLst>
                                        <p:tav tm="0">
                                          <p:val>
                                            <p:strVal val="#ppt_y"/>
                                          </p:val>
                                        </p:tav>
                                        <p:tav tm="100000">
                                          <p:val>
                                            <p:strVal val="#ppt_y"/>
                                          </p:val>
                                        </p:tav>
                                      </p:tavLst>
                                    </p:anim>
                                  </p:childTnLst>
                                </p:cTn>
                              </p:par>
                              <p:par>
                                <p:cTn id="137" presetID="2" presetClass="entr" presetSubtype="2" accel="50000" decel="50000" fill="hold" grpId="0" nodeType="withEffect">
                                  <p:stCondLst>
                                    <p:cond delay="500"/>
                                  </p:stCondLst>
                                  <p:childTnLst>
                                    <p:set>
                                      <p:cBhvr>
                                        <p:cTn id="138" dur="1" fill="hold">
                                          <p:stCondLst>
                                            <p:cond delay="0"/>
                                          </p:stCondLst>
                                        </p:cTn>
                                        <p:tgtEl>
                                          <p:spTgt spid="59"/>
                                        </p:tgtEl>
                                        <p:attrNameLst>
                                          <p:attrName>style.visibility</p:attrName>
                                        </p:attrNameLst>
                                      </p:cBhvr>
                                      <p:to>
                                        <p:strVal val="visible"/>
                                      </p:to>
                                    </p:set>
                                    <p:anim calcmode="lin" valueType="num">
                                      <p:cBhvr additive="base">
                                        <p:cTn id="139" dur="500" fill="hold"/>
                                        <p:tgtEl>
                                          <p:spTgt spid="59"/>
                                        </p:tgtEl>
                                        <p:attrNameLst>
                                          <p:attrName>ppt_x</p:attrName>
                                        </p:attrNameLst>
                                      </p:cBhvr>
                                      <p:tavLst>
                                        <p:tav tm="0">
                                          <p:val>
                                            <p:strVal val="1+#ppt_w/2"/>
                                          </p:val>
                                        </p:tav>
                                        <p:tav tm="100000">
                                          <p:val>
                                            <p:strVal val="#ppt_x"/>
                                          </p:val>
                                        </p:tav>
                                      </p:tavLst>
                                    </p:anim>
                                    <p:anim calcmode="lin" valueType="num">
                                      <p:cBhvr additive="base">
                                        <p:cTn id="140" dur="500" fill="hold"/>
                                        <p:tgtEl>
                                          <p:spTgt spid="59"/>
                                        </p:tgtEl>
                                        <p:attrNameLst>
                                          <p:attrName>ppt_y</p:attrName>
                                        </p:attrNameLst>
                                      </p:cBhvr>
                                      <p:tavLst>
                                        <p:tav tm="0">
                                          <p:val>
                                            <p:strVal val="#ppt_y"/>
                                          </p:val>
                                        </p:tav>
                                        <p:tav tm="100000">
                                          <p:val>
                                            <p:strVal val="#ppt_y"/>
                                          </p:val>
                                        </p:tav>
                                      </p:tavLst>
                                    </p:anim>
                                  </p:childTnLst>
                                </p:cTn>
                              </p:par>
                              <p:par>
                                <p:cTn id="141" presetID="2" presetClass="entr" presetSubtype="2" accel="50000" decel="50000" fill="hold" grpId="0" nodeType="withEffect">
                                  <p:stCondLst>
                                    <p:cond delay="500"/>
                                  </p:stCondLst>
                                  <p:childTnLst>
                                    <p:set>
                                      <p:cBhvr>
                                        <p:cTn id="142" dur="1" fill="hold">
                                          <p:stCondLst>
                                            <p:cond delay="0"/>
                                          </p:stCondLst>
                                        </p:cTn>
                                        <p:tgtEl>
                                          <p:spTgt spid="60"/>
                                        </p:tgtEl>
                                        <p:attrNameLst>
                                          <p:attrName>style.visibility</p:attrName>
                                        </p:attrNameLst>
                                      </p:cBhvr>
                                      <p:to>
                                        <p:strVal val="visible"/>
                                      </p:to>
                                    </p:set>
                                    <p:anim calcmode="lin" valueType="num">
                                      <p:cBhvr additive="base">
                                        <p:cTn id="143" dur="500" fill="hold"/>
                                        <p:tgtEl>
                                          <p:spTgt spid="60"/>
                                        </p:tgtEl>
                                        <p:attrNameLst>
                                          <p:attrName>ppt_x</p:attrName>
                                        </p:attrNameLst>
                                      </p:cBhvr>
                                      <p:tavLst>
                                        <p:tav tm="0">
                                          <p:val>
                                            <p:strVal val="1+#ppt_w/2"/>
                                          </p:val>
                                        </p:tav>
                                        <p:tav tm="100000">
                                          <p:val>
                                            <p:strVal val="#ppt_x"/>
                                          </p:val>
                                        </p:tav>
                                      </p:tavLst>
                                    </p:anim>
                                    <p:anim calcmode="lin" valueType="num">
                                      <p:cBhvr additive="base">
                                        <p:cTn id="144" dur="500" fill="hold"/>
                                        <p:tgtEl>
                                          <p:spTgt spid="60"/>
                                        </p:tgtEl>
                                        <p:attrNameLst>
                                          <p:attrName>ppt_y</p:attrName>
                                        </p:attrNameLst>
                                      </p:cBhvr>
                                      <p:tavLst>
                                        <p:tav tm="0">
                                          <p:val>
                                            <p:strVal val="#ppt_y"/>
                                          </p:val>
                                        </p:tav>
                                        <p:tav tm="100000">
                                          <p:val>
                                            <p:strVal val="#ppt_y"/>
                                          </p:val>
                                        </p:tav>
                                      </p:tavLst>
                                    </p:anim>
                                  </p:childTnLst>
                                </p:cTn>
                              </p:par>
                              <p:par>
                                <p:cTn id="145" presetID="2" presetClass="entr" presetSubtype="2" accel="50000" decel="50000" fill="hold" grpId="0" nodeType="withEffect">
                                  <p:stCondLst>
                                    <p:cond delay="500"/>
                                  </p:stCondLst>
                                  <p:childTnLst>
                                    <p:set>
                                      <p:cBhvr>
                                        <p:cTn id="146" dur="1" fill="hold">
                                          <p:stCondLst>
                                            <p:cond delay="0"/>
                                          </p:stCondLst>
                                        </p:cTn>
                                        <p:tgtEl>
                                          <p:spTgt spid="63"/>
                                        </p:tgtEl>
                                        <p:attrNameLst>
                                          <p:attrName>style.visibility</p:attrName>
                                        </p:attrNameLst>
                                      </p:cBhvr>
                                      <p:to>
                                        <p:strVal val="visible"/>
                                      </p:to>
                                    </p:set>
                                    <p:anim calcmode="lin" valueType="num">
                                      <p:cBhvr additive="base">
                                        <p:cTn id="147" dur="500" fill="hold"/>
                                        <p:tgtEl>
                                          <p:spTgt spid="63"/>
                                        </p:tgtEl>
                                        <p:attrNameLst>
                                          <p:attrName>ppt_x</p:attrName>
                                        </p:attrNameLst>
                                      </p:cBhvr>
                                      <p:tavLst>
                                        <p:tav tm="0">
                                          <p:val>
                                            <p:strVal val="1+#ppt_w/2"/>
                                          </p:val>
                                        </p:tav>
                                        <p:tav tm="100000">
                                          <p:val>
                                            <p:strVal val="#ppt_x"/>
                                          </p:val>
                                        </p:tav>
                                      </p:tavLst>
                                    </p:anim>
                                    <p:anim calcmode="lin" valueType="num">
                                      <p:cBhvr additive="base">
                                        <p:cTn id="148" dur="500" fill="hold"/>
                                        <p:tgtEl>
                                          <p:spTgt spid="63"/>
                                        </p:tgtEl>
                                        <p:attrNameLst>
                                          <p:attrName>ppt_y</p:attrName>
                                        </p:attrNameLst>
                                      </p:cBhvr>
                                      <p:tavLst>
                                        <p:tav tm="0">
                                          <p:val>
                                            <p:strVal val="#ppt_y"/>
                                          </p:val>
                                        </p:tav>
                                        <p:tav tm="100000">
                                          <p:val>
                                            <p:strVal val="#ppt_y"/>
                                          </p:val>
                                        </p:tav>
                                      </p:tavLst>
                                    </p:anim>
                                  </p:childTnLst>
                                </p:cTn>
                              </p:par>
                              <p:par>
                                <p:cTn id="149" presetID="2" presetClass="entr" presetSubtype="2" accel="50000" decel="50000" fill="hold" grpId="0" nodeType="withEffect">
                                  <p:stCondLst>
                                    <p:cond delay="500"/>
                                  </p:stCondLst>
                                  <p:childTnLst>
                                    <p:set>
                                      <p:cBhvr>
                                        <p:cTn id="150" dur="1" fill="hold">
                                          <p:stCondLst>
                                            <p:cond delay="0"/>
                                          </p:stCondLst>
                                        </p:cTn>
                                        <p:tgtEl>
                                          <p:spTgt spid="64"/>
                                        </p:tgtEl>
                                        <p:attrNameLst>
                                          <p:attrName>style.visibility</p:attrName>
                                        </p:attrNameLst>
                                      </p:cBhvr>
                                      <p:to>
                                        <p:strVal val="visible"/>
                                      </p:to>
                                    </p:set>
                                    <p:anim calcmode="lin" valueType="num">
                                      <p:cBhvr additive="base">
                                        <p:cTn id="151" dur="500" fill="hold"/>
                                        <p:tgtEl>
                                          <p:spTgt spid="64"/>
                                        </p:tgtEl>
                                        <p:attrNameLst>
                                          <p:attrName>ppt_x</p:attrName>
                                        </p:attrNameLst>
                                      </p:cBhvr>
                                      <p:tavLst>
                                        <p:tav tm="0">
                                          <p:val>
                                            <p:strVal val="1+#ppt_w/2"/>
                                          </p:val>
                                        </p:tav>
                                        <p:tav tm="100000">
                                          <p:val>
                                            <p:strVal val="#ppt_x"/>
                                          </p:val>
                                        </p:tav>
                                      </p:tavLst>
                                    </p:anim>
                                    <p:anim calcmode="lin" valueType="num">
                                      <p:cBhvr additive="base">
                                        <p:cTn id="152" dur="500" fill="hold"/>
                                        <p:tgtEl>
                                          <p:spTgt spid="64"/>
                                        </p:tgtEl>
                                        <p:attrNameLst>
                                          <p:attrName>ppt_y</p:attrName>
                                        </p:attrNameLst>
                                      </p:cBhvr>
                                      <p:tavLst>
                                        <p:tav tm="0">
                                          <p:val>
                                            <p:strVal val="#ppt_y"/>
                                          </p:val>
                                        </p:tav>
                                        <p:tav tm="100000">
                                          <p:val>
                                            <p:strVal val="#ppt_y"/>
                                          </p:val>
                                        </p:tav>
                                      </p:tavLst>
                                    </p:anim>
                                  </p:childTnLst>
                                </p:cTn>
                              </p:par>
                              <p:par>
                                <p:cTn id="153" presetID="2" presetClass="entr" presetSubtype="2" accel="50000" decel="50000" fill="hold" grpId="0" nodeType="withEffect">
                                  <p:stCondLst>
                                    <p:cond delay="500"/>
                                  </p:stCondLst>
                                  <p:childTnLst>
                                    <p:set>
                                      <p:cBhvr>
                                        <p:cTn id="154" dur="1" fill="hold">
                                          <p:stCondLst>
                                            <p:cond delay="0"/>
                                          </p:stCondLst>
                                        </p:cTn>
                                        <p:tgtEl>
                                          <p:spTgt spid="65"/>
                                        </p:tgtEl>
                                        <p:attrNameLst>
                                          <p:attrName>style.visibility</p:attrName>
                                        </p:attrNameLst>
                                      </p:cBhvr>
                                      <p:to>
                                        <p:strVal val="visible"/>
                                      </p:to>
                                    </p:set>
                                    <p:anim calcmode="lin" valueType="num">
                                      <p:cBhvr additive="base">
                                        <p:cTn id="155" dur="500" fill="hold"/>
                                        <p:tgtEl>
                                          <p:spTgt spid="65"/>
                                        </p:tgtEl>
                                        <p:attrNameLst>
                                          <p:attrName>ppt_x</p:attrName>
                                        </p:attrNameLst>
                                      </p:cBhvr>
                                      <p:tavLst>
                                        <p:tav tm="0">
                                          <p:val>
                                            <p:strVal val="1+#ppt_w/2"/>
                                          </p:val>
                                        </p:tav>
                                        <p:tav tm="100000">
                                          <p:val>
                                            <p:strVal val="#ppt_x"/>
                                          </p:val>
                                        </p:tav>
                                      </p:tavLst>
                                    </p:anim>
                                    <p:anim calcmode="lin" valueType="num">
                                      <p:cBhvr additive="base">
                                        <p:cTn id="156" dur="500" fill="hold"/>
                                        <p:tgtEl>
                                          <p:spTgt spid="65"/>
                                        </p:tgtEl>
                                        <p:attrNameLst>
                                          <p:attrName>ppt_y</p:attrName>
                                        </p:attrNameLst>
                                      </p:cBhvr>
                                      <p:tavLst>
                                        <p:tav tm="0">
                                          <p:val>
                                            <p:strVal val="#ppt_y"/>
                                          </p:val>
                                        </p:tav>
                                        <p:tav tm="100000">
                                          <p:val>
                                            <p:strVal val="#ppt_y"/>
                                          </p:val>
                                        </p:tav>
                                      </p:tavLst>
                                    </p:anim>
                                  </p:childTnLst>
                                </p:cTn>
                              </p:par>
                              <p:par>
                                <p:cTn id="157" presetID="2" presetClass="entr" presetSubtype="2" accel="50000" decel="50000" fill="hold" grpId="0" nodeType="withEffect">
                                  <p:stCondLst>
                                    <p:cond delay="500"/>
                                  </p:stCondLst>
                                  <p:childTnLst>
                                    <p:set>
                                      <p:cBhvr>
                                        <p:cTn id="158" dur="1" fill="hold">
                                          <p:stCondLst>
                                            <p:cond delay="0"/>
                                          </p:stCondLst>
                                        </p:cTn>
                                        <p:tgtEl>
                                          <p:spTgt spid="43"/>
                                        </p:tgtEl>
                                        <p:attrNameLst>
                                          <p:attrName>style.visibility</p:attrName>
                                        </p:attrNameLst>
                                      </p:cBhvr>
                                      <p:to>
                                        <p:strVal val="visible"/>
                                      </p:to>
                                    </p:set>
                                    <p:anim calcmode="lin" valueType="num">
                                      <p:cBhvr additive="base">
                                        <p:cTn id="159" dur="500" fill="hold"/>
                                        <p:tgtEl>
                                          <p:spTgt spid="43"/>
                                        </p:tgtEl>
                                        <p:attrNameLst>
                                          <p:attrName>ppt_x</p:attrName>
                                        </p:attrNameLst>
                                      </p:cBhvr>
                                      <p:tavLst>
                                        <p:tav tm="0">
                                          <p:val>
                                            <p:strVal val="1+#ppt_w/2"/>
                                          </p:val>
                                        </p:tav>
                                        <p:tav tm="100000">
                                          <p:val>
                                            <p:strVal val="#ppt_x"/>
                                          </p:val>
                                        </p:tav>
                                      </p:tavLst>
                                    </p:anim>
                                    <p:anim calcmode="lin" valueType="num">
                                      <p:cBhvr additive="base">
                                        <p:cTn id="160" dur="500" fill="hold"/>
                                        <p:tgtEl>
                                          <p:spTgt spid="43"/>
                                        </p:tgtEl>
                                        <p:attrNameLst>
                                          <p:attrName>ppt_y</p:attrName>
                                        </p:attrNameLst>
                                      </p:cBhvr>
                                      <p:tavLst>
                                        <p:tav tm="0">
                                          <p:val>
                                            <p:strVal val="#ppt_y"/>
                                          </p:val>
                                        </p:tav>
                                        <p:tav tm="100000">
                                          <p:val>
                                            <p:strVal val="#ppt_y"/>
                                          </p:val>
                                        </p:tav>
                                      </p:tavLst>
                                    </p:anim>
                                  </p:childTnLst>
                                </p:cTn>
                              </p:par>
                              <p:par>
                                <p:cTn id="161" presetID="2" presetClass="entr" presetSubtype="2" accel="50000" decel="50000" fill="hold" grpId="0" nodeType="withEffect">
                                  <p:stCondLst>
                                    <p:cond delay="500"/>
                                  </p:stCondLst>
                                  <p:childTnLst>
                                    <p:set>
                                      <p:cBhvr>
                                        <p:cTn id="162" dur="1" fill="hold">
                                          <p:stCondLst>
                                            <p:cond delay="0"/>
                                          </p:stCondLst>
                                        </p:cTn>
                                        <p:tgtEl>
                                          <p:spTgt spid="46"/>
                                        </p:tgtEl>
                                        <p:attrNameLst>
                                          <p:attrName>style.visibility</p:attrName>
                                        </p:attrNameLst>
                                      </p:cBhvr>
                                      <p:to>
                                        <p:strVal val="visible"/>
                                      </p:to>
                                    </p:set>
                                    <p:anim calcmode="lin" valueType="num">
                                      <p:cBhvr additive="base">
                                        <p:cTn id="163" dur="500" fill="hold"/>
                                        <p:tgtEl>
                                          <p:spTgt spid="46"/>
                                        </p:tgtEl>
                                        <p:attrNameLst>
                                          <p:attrName>ppt_x</p:attrName>
                                        </p:attrNameLst>
                                      </p:cBhvr>
                                      <p:tavLst>
                                        <p:tav tm="0">
                                          <p:val>
                                            <p:strVal val="1+#ppt_w/2"/>
                                          </p:val>
                                        </p:tav>
                                        <p:tav tm="100000">
                                          <p:val>
                                            <p:strVal val="#ppt_x"/>
                                          </p:val>
                                        </p:tav>
                                      </p:tavLst>
                                    </p:anim>
                                    <p:anim calcmode="lin" valueType="num">
                                      <p:cBhvr additive="base">
                                        <p:cTn id="164" dur="500" fill="hold"/>
                                        <p:tgtEl>
                                          <p:spTgt spid="46"/>
                                        </p:tgtEl>
                                        <p:attrNameLst>
                                          <p:attrName>ppt_y</p:attrName>
                                        </p:attrNameLst>
                                      </p:cBhvr>
                                      <p:tavLst>
                                        <p:tav tm="0">
                                          <p:val>
                                            <p:strVal val="#ppt_y"/>
                                          </p:val>
                                        </p:tav>
                                        <p:tav tm="100000">
                                          <p:val>
                                            <p:strVal val="#ppt_y"/>
                                          </p:val>
                                        </p:tav>
                                      </p:tavLst>
                                    </p:anim>
                                  </p:childTnLst>
                                </p:cTn>
                              </p:par>
                              <p:par>
                                <p:cTn id="165" presetID="2" presetClass="entr" presetSubtype="2" accel="50000" decel="50000" fill="hold" grpId="0" nodeType="withEffect">
                                  <p:stCondLst>
                                    <p:cond delay="500"/>
                                  </p:stCondLst>
                                  <p:childTnLst>
                                    <p:set>
                                      <p:cBhvr>
                                        <p:cTn id="166" dur="1" fill="hold">
                                          <p:stCondLst>
                                            <p:cond delay="0"/>
                                          </p:stCondLst>
                                        </p:cTn>
                                        <p:tgtEl>
                                          <p:spTgt spid="47"/>
                                        </p:tgtEl>
                                        <p:attrNameLst>
                                          <p:attrName>style.visibility</p:attrName>
                                        </p:attrNameLst>
                                      </p:cBhvr>
                                      <p:to>
                                        <p:strVal val="visible"/>
                                      </p:to>
                                    </p:set>
                                    <p:anim calcmode="lin" valueType="num">
                                      <p:cBhvr additive="base">
                                        <p:cTn id="167" dur="500" fill="hold"/>
                                        <p:tgtEl>
                                          <p:spTgt spid="47"/>
                                        </p:tgtEl>
                                        <p:attrNameLst>
                                          <p:attrName>ppt_x</p:attrName>
                                        </p:attrNameLst>
                                      </p:cBhvr>
                                      <p:tavLst>
                                        <p:tav tm="0">
                                          <p:val>
                                            <p:strVal val="1+#ppt_w/2"/>
                                          </p:val>
                                        </p:tav>
                                        <p:tav tm="100000">
                                          <p:val>
                                            <p:strVal val="#ppt_x"/>
                                          </p:val>
                                        </p:tav>
                                      </p:tavLst>
                                    </p:anim>
                                    <p:anim calcmode="lin" valueType="num">
                                      <p:cBhvr additive="base">
                                        <p:cTn id="168" dur="500" fill="hold"/>
                                        <p:tgtEl>
                                          <p:spTgt spid="47"/>
                                        </p:tgtEl>
                                        <p:attrNameLst>
                                          <p:attrName>ppt_y</p:attrName>
                                        </p:attrNameLst>
                                      </p:cBhvr>
                                      <p:tavLst>
                                        <p:tav tm="0">
                                          <p:val>
                                            <p:strVal val="#ppt_y"/>
                                          </p:val>
                                        </p:tav>
                                        <p:tav tm="100000">
                                          <p:val>
                                            <p:strVal val="#ppt_y"/>
                                          </p:val>
                                        </p:tav>
                                      </p:tavLst>
                                    </p:anim>
                                  </p:childTnLst>
                                </p:cTn>
                              </p:par>
                              <p:par>
                                <p:cTn id="169" presetID="2" presetClass="entr" presetSubtype="2" accel="50000" decel="50000" fill="hold" grpId="0" nodeType="withEffect">
                                  <p:stCondLst>
                                    <p:cond delay="500"/>
                                  </p:stCondLst>
                                  <p:childTnLst>
                                    <p:set>
                                      <p:cBhvr>
                                        <p:cTn id="170" dur="1" fill="hold">
                                          <p:stCondLst>
                                            <p:cond delay="0"/>
                                          </p:stCondLst>
                                        </p:cTn>
                                        <p:tgtEl>
                                          <p:spTgt spid="48"/>
                                        </p:tgtEl>
                                        <p:attrNameLst>
                                          <p:attrName>style.visibility</p:attrName>
                                        </p:attrNameLst>
                                      </p:cBhvr>
                                      <p:to>
                                        <p:strVal val="visible"/>
                                      </p:to>
                                    </p:set>
                                    <p:anim calcmode="lin" valueType="num">
                                      <p:cBhvr additive="base">
                                        <p:cTn id="171" dur="500" fill="hold"/>
                                        <p:tgtEl>
                                          <p:spTgt spid="48"/>
                                        </p:tgtEl>
                                        <p:attrNameLst>
                                          <p:attrName>ppt_x</p:attrName>
                                        </p:attrNameLst>
                                      </p:cBhvr>
                                      <p:tavLst>
                                        <p:tav tm="0">
                                          <p:val>
                                            <p:strVal val="1+#ppt_w/2"/>
                                          </p:val>
                                        </p:tav>
                                        <p:tav tm="100000">
                                          <p:val>
                                            <p:strVal val="#ppt_x"/>
                                          </p:val>
                                        </p:tav>
                                      </p:tavLst>
                                    </p:anim>
                                    <p:anim calcmode="lin" valueType="num">
                                      <p:cBhvr additive="base">
                                        <p:cTn id="172" dur="500" fill="hold"/>
                                        <p:tgtEl>
                                          <p:spTgt spid="48"/>
                                        </p:tgtEl>
                                        <p:attrNameLst>
                                          <p:attrName>ppt_y</p:attrName>
                                        </p:attrNameLst>
                                      </p:cBhvr>
                                      <p:tavLst>
                                        <p:tav tm="0">
                                          <p:val>
                                            <p:strVal val="#ppt_y"/>
                                          </p:val>
                                        </p:tav>
                                        <p:tav tm="100000">
                                          <p:val>
                                            <p:strVal val="#ppt_y"/>
                                          </p:val>
                                        </p:tav>
                                      </p:tavLst>
                                    </p:anim>
                                  </p:childTnLst>
                                </p:cTn>
                              </p:par>
                              <p:par>
                                <p:cTn id="173" presetID="2" presetClass="entr" presetSubtype="2" accel="50000" decel="50000" fill="hold" grpId="0" nodeType="withEffect">
                                  <p:stCondLst>
                                    <p:cond delay="500"/>
                                  </p:stCondLst>
                                  <p:childTnLst>
                                    <p:set>
                                      <p:cBhvr>
                                        <p:cTn id="174" dur="1" fill="hold">
                                          <p:stCondLst>
                                            <p:cond delay="0"/>
                                          </p:stCondLst>
                                        </p:cTn>
                                        <p:tgtEl>
                                          <p:spTgt spid="49"/>
                                        </p:tgtEl>
                                        <p:attrNameLst>
                                          <p:attrName>style.visibility</p:attrName>
                                        </p:attrNameLst>
                                      </p:cBhvr>
                                      <p:to>
                                        <p:strVal val="visible"/>
                                      </p:to>
                                    </p:set>
                                    <p:anim calcmode="lin" valueType="num">
                                      <p:cBhvr additive="base">
                                        <p:cTn id="175" dur="500" fill="hold"/>
                                        <p:tgtEl>
                                          <p:spTgt spid="49"/>
                                        </p:tgtEl>
                                        <p:attrNameLst>
                                          <p:attrName>ppt_x</p:attrName>
                                        </p:attrNameLst>
                                      </p:cBhvr>
                                      <p:tavLst>
                                        <p:tav tm="0">
                                          <p:val>
                                            <p:strVal val="1+#ppt_w/2"/>
                                          </p:val>
                                        </p:tav>
                                        <p:tav tm="100000">
                                          <p:val>
                                            <p:strVal val="#ppt_x"/>
                                          </p:val>
                                        </p:tav>
                                      </p:tavLst>
                                    </p:anim>
                                    <p:anim calcmode="lin" valueType="num">
                                      <p:cBhvr additive="base">
                                        <p:cTn id="176" dur="500" fill="hold"/>
                                        <p:tgtEl>
                                          <p:spTgt spid="49"/>
                                        </p:tgtEl>
                                        <p:attrNameLst>
                                          <p:attrName>ppt_y</p:attrName>
                                        </p:attrNameLst>
                                      </p:cBhvr>
                                      <p:tavLst>
                                        <p:tav tm="0">
                                          <p:val>
                                            <p:strVal val="#ppt_y"/>
                                          </p:val>
                                        </p:tav>
                                        <p:tav tm="100000">
                                          <p:val>
                                            <p:strVal val="#ppt_y"/>
                                          </p:val>
                                        </p:tav>
                                      </p:tavLst>
                                    </p:anim>
                                  </p:childTnLst>
                                </p:cTn>
                              </p:par>
                              <p:par>
                                <p:cTn id="177" presetID="2" presetClass="entr" presetSubtype="2" accel="50000" decel="50000" fill="hold" nodeType="withEffect">
                                  <p:stCondLst>
                                    <p:cond delay="500"/>
                                  </p:stCondLst>
                                  <p:childTnLst>
                                    <p:set>
                                      <p:cBhvr>
                                        <p:cTn id="178" dur="1" fill="hold">
                                          <p:stCondLst>
                                            <p:cond delay="0"/>
                                          </p:stCondLst>
                                        </p:cTn>
                                        <p:tgtEl>
                                          <p:spTgt spid="50"/>
                                        </p:tgtEl>
                                        <p:attrNameLst>
                                          <p:attrName>style.visibility</p:attrName>
                                        </p:attrNameLst>
                                      </p:cBhvr>
                                      <p:to>
                                        <p:strVal val="visible"/>
                                      </p:to>
                                    </p:set>
                                    <p:anim calcmode="lin" valueType="num">
                                      <p:cBhvr additive="base">
                                        <p:cTn id="179" dur="500" fill="hold"/>
                                        <p:tgtEl>
                                          <p:spTgt spid="50"/>
                                        </p:tgtEl>
                                        <p:attrNameLst>
                                          <p:attrName>ppt_x</p:attrName>
                                        </p:attrNameLst>
                                      </p:cBhvr>
                                      <p:tavLst>
                                        <p:tav tm="0">
                                          <p:val>
                                            <p:strVal val="1+#ppt_w/2"/>
                                          </p:val>
                                        </p:tav>
                                        <p:tav tm="100000">
                                          <p:val>
                                            <p:strVal val="#ppt_x"/>
                                          </p:val>
                                        </p:tav>
                                      </p:tavLst>
                                    </p:anim>
                                    <p:anim calcmode="lin" valueType="num">
                                      <p:cBhvr additive="base">
                                        <p:cTn id="180" dur="500" fill="hold"/>
                                        <p:tgtEl>
                                          <p:spTgt spid="50"/>
                                        </p:tgtEl>
                                        <p:attrNameLst>
                                          <p:attrName>ppt_y</p:attrName>
                                        </p:attrNameLst>
                                      </p:cBhvr>
                                      <p:tavLst>
                                        <p:tav tm="0">
                                          <p:val>
                                            <p:strVal val="#ppt_y"/>
                                          </p:val>
                                        </p:tav>
                                        <p:tav tm="100000">
                                          <p:val>
                                            <p:strVal val="#ppt_y"/>
                                          </p:val>
                                        </p:tav>
                                      </p:tavLst>
                                    </p:anim>
                                  </p:childTnLst>
                                </p:cTn>
                              </p:par>
                              <p:par>
                                <p:cTn id="181" presetID="2" presetClass="entr" presetSubtype="2" accel="50000" decel="50000" fill="hold" grpId="0" nodeType="withEffect">
                                  <p:stCondLst>
                                    <p:cond delay="500"/>
                                  </p:stCondLst>
                                  <p:childTnLst>
                                    <p:set>
                                      <p:cBhvr>
                                        <p:cTn id="182" dur="1" fill="hold">
                                          <p:stCondLst>
                                            <p:cond delay="0"/>
                                          </p:stCondLst>
                                        </p:cTn>
                                        <p:tgtEl>
                                          <p:spTgt spid="72"/>
                                        </p:tgtEl>
                                        <p:attrNameLst>
                                          <p:attrName>style.visibility</p:attrName>
                                        </p:attrNameLst>
                                      </p:cBhvr>
                                      <p:to>
                                        <p:strVal val="visible"/>
                                      </p:to>
                                    </p:set>
                                    <p:anim calcmode="lin" valueType="num">
                                      <p:cBhvr additive="base">
                                        <p:cTn id="183" dur="500" fill="hold"/>
                                        <p:tgtEl>
                                          <p:spTgt spid="72"/>
                                        </p:tgtEl>
                                        <p:attrNameLst>
                                          <p:attrName>ppt_x</p:attrName>
                                        </p:attrNameLst>
                                      </p:cBhvr>
                                      <p:tavLst>
                                        <p:tav tm="0">
                                          <p:val>
                                            <p:strVal val="1+#ppt_w/2"/>
                                          </p:val>
                                        </p:tav>
                                        <p:tav tm="100000">
                                          <p:val>
                                            <p:strVal val="#ppt_x"/>
                                          </p:val>
                                        </p:tav>
                                      </p:tavLst>
                                    </p:anim>
                                    <p:anim calcmode="lin" valueType="num">
                                      <p:cBhvr additive="base">
                                        <p:cTn id="184" dur="500" fill="hold"/>
                                        <p:tgtEl>
                                          <p:spTgt spid="72"/>
                                        </p:tgtEl>
                                        <p:attrNameLst>
                                          <p:attrName>ppt_y</p:attrName>
                                        </p:attrNameLst>
                                      </p:cBhvr>
                                      <p:tavLst>
                                        <p:tav tm="0">
                                          <p:val>
                                            <p:strVal val="#ppt_y"/>
                                          </p:val>
                                        </p:tav>
                                        <p:tav tm="100000">
                                          <p:val>
                                            <p:strVal val="#ppt_y"/>
                                          </p:val>
                                        </p:tav>
                                      </p:tavLst>
                                    </p:anim>
                                  </p:childTnLst>
                                </p:cTn>
                              </p:par>
                            </p:childTnLst>
                          </p:cTn>
                        </p:par>
                      </p:childTnLst>
                    </p:cTn>
                  </p:par>
                  <p:par>
                    <p:cTn id="185" fill="hold">
                      <p:stCondLst>
                        <p:cond delay="indefinite"/>
                      </p:stCondLst>
                      <p:childTnLst>
                        <p:par>
                          <p:cTn id="186" fill="hold">
                            <p:stCondLst>
                              <p:cond delay="0"/>
                            </p:stCondLst>
                            <p:childTnLst>
                              <p:par>
                                <p:cTn id="187" presetID="2" presetClass="exit" presetSubtype="1" accel="50000" decel="50000" fill="hold" nodeType="clickEffect">
                                  <p:stCondLst>
                                    <p:cond delay="0"/>
                                  </p:stCondLst>
                                  <p:childTnLst>
                                    <p:anim calcmode="lin" valueType="num">
                                      <p:cBhvr additive="base">
                                        <p:cTn id="188" dur="500"/>
                                        <p:tgtEl>
                                          <p:spTgt spid="4115"/>
                                        </p:tgtEl>
                                        <p:attrNameLst>
                                          <p:attrName>ppt_x</p:attrName>
                                        </p:attrNameLst>
                                      </p:cBhvr>
                                      <p:tavLst>
                                        <p:tav tm="0">
                                          <p:val>
                                            <p:strVal val="ppt_x"/>
                                          </p:val>
                                        </p:tav>
                                        <p:tav tm="100000">
                                          <p:val>
                                            <p:strVal val="ppt_x"/>
                                          </p:val>
                                        </p:tav>
                                      </p:tavLst>
                                    </p:anim>
                                    <p:anim calcmode="lin" valueType="num">
                                      <p:cBhvr additive="base">
                                        <p:cTn id="189" dur="500"/>
                                        <p:tgtEl>
                                          <p:spTgt spid="4115"/>
                                        </p:tgtEl>
                                        <p:attrNameLst>
                                          <p:attrName>ppt_y</p:attrName>
                                        </p:attrNameLst>
                                      </p:cBhvr>
                                      <p:tavLst>
                                        <p:tav tm="0">
                                          <p:val>
                                            <p:strVal val="ppt_y"/>
                                          </p:val>
                                        </p:tav>
                                        <p:tav tm="100000">
                                          <p:val>
                                            <p:strVal val="0-ppt_h/2"/>
                                          </p:val>
                                        </p:tav>
                                      </p:tavLst>
                                    </p:anim>
                                    <p:set>
                                      <p:cBhvr>
                                        <p:cTn id="190" dur="1" fill="hold">
                                          <p:stCondLst>
                                            <p:cond delay="499"/>
                                          </p:stCondLst>
                                        </p:cTn>
                                        <p:tgtEl>
                                          <p:spTgt spid="4115"/>
                                        </p:tgtEl>
                                        <p:attrNameLst>
                                          <p:attrName>style.visibility</p:attrName>
                                        </p:attrNameLst>
                                      </p:cBhvr>
                                      <p:to>
                                        <p:strVal val="hidden"/>
                                      </p:to>
                                    </p:set>
                                  </p:childTnLst>
                                </p:cTn>
                              </p:par>
                              <p:par>
                                <p:cTn id="191" presetID="2" presetClass="exit" presetSubtype="4" accel="50000" decel="50000" fill="hold" grpId="1" nodeType="withEffect">
                                  <p:stCondLst>
                                    <p:cond delay="0"/>
                                  </p:stCondLst>
                                  <p:childTnLst>
                                    <p:anim calcmode="lin" valueType="num">
                                      <p:cBhvr additive="base">
                                        <p:cTn id="192" dur="500"/>
                                        <p:tgtEl>
                                          <p:spTgt spid="4099"/>
                                        </p:tgtEl>
                                        <p:attrNameLst>
                                          <p:attrName>ppt_x</p:attrName>
                                        </p:attrNameLst>
                                      </p:cBhvr>
                                      <p:tavLst>
                                        <p:tav tm="0">
                                          <p:val>
                                            <p:strVal val="ppt_x"/>
                                          </p:val>
                                        </p:tav>
                                        <p:tav tm="100000">
                                          <p:val>
                                            <p:strVal val="ppt_x"/>
                                          </p:val>
                                        </p:tav>
                                      </p:tavLst>
                                    </p:anim>
                                    <p:anim calcmode="lin" valueType="num">
                                      <p:cBhvr additive="base">
                                        <p:cTn id="193" dur="500"/>
                                        <p:tgtEl>
                                          <p:spTgt spid="4099"/>
                                        </p:tgtEl>
                                        <p:attrNameLst>
                                          <p:attrName>ppt_y</p:attrName>
                                        </p:attrNameLst>
                                      </p:cBhvr>
                                      <p:tavLst>
                                        <p:tav tm="0">
                                          <p:val>
                                            <p:strVal val="ppt_y"/>
                                          </p:val>
                                        </p:tav>
                                        <p:tav tm="100000">
                                          <p:val>
                                            <p:strVal val="1+ppt_h/2"/>
                                          </p:val>
                                        </p:tav>
                                      </p:tavLst>
                                    </p:anim>
                                    <p:set>
                                      <p:cBhvr>
                                        <p:cTn id="194" dur="1" fill="hold">
                                          <p:stCondLst>
                                            <p:cond delay="499"/>
                                          </p:stCondLst>
                                        </p:cTn>
                                        <p:tgtEl>
                                          <p:spTgt spid="4099"/>
                                        </p:tgtEl>
                                        <p:attrNameLst>
                                          <p:attrName>style.visibility</p:attrName>
                                        </p:attrNameLst>
                                      </p:cBhvr>
                                      <p:to>
                                        <p:strVal val="hidden"/>
                                      </p:to>
                                    </p:set>
                                  </p:childTnLst>
                                </p:cTn>
                              </p:par>
                              <p:par>
                                <p:cTn id="195" presetID="2" presetClass="exit" presetSubtype="4" accel="50000" decel="50000" fill="hold" grpId="1" nodeType="withEffect">
                                  <p:stCondLst>
                                    <p:cond delay="0"/>
                                  </p:stCondLst>
                                  <p:childTnLst>
                                    <p:anim calcmode="lin" valueType="num">
                                      <p:cBhvr additive="base">
                                        <p:cTn id="196" dur="500"/>
                                        <p:tgtEl>
                                          <p:spTgt spid="4100"/>
                                        </p:tgtEl>
                                        <p:attrNameLst>
                                          <p:attrName>ppt_x</p:attrName>
                                        </p:attrNameLst>
                                      </p:cBhvr>
                                      <p:tavLst>
                                        <p:tav tm="0">
                                          <p:val>
                                            <p:strVal val="ppt_x"/>
                                          </p:val>
                                        </p:tav>
                                        <p:tav tm="100000">
                                          <p:val>
                                            <p:strVal val="ppt_x"/>
                                          </p:val>
                                        </p:tav>
                                      </p:tavLst>
                                    </p:anim>
                                    <p:anim calcmode="lin" valueType="num">
                                      <p:cBhvr additive="base">
                                        <p:cTn id="197" dur="500"/>
                                        <p:tgtEl>
                                          <p:spTgt spid="4100"/>
                                        </p:tgtEl>
                                        <p:attrNameLst>
                                          <p:attrName>ppt_y</p:attrName>
                                        </p:attrNameLst>
                                      </p:cBhvr>
                                      <p:tavLst>
                                        <p:tav tm="0">
                                          <p:val>
                                            <p:strVal val="ppt_y"/>
                                          </p:val>
                                        </p:tav>
                                        <p:tav tm="100000">
                                          <p:val>
                                            <p:strVal val="1+ppt_h/2"/>
                                          </p:val>
                                        </p:tav>
                                      </p:tavLst>
                                    </p:anim>
                                    <p:set>
                                      <p:cBhvr>
                                        <p:cTn id="198" dur="1" fill="hold">
                                          <p:stCondLst>
                                            <p:cond delay="499"/>
                                          </p:stCondLst>
                                        </p:cTn>
                                        <p:tgtEl>
                                          <p:spTgt spid="4100"/>
                                        </p:tgtEl>
                                        <p:attrNameLst>
                                          <p:attrName>style.visibility</p:attrName>
                                        </p:attrNameLst>
                                      </p:cBhvr>
                                      <p:to>
                                        <p:strVal val="hidden"/>
                                      </p:to>
                                    </p:set>
                                  </p:childTnLst>
                                </p:cTn>
                              </p:par>
                              <p:par>
                                <p:cTn id="199" presetID="2" presetClass="exit" presetSubtype="4" accel="50000" decel="50000" fill="hold" grpId="1" nodeType="withEffect">
                                  <p:stCondLst>
                                    <p:cond delay="0"/>
                                  </p:stCondLst>
                                  <p:childTnLst>
                                    <p:anim calcmode="lin" valueType="num">
                                      <p:cBhvr additive="base">
                                        <p:cTn id="200" dur="500"/>
                                        <p:tgtEl>
                                          <p:spTgt spid="10"/>
                                        </p:tgtEl>
                                        <p:attrNameLst>
                                          <p:attrName>ppt_x</p:attrName>
                                        </p:attrNameLst>
                                      </p:cBhvr>
                                      <p:tavLst>
                                        <p:tav tm="0">
                                          <p:val>
                                            <p:strVal val="ppt_x"/>
                                          </p:val>
                                        </p:tav>
                                        <p:tav tm="100000">
                                          <p:val>
                                            <p:strVal val="ppt_x"/>
                                          </p:val>
                                        </p:tav>
                                      </p:tavLst>
                                    </p:anim>
                                    <p:anim calcmode="lin" valueType="num">
                                      <p:cBhvr additive="base">
                                        <p:cTn id="201" dur="500"/>
                                        <p:tgtEl>
                                          <p:spTgt spid="10"/>
                                        </p:tgtEl>
                                        <p:attrNameLst>
                                          <p:attrName>ppt_y</p:attrName>
                                        </p:attrNameLst>
                                      </p:cBhvr>
                                      <p:tavLst>
                                        <p:tav tm="0">
                                          <p:val>
                                            <p:strVal val="ppt_y"/>
                                          </p:val>
                                        </p:tav>
                                        <p:tav tm="100000">
                                          <p:val>
                                            <p:strVal val="1+ppt_h/2"/>
                                          </p:val>
                                        </p:tav>
                                      </p:tavLst>
                                    </p:anim>
                                    <p:set>
                                      <p:cBhvr>
                                        <p:cTn id="202" dur="1" fill="hold">
                                          <p:stCondLst>
                                            <p:cond delay="499"/>
                                          </p:stCondLst>
                                        </p:cTn>
                                        <p:tgtEl>
                                          <p:spTgt spid="10"/>
                                        </p:tgtEl>
                                        <p:attrNameLst>
                                          <p:attrName>style.visibility</p:attrName>
                                        </p:attrNameLst>
                                      </p:cBhvr>
                                      <p:to>
                                        <p:strVal val="hidden"/>
                                      </p:to>
                                    </p:set>
                                  </p:childTnLst>
                                </p:cTn>
                              </p:par>
                              <p:par>
                                <p:cTn id="203" presetID="2" presetClass="exit" presetSubtype="4" accel="50000" decel="50000" fill="hold" grpId="1" nodeType="withEffect">
                                  <p:stCondLst>
                                    <p:cond delay="0"/>
                                  </p:stCondLst>
                                  <p:childTnLst>
                                    <p:anim calcmode="lin" valueType="num">
                                      <p:cBhvr additive="base">
                                        <p:cTn id="204" dur="500"/>
                                        <p:tgtEl>
                                          <p:spTgt spid="4102"/>
                                        </p:tgtEl>
                                        <p:attrNameLst>
                                          <p:attrName>ppt_x</p:attrName>
                                        </p:attrNameLst>
                                      </p:cBhvr>
                                      <p:tavLst>
                                        <p:tav tm="0">
                                          <p:val>
                                            <p:strVal val="ppt_x"/>
                                          </p:val>
                                        </p:tav>
                                        <p:tav tm="100000">
                                          <p:val>
                                            <p:strVal val="ppt_x"/>
                                          </p:val>
                                        </p:tav>
                                      </p:tavLst>
                                    </p:anim>
                                    <p:anim calcmode="lin" valueType="num">
                                      <p:cBhvr additive="base">
                                        <p:cTn id="205" dur="500"/>
                                        <p:tgtEl>
                                          <p:spTgt spid="4102"/>
                                        </p:tgtEl>
                                        <p:attrNameLst>
                                          <p:attrName>ppt_y</p:attrName>
                                        </p:attrNameLst>
                                      </p:cBhvr>
                                      <p:tavLst>
                                        <p:tav tm="0">
                                          <p:val>
                                            <p:strVal val="ppt_y"/>
                                          </p:val>
                                        </p:tav>
                                        <p:tav tm="100000">
                                          <p:val>
                                            <p:strVal val="1+ppt_h/2"/>
                                          </p:val>
                                        </p:tav>
                                      </p:tavLst>
                                    </p:anim>
                                    <p:set>
                                      <p:cBhvr>
                                        <p:cTn id="206" dur="1" fill="hold">
                                          <p:stCondLst>
                                            <p:cond delay="499"/>
                                          </p:stCondLst>
                                        </p:cTn>
                                        <p:tgtEl>
                                          <p:spTgt spid="4102"/>
                                        </p:tgtEl>
                                        <p:attrNameLst>
                                          <p:attrName>style.visibility</p:attrName>
                                        </p:attrNameLst>
                                      </p:cBhvr>
                                      <p:to>
                                        <p:strVal val="hidden"/>
                                      </p:to>
                                    </p:set>
                                  </p:childTnLst>
                                </p:cTn>
                              </p:par>
                              <p:par>
                                <p:cTn id="207" presetID="2" presetClass="exit" presetSubtype="4" accel="50000" decel="50000" fill="hold" grpId="1" nodeType="withEffect">
                                  <p:stCondLst>
                                    <p:cond delay="0"/>
                                  </p:stCondLst>
                                  <p:childTnLst>
                                    <p:anim calcmode="lin" valueType="num">
                                      <p:cBhvr additive="base">
                                        <p:cTn id="208" dur="500"/>
                                        <p:tgtEl>
                                          <p:spTgt spid="4103"/>
                                        </p:tgtEl>
                                        <p:attrNameLst>
                                          <p:attrName>ppt_x</p:attrName>
                                        </p:attrNameLst>
                                      </p:cBhvr>
                                      <p:tavLst>
                                        <p:tav tm="0">
                                          <p:val>
                                            <p:strVal val="ppt_x"/>
                                          </p:val>
                                        </p:tav>
                                        <p:tav tm="100000">
                                          <p:val>
                                            <p:strVal val="ppt_x"/>
                                          </p:val>
                                        </p:tav>
                                      </p:tavLst>
                                    </p:anim>
                                    <p:anim calcmode="lin" valueType="num">
                                      <p:cBhvr additive="base">
                                        <p:cTn id="209" dur="500"/>
                                        <p:tgtEl>
                                          <p:spTgt spid="4103"/>
                                        </p:tgtEl>
                                        <p:attrNameLst>
                                          <p:attrName>ppt_y</p:attrName>
                                        </p:attrNameLst>
                                      </p:cBhvr>
                                      <p:tavLst>
                                        <p:tav tm="0">
                                          <p:val>
                                            <p:strVal val="ppt_y"/>
                                          </p:val>
                                        </p:tav>
                                        <p:tav tm="100000">
                                          <p:val>
                                            <p:strVal val="1+ppt_h/2"/>
                                          </p:val>
                                        </p:tav>
                                      </p:tavLst>
                                    </p:anim>
                                    <p:set>
                                      <p:cBhvr>
                                        <p:cTn id="210" dur="1" fill="hold">
                                          <p:stCondLst>
                                            <p:cond delay="499"/>
                                          </p:stCondLst>
                                        </p:cTn>
                                        <p:tgtEl>
                                          <p:spTgt spid="4103"/>
                                        </p:tgtEl>
                                        <p:attrNameLst>
                                          <p:attrName>style.visibility</p:attrName>
                                        </p:attrNameLst>
                                      </p:cBhvr>
                                      <p:to>
                                        <p:strVal val="hidden"/>
                                      </p:to>
                                    </p:set>
                                  </p:childTnLst>
                                </p:cTn>
                              </p:par>
                              <p:par>
                                <p:cTn id="211" presetID="2" presetClass="exit" presetSubtype="4" accel="50000" decel="50000" fill="hold" grpId="1" nodeType="withEffect">
                                  <p:stCondLst>
                                    <p:cond delay="0"/>
                                  </p:stCondLst>
                                  <p:childTnLst>
                                    <p:anim calcmode="lin" valueType="num">
                                      <p:cBhvr additive="base">
                                        <p:cTn id="212" dur="500"/>
                                        <p:tgtEl>
                                          <p:spTgt spid="4104"/>
                                        </p:tgtEl>
                                        <p:attrNameLst>
                                          <p:attrName>ppt_x</p:attrName>
                                        </p:attrNameLst>
                                      </p:cBhvr>
                                      <p:tavLst>
                                        <p:tav tm="0">
                                          <p:val>
                                            <p:strVal val="ppt_x"/>
                                          </p:val>
                                        </p:tav>
                                        <p:tav tm="100000">
                                          <p:val>
                                            <p:strVal val="ppt_x"/>
                                          </p:val>
                                        </p:tav>
                                      </p:tavLst>
                                    </p:anim>
                                    <p:anim calcmode="lin" valueType="num">
                                      <p:cBhvr additive="base">
                                        <p:cTn id="213" dur="500"/>
                                        <p:tgtEl>
                                          <p:spTgt spid="4104"/>
                                        </p:tgtEl>
                                        <p:attrNameLst>
                                          <p:attrName>ppt_y</p:attrName>
                                        </p:attrNameLst>
                                      </p:cBhvr>
                                      <p:tavLst>
                                        <p:tav tm="0">
                                          <p:val>
                                            <p:strVal val="ppt_y"/>
                                          </p:val>
                                        </p:tav>
                                        <p:tav tm="100000">
                                          <p:val>
                                            <p:strVal val="1+ppt_h/2"/>
                                          </p:val>
                                        </p:tav>
                                      </p:tavLst>
                                    </p:anim>
                                    <p:set>
                                      <p:cBhvr>
                                        <p:cTn id="214" dur="1" fill="hold">
                                          <p:stCondLst>
                                            <p:cond delay="499"/>
                                          </p:stCondLst>
                                        </p:cTn>
                                        <p:tgtEl>
                                          <p:spTgt spid="4104"/>
                                        </p:tgtEl>
                                        <p:attrNameLst>
                                          <p:attrName>style.visibility</p:attrName>
                                        </p:attrNameLst>
                                      </p:cBhvr>
                                      <p:to>
                                        <p:strVal val="hidden"/>
                                      </p:to>
                                    </p:set>
                                  </p:childTnLst>
                                </p:cTn>
                              </p:par>
                              <p:par>
                                <p:cTn id="215" presetID="2" presetClass="exit" presetSubtype="4" accel="50000" decel="50000" fill="hold" grpId="1" nodeType="withEffect">
                                  <p:stCondLst>
                                    <p:cond delay="0"/>
                                  </p:stCondLst>
                                  <p:childTnLst>
                                    <p:anim calcmode="lin" valueType="num">
                                      <p:cBhvr additive="base">
                                        <p:cTn id="216" dur="500"/>
                                        <p:tgtEl>
                                          <p:spTgt spid="17"/>
                                        </p:tgtEl>
                                        <p:attrNameLst>
                                          <p:attrName>ppt_x</p:attrName>
                                        </p:attrNameLst>
                                      </p:cBhvr>
                                      <p:tavLst>
                                        <p:tav tm="0">
                                          <p:val>
                                            <p:strVal val="ppt_x"/>
                                          </p:val>
                                        </p:tav>
                                        <p:tav tm="100000">
                                          <p:val>
                                            <p:strVal val="ppt_x"/>
                                          </p:val>
                                        </p:tav>
                                      </p:tavLst>
                                    </p:anim>
                                    <p:anim calcmode="lin" valueType="num">
                                      <p:cBhvr additive="base">
                                        <p:cTn id="217" dur="500"/>
                                        <p:tgtEl>
                                          <p:spTgt spid="17"/>
                                        </p:tgtEl>
                                        <p:attrNameLst>
                                          <p:attrName>ppt_y</p:attrName>
                                        </p:attrNameLst>
                                      </p:cBhvr>
                                      <p:tavLst>
                                        <p:tav tm="0">
                                          <p:val>
                                            <p:strVal val="ppt_y"/>
                                          </p:val>
                                        </p:tav>
                                        <p:tav tm="100000">
                                          <p:val>
                                            <p:strVal val="1+ppt_h/2"/>
                                          </p:val>
                                        </p:tav>
                                      </p:tavLst>
                                    </p:anim>
                                    <p:set>
                                      <p:cBhvr>
                                        <p:cTn id="218" dur="1" fill="hold">
                                          <p:stCondLst>
                                            <p:cond delay="499"/>
                                          </p:stCondLst>
                                        </p:cTn>
                                        <p:tgtEl>
                                          <p:spTgt spid="17"/>
                                        </p:tgtEl>
                                        <p:attrNameLst>
                                          <p:attrName>style.visibility</p:attrName>
                                        </p:attrNameLst>
                                      </p:cBhvr>
                                      <p:to>
                                        <p:strVal val="hidden"/>
                                      </p:to>
                                    </p:set>
                                  </p:childTnLst>
                                </p:cTn>
                              </p:par>
                              <p:par>
                                <p:cTn id="219" presetID="2" presetClass="exit" presetSubtype="4" accel="50000" decel="50000" fill="hold" grpId="1" nodeType="withEffect">
                                  <p:stCondLst>
                                    <p:cond delay="0"/>
                                  </p:stCondLst>
                                  <p:childTnLst>
                                    <p:anim calcmode="lin" valueType="num">
                                      <p:cBhvr additive="base">
                                        <p:cTn id="220" dur="500"/>
                                        <p:tgtEl>
                                          <p:spTgt spid="4106"/>
                                        </p:tgtEl>
                                        <p:attrNameLst>
                                          <p:attrName>ppt_x</p:attrName>
                                        </p:attrNameLst>
                                      </p:cBhvr>
                                      <p:tavLst>
                                        <p:tav tm="0">
                                          <p:val>
                                            <p:strVal val="ppt_x"/>
                                          </p:val>
                                        </p:tav>
                                        <p:tav tm="100000">
                                          <p:val>
                                            <p:strVal val="ppt_x"/>
                                          </p:val>
                                        </p:tav>
                                      </p:tavLst>
                                    </p:anim>
                                    <p:anim calcmode="lin" valueType="num">
                                      <p:cBhvr additive="base">
                                        <p:cTn id="221" dur="500"/>
                                        <p:tgtEl>
                                          <p:spTgt spid="4106"/>
                                        </p:tgtEl>
                                        <p:attrNameLst>
                                          <p:attrName>ppt_y</p:attrName>
                                        </p:attrNameLst>
                                      </p:cBhvr>
                                      <p:tavLst>
                                        <p:tav tm="0">
                                          <p:val>
                                            <p:strVal val="ppt_y"/>
                                          </p:val>
                                        </p:tav>
                                        <p:tav tm="100000">
                                          <p:val>
                                            <p:strVal val="1+ppt_h/2"/>
                                          </p:val>
                                        </p:tav>
                                      </p:tavLst>
                                    </p:anim>
                                    <p:set>
                                      <p:cBhvr>
                                        <p:cTn id="222" dur="1" fill="hold">
                                          <p:stCondLst>
                                            <p:cond delay="499"/>
                                          </p:stCondLst>
                                        </p:cTn>
                                        <p:tgtEl>
                                          <p:spTgt spid="4106"/>
                                        </p:tgtEl>
                                        <p:attrNameLst>
                                          <p:attrName>style.visibility</p:attrName>
                                        </p:attrNameLst>
                                      </p:cBhvr>
                                      <p:to>
                                        <p:strVal val="hidden"/>
                                      </p:to>
                                    </p:set>
                                  </p:childTnLst>
                                </p:cTn>
                              </p:par>
                              <p:par>
                                <p:cTn id="223" presetID="2" presetClass="exit" presetSubtype="4" accel="50000" decel="50000" fill="hold" grpId="1" nodeType="withEffect">
                                  <p:stCondLst>
                                    <p:cond delay="0"/>
                                  </p:stCondLst>
                                  <p:childTnLst>
                                    <p:anim calcmode="lin" valueType="num">
                                      <p:cBhvr additive="base">
                                        <p:cTn id="224" dur="500"/>
                                        <p:tgtEl>
                                          <p:spTgt spid="4107"/>
                                        </p:tgtEl>
                                        <p:attrNameLst>
                                          <p:attrName>ppt_x</p:attrName>
                                        </p:attrNameLst>
                                      </p:cBhvr>
                                      <p:tavLst>
                                        <p:tav tm="0">
                                          <p:val>
                                            <p:strVal val="ppt_x"/>
                                          </p:val>
                                        </p:tav>
                                        <p:tav tm="100000">
                                          <p:val>
                                            <p:strVal val="ppt_x"/>
                                          </p:val>
                                        </p:tav>
                                      </p:tavLst>
                                    </p:anim>
                                    <p:anim calcmode="lin" valueType="num">
                                      <p:cBhvr additive="base">
                                        <p:cTn id="225" dur="500"/>
                                        <p:tgtEl>
                                          <p:spTgt spid="4107"/>
                                        </p:tgtEl>
                                        <p:attrNameLst>
                                          <p:attrName>ppt_y</p:attrName>
                                        </p:attrNameLst>
                                      </p:cBhvr>
                                      <p:tavLst>
                                        <p:tav tm="0">
                                          <p:val>
                                            <p:strVal val="ppt_y"/>
                                          </p:val>
                                        </p:tav>
                                        <p:tav tm="100000">
                                          <p:val>
                                            <p:strVal val="1+ppt_h/2"/>
                                          </p:val>
                                        </p:tav>
                                      </p:tavLst>
                                    </p:anim>
                                    <p:set>
                                      <p:cBhvr>
                                        <p:cTn id="226" dur="1" fill="hold">
                                          <p:stCondLst>
                                            <p:cond delay="499"/>
                                          </p:stCondLst>
                                        </p:cTn>
                                        <p:tgtEl>
                                          <p:spTgt spid="4107"/>
                                        </p:tgtEl>
                                        <p:attrNameLst>
                                          <p:attrName>style.visibility</p:attrName>
                                        </p:attrNameLst>
                                      </p:cBhvr>
                                      <p:to>
                                        <p:strVal val="hidden"/>
                                      </p:to>
                                    </p:set>
                                  </p:childTnLst>
                                </p:cTn>
                              </p:par>
                              <p:par>
                                <p:cTn id="227" presetID="2" presetClass="exit" presetSubtype="4" accel="50000" decel="50000" fill="hold" grpId="1" nodeType="withEffect">
                                  <p:stCondLst>
                                    <p:cond delay="0"/>
                                  </p:stCondLst>
                                  <p:childTnLst>
                                    <p:anim calcmode="lin" valueType="num">
                                      <p:cBhvr additive="base">
                                        <p:cTn id="228" dur="500"/>
                                        <p:tgtEl>
                                          <p:spTgt spid="4108"/>
                                        </p:tgtEl>
                                        <p:attrNameLst>
                                          <p:attrName>ppt_x</p:attrName>
                                        </p:attrNameLst>
                                      </p:cBhvr>
                                      <p:tavLst>
                                        <p:tav tm="0">
                                          <p:val>
                                            <p:strVal val="ppt_x"/>
                                          </p:val>
                                        </p:tav>
                                        <p:tav tm="100000">
                                          <p:val>
                                            <p:strVal val="ppt_x"/>
                                          </p:val>
                                        </p:tav>
                                      </p:tavLst>
                                    </p:anim>
                                    <p:anim calcmode="lin" valueType="num">
                                      <p:cBhvr additive="base">
                                        <p:cTn id="229" dur="500"/>
                                        <p:tgtEl>
                                          <p:spTgt spid="4108"/>
                                        </p:tgtEl>
                                        <p:attrNameLst>
                                          <p:attrName>ppt_y</p:attrName>
                                        </p:attrNameLst>
                                      </p:cBhvr>
                                      <p:tavLst>
                                        <p:tav tm="0">
                                          <p:val>
                                            <p:strVal val="ppt_y"/>
                                          </p:val>
                                        </p:tav>
                                        <p:tav tm="100000">
                                          <p:val>
                                            <p:strVal val="1+ppt_h/2"/>
                                          </p:val>
                                        </p:tav>
                                      </p:tavLst>
                                    </p:anim>
                                    <p:set>
                                      <p:cBhvr>
                                        <p:cTn id="230" dur="1" fill="hold">
                                          <p:stCondLst>
                                            <p:cond delay="499"/>
                                          </p:stCondLst>
                                        </p:cTn>
                                        <p:tgtEl>
                                          <p:spTgt spid="4108"/>
                                        </p:tgtEl>
                                        <p:attrNameLst>
                                          <p:attrName>style.visibility</p:attrName>
                                        </p:attrNameLst>
                                      </p:cBhvr>
                                      <p:to>
                                        <p:strVal val="hidden"/>
                                      </p:to>
                                    </p:set>
                                  </p:childTnLst>
                                </p:cTn>
                              </p:par>
                              <p:par>
                                <p:cTn id="231" presetID="2" presetClass="exit" presetSubtype="4" accel="50000" decel="50000" fill="hold" grpId="1" nodeType="withEffect">
                                  <p:stCondLst>
                                    <p:cond delay="0"/>
                                  </p:stCondLst>
                                  <p:childTnLst>
                                    <p:anim calcmode="lin" valueType="num">
                                      <p:cBhvr additive="base">
                                        <p:cTn id="232" dur="500"/>
                                        <p:tgtEl>
                                          <p:spTgt spid="24"/>
                                        </p:tgtEl>
                                        <p:attrNameLst>
                                          <p:attrName>ppt_x</p:attrName>
                                        </p:attrNameLst>
                                      </p:cBhvr>
                                      <p:tavLst>
                                        <p:tav tm="0">
                                          <p:val>
                                            <p:strVal val="ppt_x"/>
                                          </p:val>
                                        </p:tav>
                                        <p:tav tm="100000">
                                          <p:val>
                                            <p:strVal val="ppt_x"/>
                                          </p:val>
                                        </p:tav>
                                      </p:tavLst>
                                    </p:anim>
                                    <p:anim calcmode="lin" valueType="num">
                                      <p:cBhvr additive="base">
                                        <p:cTn id="233" dur="500"/>
                                        <p:tgtEl>
                                          <p:spTgt spid="24"/>
                                        </p:tgtEl>
                                        <p:attrNameLst>
                                          <p:attrName>ppt_y</p:attrName>
                                        </p:attrNameLst>
                                      </p:cBhvr>
                                      <p:tavLst>
                                        <p:tav tm="0">
                                          <p:val>
                                            <p:strVal val="ppt_y"/>
                                          </p:val>
                                        </p:tav>
                                        <p:tav tm="100000">
                                          <p:val>
                                            <p:strVal val="1+ppt_h/2"/>
                                          </p:val>
                                        </p:tav>
                                      </p:tavLst>
                                    </p:anim>
                                    <p:set>
                                      <p:cBhvr>
                                        <p:cTn id="234" dur="1" fill="hold">
                                          <p:stCondLst>
                                            <p:cond delay="499"/>
                                          </p:stCondLst>
                                        </p:cTn>
                                        <p:tgtEl>
                                          <p:spTgt spid="24"/>
                                        </p:tgtEl>
                                        <p:attrNameLst>
                                          <p:attrName>style.visibility</p:attrName>
                                        </p:attrNameLst>
                                      </p:cBhvr>
                                      <p:to>
                                        <p:strVal val="hidden"/>
                                      </p:to>
                                    </p:set>
                                  </p:childTnLst>
                                </p:cTn>
                              </p:par>
                              <p:par>
                                <p:cTn id="235" presetID="2" presetClass="exit" presetSubtype="4" accel="50000" decel="50000" fill="hold" grpId="1" nodeType="withEffect">
                                  <p:stCondLst>
                                    <p:cond delay="0"/>
                                  </p:stCondLst>
                                  <p:childTnLst>
                                    <p:anim calcmode="lin" valueType="num">
                                      <p:cBhvr additive="base">
                                        <p:cTn id="236" dur="500"/>
                                        <p:tgtEl>
                                          <p:spTgt spid="4110"/>
                                        </p:tgtEl>
                                        <p:attrNameLst>
                                          <p:attrName>ppt_x</p:attrName>
                                        </p:attrNameLst>
                                      </p:cBhvr>
                                      <p:tavLst>
                                        <p:tav tm="0">
                                          <p:val>
                                            <p:strVal val="ppt_x"/>
                                          </p:val>
                                        </p:tav>
                                        <p:tav tm="100000">
                                          <p:val>
                                            <p:strVal val="ppt_x"/>
                                          </p:val>
                                        </p:tav>
                                      </p:tavLst>
                                    </p:anim>
                                    <p:anim calcmode="lin" valueType="num">
                                      <p:cBhvr additive="base">
                                        <p:cTn id="237" dur="500"/>
                                        <p:tgtEl>
                                          <p:spTgt spid="4110"/>
                                        </p:tgtEl>
                                        <p:attrNameLst>
                                          <p:attrName>ppt_y</p:attrName>
                                        </p:attrNameLst>
                                      </p:cBhvr>
                                      <p:tavLst>
                                        <p:tav tm="0">
                                          <p:val>
                                            <p:strVal val="ppt_y"/>
                                          </p:val>
                                        </p:tav>
                                        <p:tav tm="100000">
                                          <p:val>
                                            <p:strVal val="1+ppt_h/2"/>
                                          </p:val>
                                        </p:tav>
                                      </p:tavLst>
                                    </p:anim>
                                    <p:set>
                                      <p:cBhvr>
                                        <p:cTn id="238" dur="1" fill="hold">
                                          <p:stCondLst>
                                            <p:cond delay="499"/>
                                          </p:stCondLst>
                                        </p:cTn>
                                        <p:tgtEl>
                                          <p:spTgt spid="4110"/>
                                        </p:tgtEl>
                                        <p:attrNameLst>
                                          <p:attrName>style.visibility</p:attrName>
                                        </p:attrNameLst>
                                      </p:cBhvr>
                                      <p:to>
                                        <p:strVal val="hidden"/>
                                      </p:to>
                                    </p:set>
                                  </p:childTnLst>
                                </p:cTn>
                              </p:par>
                              <p:par>
                                <p:cTn id="239" presetID="2" presetClass="exit" presetSubtype="4" accel="50000" decel="50000" fill="hold" grpId="1" nodeType="withEffect">
                                  <p:stCondLst>
                                    <p:cond delay="0"/>
                                  </p:stCondLst>
                                  <p:childTnLst>
                                    <p:anim calcmode="lin" valueType="num">
                                      <p:cBhvr additive="base">
                                        <p:cTn id="240" dur="500"/>
                                        <p:tgtEl>
                                          <p:spTgt spid="4111"/>
                                        </p:tgtEl>
                                        <p:attrNameLst>
                                          <p:attrName>ppt_x</p:attrName>
                                        </p:attrNameLst>
                                      </p:cBhvr>
                                      <p:tavLst>
                                        <p:tav tm="0">
                                          <p:val>
                                            <p:strVal val="ppt_x"/>
                                          </p:val>
                                        </p:tav>
                                        <p:tav tm="100000">
                                          <p:val>
                                            <p:strVal val="ppt_x"/>
                                          </p:val>
                                        </p:tav>
                                      </p:tavLst>
                                    </p:anim>
                                    <p:anim calcmode="lin" valueType="num">
                                      <p:cBhvr additive="base">
                                        <p:cTn id="241" dur="500"/>
                                        <p:tgtEl>
                                          <p:spTgt spid="4111"/>
                                        </p:tgtEl>
                                        <p:attrNameLst>
                                          <p:attrName>ppt_y</p:attrName>
                                        </p:attrNameLst>
                                      </p:cBhvr>
                                      <p:tavLst>
                                        <p:tav tm="0">
                                          <p:val>
                                            <p:strVal val="ppt_y"/>
                                          </p:val>
                                        </p:tav>
                                        <p:tav tm="100000">
                                          <p:val>
                                            <p:strVal val="1+ppt_h/2"/>
                                          </p:val>
                                        </p:tav>
                                      </p:tavLst>
                                    </p:anim>
                                    <p:set>
                                      <p:cBhvr>
                                        <p:cTn id="242" dur="1" fill="hold">
                                          <p:stCondLst>
                                            <p:cond delay="499"/>
                                          </p:stCondLst>
                                        </p:cTn>
                                        <p:tgtEl>
                                          <p:spTgt spid="4111"/>
                                        </p:tgtEl>
                                        <p:attrNameLst>
                                          <p:attrName>style.visibility</p:attrName>
                                        </p:attrNameLst>
                                      </p:cBhvr>
                                      <p:to>
                                        <p:strVal val="hidden"/>
                                      </p:to>
                                    </p:set>
                                  </p:childTnLst>
                                </p:cTn>
                              </p:par>
                              <p:par>
                                <p:cTn id="243" presetID="2" presetClass="exit" presetSubtype="4" accel="50000" decel="50000" fill="hold" grpId="1" nodeType="withEffect">
                                  <p:stCondLst>
                                    <p:cond delay="0"/>
                                  </p:stCondLst>
                                  <p:childTnLst>
                                    <p:anim calcmode="lin" valueType="num">
                                      <p:cBhvr additive="base">
                                        <p:cTn id="244" dur="500"/>
                                        <p:tgtEl>
                                          <p:spTgt spid="31"/>
                                        </p:tgtEl>
                                        <p:attrNameLst>
                                          <p:attrName>ppt_x</p:attrName>
                                        </p:attrNameLst>
                                      </p:cBhvr>
                                      <p:tavLst>
                                        <p:tav tm="0">
                                          <p:val>
                                            <p:strVal val="ppt_x"/>
                                          </p:val>
                                        </p:tav>
                                        <p:tav tm="100000">
                                          <p:val>
                                            <p:strVal val="ppt_x"/>
                                          </p:val>
                                        </p:tav>
                                      </p:tavLst>
                                    </p:anim>
                                    <p:anim calcmode="lin" valueType="num">
                                      <p:cBhvr additive="base">
                                        <p:cTn id="245" dur="500"/>
                                        <p:tgtEl>
                                          <p:spTgt spid="31"/>
                                        </p:tgtEl>
                                        <p:attrNameLst>
                                          <p:attrName>ppt_y</p:attrName>
                                        </p:attrNameLst>
                                      </p:cBhvr>
                                      <p:tavLst>
                                        <p:tav tm="0">
                                          <p:val>
                                            <p:strVal val="ppt_y"/>
                                          </p:val>
                                        </p:tav>
                                        <p:tav tm="100000">
                                          <p:val>
                                            <p:strVal val="1+ppt_h/2"/>
                                          </p:val>
                                        </p:tav>
                                      </p:tavLst>
                                    </p:anim>
                                    <p:set>
                                      <p:cBhvr>
                                        <p:cTn id="246" dur="1" fill="hold">
                                          <p:stCondLst>
                                            <p:cond delay="499"/>
                                          </p:stCondLst>
                                        </p:cTn>
                                        <p:tgtEl>
                                          <p:spTgt spid="31"/>
                                        </p:tgtEl>
                                        <p:attrNameLst>
                                          <p:attrName>style.visibility</p:attrName>
                                        </p:attrNameLst>
                                      </p:cBhvr>
                                      <p:to>
                                        <p:strVal val="hidden"/>
                                      </p:to>
                                    </p:set>
                                  </p:childTnLst>
                                </p:cTn>
                              </p:par>
                              <p:par>
                                <p:cTn id="247" presetID="2" presetClass="exit" presetSubtype="4" accel="50000" decel="50000" fill="hold" grpId="1" nodeType="withEffect">
                                  <p:stCondLst>
                                    <p:cond delay="0"/>
                                  </p:stCondLst>
                                  <p:childTnLst>
                                    <p:anim calcmode="lin" valueType="num">
                                      <p:cBhvr additive="base">
                                        <p:cTn id="248" dur="500"/>
                                        <p:tgtEl>
                                          <p:spTgt spid="4114"/>
                                        </p:tgtEl>
                                        <p:attrNameLst>
                                          <p:attrName>ppt_x</p:attrName>
                                        </p:attrNameLst>
                                      </p:cBhvr>
                                      <p:tavLst>
                                        <p:tav tm="0">
                                          <p:val>
                                            <p:strVal val="ppt_x"/>
                                          </p:val>
                                        </p:tav>
                                        <p:tav tm="100000">
                                          <p:val>
                                            <p:strVal val="ppt_x"/>
                                          </p:val>
                                        </p:tav>
                                      </p:tavLst>
                                    </p:anim>
                                    <p:anim calcmode="lin" valueType="num">
                                      <p:cBhvr additive="base">
                                        <p:cTn id="249" dur="500"/>
                                        <p:tgtEl>
                                          <p:spTgt spid="4114"/>
                                        </p:tgtEl>
                                        <p:attrNameLst>
                                          <p:attrName>ppt_y</p:attrName>
                                        </p:attrNameLst>
                                      </p:cBhvr>
                                      <p:tavLst>
                                        <p:tav tm="0">
                                          <p:val>
                                            <p:strVal val="ppt_y"/>
                                          </p:val>
                                        </p:tav>
                                        <p:tav tm="100000">
                                          <p:val>
                                            <p:strVal val="1+ppt_h/2"/>
                                          </p:val>
                                        </p:tav>
                                      </p:tavLst>
                                    </p:anim>
                                    <p:set>
                                      <p:cBhvr>
                                        <p:cTn id="250" dur="1" fill="hold">
                                          <p:stCondLst>
                                            <p:cond delay="499"/>
                                          </p:stCondLst>
                                        </p:cTn>
                                        <p:tgtEl>
                                          <p:spTgt spid="4114"/>
                                        </p:tgtEl>
                                        <p:attrNameLst>
                                          <p:attrName>style.visibility</p:attrName>
                                        </p:attrNameLst>
                                      </p:cBhvr>
                                      <p:to>
                                        <p:strVal val="hidden"/>
                                      </p:to>
                                    </p:set>
                                  </p:childTnLst>
                                </p:cTn>
                              </p:par>
                              <p:par>
                                <p:cTn id="251" presetID="2" presetClass="exit" presetSubtype="4" accel="50000" decel="50000" fill="hold" grpId="1" nodeType="withEffect">
                                  <p:stCondLst>
                                    <p:cond delay="0"/>
                                  </p:stCondLst>
                                  <p:childTnLst>
                                    <p:anim calcmode="lin" valueType="num">
                                      <p:cBhvr additive="base">
                                        <p:cTn id="252" dur="500"/>
                                        <p:tgtEl>
                                          <p:spTgt spid="45"/>
                                        </p:tgtEl>
                                        <p:attrNameLst>
                                          <p:attrName>ppt_x</p:attrName>
                                        </p:attrNameLst>
                                      </p:cBhvr>
                                      <p:tavLst>
                                        <p:tav tm="0">
                                          <p:val>
                                            <p:strVal val="ppt_x"/>
                                          </p:val>
                                        </p:tav>
                                        <p:tav tm="100000">
                                          <p:val>
                                            <p:strVal val="ppt_x"/>
                                          </p:val>
                                        </p:tav>
                                      </p:tavLst>
                                    </p:anim>
                                    <p:anim calcmode="lin" valueType="num">
                                      <p:cBhvr additive="base">
                                        <p:cTn id="253" dur="500"/>
                                        <p:tgtEl>
                                          <p:spTgt spid="45"/>
                                        </p:tgtEl>
                                        <p:attrNameLst>
                                          <p:attrName>ppt_y</p:attrName>
                                        </p:attrNameLst>
                                      </p:cBhvr>
                                      <p:tavLst>
                                        <p:tav tm="0">
                                          <p:val>
                                            <p:strVal val="ppt_y"/>
                                          </p:val>
                                        </p:tav>
                                        <p:tav tm="100000">
                                          <p:val>
                                            <p:strVal val="1+ppt_h/2"/>
                                          </p:val>
                                        </p:tav>
                                      </p:tavLst>
                                    </p:anim>
                                    <p:set>
                                      <p:cBhvr>
                                        <p:cTn id="254" dur="1" fill="hold">
                                          <p:stCondLst>
                                            <p:cond delay="499"/>
                                          </p:stCondLst>
                                        </p:cTn>
                                        <p:tgtEl>
                                          <p:spTgt spid="45"/>
                                        </p:tgtEl>
                                        <p:attrNameLst>
                                          <p:attrName>style.visibility</p:attrName>
                                        </p:attrNameLst>
                                      </p:cBhvr>
                                      <p:to>
                                        <p:strVal val="hidden"/>
                                      </p:to>
                                    </p:set>
                                  </p:childTnLst>
                                </p:cTn>
                              </p:par>
                              <p:par>
                                <p:cTn id="255" presetID="2" presetClass="exit" presetSubtype="4" accel="50000" decel="50000" fill="hold" grpId="1" nodeType="withEffect">
                                  <p:stCondLst>
                                    <p:cond delay="0"/>
                                  </p:stCondLst>
                                  <p:childTnLst>
                                    <p:anim calcmode="lin" valueType="num">
                                      <p:cBhvr additive="base">
                                        <p:cTn id="256" dur="500"/>
                                        <p:tgtEl>
                                          <p:spTgt spid="57"/>
                                        </p:tgtEl>
                                        <p:attrNameLst>
                                          <p:attrName>ppt_x</p:attrName>
                                        </p:attrNameLst>
                                      </p:cBhvr>
                                      <p:tavLst>
                                        <p:tav tm="0">
                                          <p:val>
                                            <p:strVal val="ppt_x"/>
                                          </p:val>
                                        </p:tav>
                                        <p:tav tm="100000">
                                          <p:val>
                                            <p:strVal val="ppt_x"/>
                                          </p:val>
                                        </p:tav>
                                      </p:tavLst>
                                    </p:anim>
                                    <p:anim calcmode="lin" valueType="num">
                                      <p:cBhvr additive="base">
                                        <p:cTn id="257" dur="500"/>
                                        <p:tgtEl>
                                          <p:spTgt spid="57"/>
                                        </p:tgtEl>
                                        <p:attrNameLst>
                                          <p:attrName>ppt_y</p:attrName>
                                        </p:attrNameLst>
                                      </p:cBhvr>
                                      <p:tavLst>
                                        <p:tav tm="0">
                                          <p:val>
                                            <p:strVal val="ppt_y"/>
                                          </p:val>
                                        </p:tav>
                                        <p:tav tm="100000">
                                          <p:val>
                                            <p:strVal val="1+ppt_h/2"/>
                                          </p:val>
                                        </p:tav>
                                      </p:tavLst>
                                    </p:anim>
                                    <p:set>
                                      <p:cBhvr>
                                        <p:cTn id="258" dur="1" fill="hold">
                                          <p:stCondLst>
                                            <p:cond delay="499"/>
                                          </p:stCondLst>
                                        </p:cTn>
                                        <p:tgtEl>
                                          <p:spTgt spid="57"/>
                                        </p:tgtEl>
                                        <p:attrNameLst>
                                          <p:attrName>style.visibility</p:attrName>
                                        </p:attrNameLst>
                                      </p:cBhvr>
                                      <p:to>
                                        <p:strVal val="hidden"/>
                                      </p:to>
                                    </p:set>
                                  </p:childTnLst>
                                </p:cTn>
                              </p:par>
                              <p:par>
                                <p:cTn id="259" presetID="2" presetClass="exit" presetSubtype="4" accel="50000" decel="50000" fill="hold" grpId="1" nodeType="withEffect">
                                  <p:stCondLst>
                                    <p:cond delay="0"/>
                                  </p:stCondLst>
                                  <p:childTnLst>
                                    <p:anim calcmode="lin" valueType="num">
                                      <p:cBhvr additive="base">
                                        <p:cTn id="260" dur="500"/>
                                        <p:tgtEl>
                                          <p:spTgt spid="58"/>
                                        </p:tgtEl>
                                        <p:attrNameLst>
                                          <p:attrName>ppt_x</p:attrName>
                                        </p:attrNameLst>
                                      </p:cBhvr>
                                      <p:tavLst>
                                        <p:tav tm="0">
                                          <p:val>
                                            <p:strVal val="ppt_x"/>
                                          </p:val>
                                        </p:tav>
                                        <p:tav tm="100000">
                                          <p:val>
                                            <p:strVal val="ppt_x"/>
                                          </p:val>
                                        </p:tav>
                                      </p:tavLst>
                                    </p:anim>
                                    <p:anim calcmode="lin" valueType="num">
                                      <p:cBhvr additive="base">
                                        <p:cTn id="261" dur="500"/>
                                        <p:tgtEl>
                                          <p:spTgt spid="58"/>
                                        </p:tgtEl>
                                        <p:attrNameLst>
                                          <p:attrName>ppt_y</p:attrName>
                                        </p:attrNameLst>
                                      </p:cBhvr>
                                      <p:tavLst>
                                        <p:tav tm="0">
                                          <p:val>
                                            <p:strVal val="ppt_y"/>
                                          </p:val>
                                        </p:tav>
                                        <p:tav tm="100000">
                                          <p:val>
                                            <p:strVal val="1+ppt_h/2"/>
                                          </p:val>
                                        </p:tav>
                                      </p:tavLst>
                                    </p:anim>
                                    <p:set>
                                      <p:cBhvr>
                                        <p:cTn id="262" dur="1" fill="hold">
                                          <p:stCondLst>
                                            <p:cond delay="499"/>
                                          </p:stCondLst>
                                        </p:cTn>
                                        <p:tgtEl>
                                          <p:spTgt spid="58"/>
                                        </p:tgtEl>
                                        <p:attrNameLst>
                                          <p:attrName>style.visibility</p:attrName>
                                        </p:attrNameLst>
                                      </p:cBhvr>
                                      <p:to>
                                        <p:strVal val="hidden"/>
                                      </p:to>
                                    </p:set>
                                  </p:childTnLst>
                                </p:cTn>
                              </p:par>
                              <p:par>
                                <p:cTn id="263" presetID="2" presetClass="exit" presetSubtype="4" accel="50000" decel="50000" fill="hold" grpId="1" nodeType="withEffect">
                                  <p:stCondLst>
                                    <p:cond delay="0"/>
                                  </p:stCondLst>
                                  <p:childTnLst>
                                    <p:anim calcmode="lin" valueType="num">
                                      <p:cBhvr additive="base">
                                        <p:cTn id="264" dur="500"/>
                                        <p:tgtEl>
                                          <p:spTgt spid="61"/>
                                        </p:tgtEl>
                                        <p:attrNameLst>
                                          <p:attrName>ppt_x</p:attrName>
                                        </p:attrNameLst>
                                      </p:cBhvr>
                                      <p:tavLst>
                                        <p:tav tm="0">
                                          <p:val>
                                            <p:strVal val="ppt_x"/>
                                          </p:val>
                                        </p:tav>
                                        <p:tav tm="100000">
                                          <p:val>
                                            <p:strVal val="ppt_x"/>
                                          </p:val>
                                        </p:tav>
                                      </p:tavLst>
                                    </p:anim>
                                    <p:anim calcmode="lin" valueType="num">
                                      <p:cBhvr additive="base">
                                        <p:cTn id="265" dur="500"/>
                                        <p:tgtEl>
                                          <p:spTgt spid="61"/>
                                        </p:tgtEl>
                                        <p:attrNameLst>
                                          <p:attrName>ppt_y</p:attrName>
                                        </p:attrNameLst>
                                      </p:cBhvr>
                                      <p:tavLst>
                                        <p:tav tm="0">
                                          <p:val>
                                            <p:strVal val="ppt_y"/>
                                          </p:val>
                                        </p:tav>
                                        <p:tav tm="100000">
                                          <p:val>
                                            <p:strVal val="1+ppt_h/2"/>
                                          </p:val>
                                        </p:tav>
                                      </p:tavLst>
                                    </p:anim>
                                    <p:set>
                                      <p:cBhvr>
                                        <p:cTn id="266" dur="1" fill="hold">
                                          <p:stCondLst>
                                            <p:cond delay="499"/>
                                          </p:stCondLst>
                                        </p:cTn>
                                        <p:tgtEl>
                                          <p:spTgt spid="61"/>
                                        </p:tgtEl>
                                        <p:attrNameLst>
                                          <p:attrName>style.visibility</p:attrName>
                                        </p:attrNameLst>
                                      </p:cBhvr>
                                      <p:to>
                                        <p:strVal val="hidden"/>
                                      </p:to>
                                    </p:set>
                                  </p:childTnLst>
                                </p:cTn>
                              </p:par>
                              <p:par>
                                <p:cTn id="267" presetID="2" presetClass="exit" presetSubtype="4" accel="50000" decel="50000" fill="hold" grpId="1" nodeType="withEffect">
                                  <p:stCondLst>
                                    <p:cond delay="0"/>
                                  </p:stCondLst>
                                  <p:childTnLst>
                                    <p:anim calcmode="lin" valueType="num">
                                      <p:cBhvr additive="base">
                                        <p:cTn id="268" dur="500"/>
                                        <p:tgtEl>
                                          <p:spTgt spid="62"/>
                                        </p:tgtEl>
                                        <p:attrNameLst>
                                          <p:attrName>ppt_x</p:attrName>
                                        </p:attrNameLst>
                                      </p:cBhvr>
                                      <p:tavLst>
                                        <p:tav tm="0">
                                          <p:val>
                                            <p:strVal val="ppt_x"/>
                                          </p:val>
                                        </p:tav>
                                        <p:tav tm="100000">
                                          <p:val>
                                            <p:strVal val="ppt_x"/>
                                          </p:val>
                                        </p:tav>
                                      </p:tavLst>
                                    </p:anim>
                                    <p:anim calcmode="lin" valueType="num">
                                      <p:cBhvr additive="base">
                                        <p:cTn id="269" dur="500"/>
                                        <p:tgtEl>
                                          <p:spTgt spid="62"/>
                                        </p:tgtEl>
                                        <p:attrNameLst>
                                          <p:attrName>ppt_y</p:attrName>
                                        </p:attrNameLst>
                                      </p:cBhvr>
                                      <p:tavLst>
                                        <p:tav tm="0">
                                          <p:val>
                                            <p:strVal val="ppt_y"/>
                                          </p:val>
                                        </p:tav>
                                        <p:tav tm="100000">
                                          <p:val>
                                            <p:strVal val="1+ppt_h/2"/>
                                          </p:val>
                                        </p:tav>
                                      </p:tavLst>
                                    </p:anim>
                                    <p:set>
                                      <p:cBhvr>
                                        <p:cTn id="270" dur="1" fill="hold">
                                          <p:stCondLst>
                                            <p:cond delay="499"/>
                                          </p:stCondLst>
                                        </p:cTn>
                                        <p:tgtEl>
                                          <p:spTgt spid="62"/>
                                        </p:tgtEl>
                                        <p:attrNameLst>
                                          <p:attrName>style.visibility</p:attrName>
                                        </p:attrNameLst>
                                      </p:cBhvr>
                                      <p:to>
                                        <p:strVal val="hidden"/>
                                      </p:to>
                                    </p:set>
                                  </p:childTnLst>
                                </p:cTn>
                              </p:par>
                              <p:par>
                                <p:cTn id="271" presetID="2" presetClass="exit" presetSubtype="4" accel="50000" decel="50000" fill="hold" grpId="1" nodeType="withEffect">
                                  <p:stCondLst>
                                    <p:cond delay="0"/>
                                  </p:stCondLst>
                                  <p:childTnLst>
                                    <p:anim calcmode="lin" valueType="num">
                                      <p:cBhvr additive="base">
                                        <p:cTn id="272" dur="500"/>
                                        <p:tgtEl>
                                          <p:spTgt spid="66"/>
                                        </p:tgtEl>
                                        <p:attrNameLst>
                                          <p:attrName>ppt_x</p:attrName>
                                        </p:attrNameLst>
                                      </p:cBhvr>
                                      <p:tavLst>
                                        <p:tav tm="0">
                                          <p:val>
                                            <p:strVal val="ppt_x"/>
                                          </p:val>
                                        </p:tav>
                                        <p:tav tm="100000">
                                          <p:val>
                                            <p:strVal val="ppt_x"/>
                                          </p:val>
                                        </p:tav>
                                      </p:tavLst>
                                    </p:anim>
                                    <p:anim calcmode="lin" valueType="num">
                                      <p:cBhvr additive="base">
                                        <p:cTn id="273" dur="500"/>
                                        <p:tgtEl>
                                          <p:spTgt spid="66"/>
                                        </p:tgtEl>
                                        <p:attrNameLst>
                                          <p:attrName>ppt_y</p:attrName>
                                        </p:attrNameLst>
                                      </p:cBhvr>
                                      <p:tavLst>
                                        <p:tav tm="0">
                                          <p:val>
                                            <p:strVal val="ppt_y"/>
                                          </p:val>
                                        </p:tav>
                                        <p:tav tm="100000">
                                          <p:val>
                                            <p:strVal val="1+ppt_h/2"/>
                                          </p:val>
                                        </p:tav>
                                      </p:tavLst>
                                    </p:anim>
                                    <p:set>
                                      <p:cBhvr>
                                        <p:cTn id="274" dur="1" fill="hold">
                                          <p:stCondLst>
                                            <p:cond delay="499"/>
                                          </p:stCondLst>
                                        </p:cTn>
                                        <p:tgtEl>
                                          <p:spTgt spid="66"/>
                                        </p:tgtEl>
                                        <p:attrNameLst>
                                          <p:attrName>style.visibility</p:attrName>
                                        </p:attrNameLst>
                                      </p:cBhvr>
                                      <p:to>
                                        <p:strVal val="hidden"/>
                                      </p:to>
                                    </p:set>
                                  </p:childTnLst>
                                </p:cTn>
                              </p:par>
                              <p:par>
                                <p:cTn id="275" presetID="2" presetClass="exit" presetSubtype="4" accel="50000" decel="50000" fill="hold" grpId="1" nodeType="withEffect">
                                  <p:stCondLst>
                                    <p:cond delay="0"/>
                                  </p:stCondLst>
                                  <p:childTnLst>
                                    <p:anim calcmode="lin" valueType="num">
                                      <p:cBhvr additive="base">
                                        <p:cTn id="276" dur="500"/>
                                        <p:tgtEl>
                                          <p:spTgt spid="68"/>
                                        </p:tgtEl>
                                        <p:attrNameLst>
                                          <p:attrName>ppt_x</p:attrName>
                                        </p:attrNameLst>
                                      </p:cBhvr>
                                      <p:tavLst>
                                        <p:tav tm="0">
                                          <p:val>
                                            <p:strVal val="ppt_x"/>
                                          </p:val>
                                        </p:tav>
                                        <p:tav tm="100000">
                                          <p:val>
                                            <p:strVal val="ppt_x"/>
                                          </p:val>
                                        </p:tav>
                                      </p:tavLst>
                                    </p:anim>
                                    <p:anim calcmode="lin" valueType="num">
                                      <p:cBhvr additive="base">
                                        <p:cTn id="277" dur="500"/>
                                        <p:tgtEl>
                                          <p:spTgt spid="68"/>
                                        </p:tgtEl>
                                        <p:attrNameLst>
                                          <p:attrName>ppt_y</p:attrName>
                                        </p:attrNameLst>
                                      </p:cBhvr>
                                      <p:tavLst>
                                        <p:tav tm="0">
                                          <p:val>
                                            <p:strVal val="ppt_y"/>
                                          </p:val>
                                        </p:tav>
                                        <p:tav tm="100000">
                                          <p:val>
                                            <p:strVal val="1+ppt_h/2"/>
                                          </p:val>
                                        </p:tav>
                                      </p:tavLst>
                                    </p:anim>
                                    <p:set>
                                      <p:cBhvr>
                                        <p:cTn id="278" dur="1" fill="hold">
                                          <p:stCondLst>
                                            <p:cond delay="499"/>
                                          </p:stCondLst>
                                        </p:cTn>
                                        <p:tgtEl>
                                          <p:spTgt spid="68"/>
                                        </p:tgtEl>
                                        <p:attrNameLst>
                                          <p:attrName>style.visibility</p:attrName>
                                        </p:attrNameLst>
                                      </p:cBhvr>
                                      <p:to>
                                        <p:strVal val="hidden"/>
                                      </p:to>
                                    </p:set>
                                  </p:childTnLst>
                                </p:cTn>
                              </p:par>
                              <p:par>
                                <p:cTn id="279" presetID="2" presetClass="exit" presetSubtype="4" accel="50000" decel="50000" fill="hold" grpId="1" nodeType="withEffect">
                                  <p:stCondLst>
                                    <p:cond delay="0"/>
                                  </p:stCondLst>
                                  <p:childTnLst>
                                    <p:anim calcmode="lin" valueType="num">
                                      <p:cBhvr additive="base">
                                        <p:cTn id="280" dur="500"/>
                                        <p:tgtEl>
                                          <p:spTgt spid="71"/>
                                        </p:tgtEl>
                                        <p:attrNameLst>
                                          <p:attrName>ppt_x</p:attrName>
                                        </p:attrNameLst>
                                      </p:cBhvr>
                                      <p:tavLst>
                                        <p:tav tm="0">
                                          <p:val>
                                            <p:strVal val="ppt_x"/>
                                          </p:val>
                                        </p:tav>
                                        <p:tav tm="100000">
                                          <p:val>
                                            <p:strVal val="ppt_x"/>
                                          </p:val>
                                        </p:tav>
                                      </p:tavLst>
                                    </p:anim>
                                    <p:anim calcmode="lin" valueType="num">
                                      <p:cBhvr additive="base">
                                        <p:cTn id="281" dur="500"/>
                                        <p:tgtEl>
                                          <p:spTgt spid="71"/>
                                        </p:tgtEl>
                                        <p:attrNameLst>
                                          <p:attrName>ppt_y</p:attrName>
                                        </p:attrNameLst>
                                      </p:cBhvr>
                                      <p:tavLst>
                                        <p:tav tm="0">
                                          <p:val>
                                            <p:strVal val="ppt_y"/>
                                          </p:val>
                                        </p:tav>
                                        <p:tav tm="100000">
                                          <p:val>
                                            <p:strVal val="1+ppt_h/2"/>
                                          </p:val>
                                        </p:tav>
                                      </p:tavLst>
                                    </p:anim>
                                    <p:set>
                                      <p:cBhvr>
                                        <p:cTn id="282" dur="1" fill="hold">
                                          <p:stCondLst>
                                            <p:cond delay="499"/>
                                          </p:stCondLst>
                                        </p:cTn>
                                        <p:tgtEl>
                                          <p:spTgt spid="71"/>
                                        </p:tgtEl>
                                        <p:attrNameLst>
                                          <p:attrName>style.visibility</p:attrName>
                                        </p:attrNameLst>
                                      </p:cBhvr>
                                      <p:to>
                                        <p:strVal val="hidden"/>
                                      </p:to>
                                    </p:set>
                                  </p:childTnLst>
                                </p:cTn>
                              </p:par>
                              <p:par>
                                <p:cTn id="283" presetID="2" presetClass="exit" presetSubtype="4" accel="50000" decel="50000" fill="hold" grpId="1" nodeType="withEffect">
                                  <p:stCondLst>
                                    <p:cond delay="0"/>
                                  </p:stCondLst>
                                  <p:childTnLst>
                                    <p:anim calcmode="lin" valueType="num">
                                      <p:cBhvr additive="base">
                                        <p:cTn id="284" dur="500"/>
                                        <p:tgtEl>
                                          <p:spTgt spid="73"/>
                                        </p:tgtEl>
                                        <p:attrNameLst>
                                          <p:attrName>ppt_x</p:attrName>
                                        </p:attrNameLst>
                                      </p:cBhvr>
                                      <p:tavLst>
                                        <p:tav tm="0">
                                          <p:val>
                                            <p:strVal val="ppt_x"/>
                                          </p:val>
                                        </p:tav>
                                        <p:tav tm="100000">
                                          <p:val>
                                            <p:strVal val="ppt_x"/>
                                          </p:val>
                                        </p:tav>
                                      </p:tavLst>
                                    </p:anim>
                                    <p:anim calcmode="lin" valueType="num">
                                      <p:cBhvr additive="base">
                                        <p:cTn id="285" dur="500"/>
                                        <p:tgtEl>
                                          <p:spTgt spid="73"/>
                                        </p:tgtEl>
                                        <p:attrNameLst>
                                          <p:attrName>ppt_y</p:attrName>
                                        </p:attrNameLst>
                                      </p:cBhvr>
                                      <p:tavLst>
                                        <p:tav tm="0">
                                          <p:val>
                                            <p:strVal val="ppt_y"/>
                                          </p:val>
                                        </p:tav>
                                        <p:tav tm="100000">
                                          <p:val>
                                            <p:strVal val="1+ppt_h/2"/>
                                          </p:val>
                                        </p:tav>
                                      </p:tavLst>
                                    </p:anim>
                                    <p:set>
                                      <p:cBhvr>
                                        <p:cTn id="286" dur="1" fill="hold">
                                          <p:stCondLst>
                                            <p:cond delay="499"/>
                                          </p:stCondLst>
                                        </p:cTn>
                                        <p:tgtEl>
                                          <p:spTgt spid="73"/>
                                        </p:tgtEl>
                                        <p:attrNameLst>
                                          <p:attrName>style.visibility</p:attrName>
                                        </p:attrNameLst>
                                      </p:cBhvr>
                                      <p:to>
                                        <p:strVal val="hidden"/>
                                      </p:to>
                                    </p:set>
                                  </p:childTnLst>
                                </p:cTn>
                              </p:par>
                              <p:par>
                                <p:cTn id="287" presetID="2" presetClass="exit" presetSubtype="4" accel="50000" decel="50000" fill="hold" grpId="1" nodeType="withEffect">
                                  <p:stCondLst>
                                    <p:cond delay="0"/>
                                  </p:stCondLst>
                                  <p:childTnLst>
                                    <p:anim calcmode="lin" valueType="num">
                                      <p:cBhvr additive="base">
                                        <p:cTn id="288" dur="500"/>
                                        <p:tgtEl>
                                          <p:spTgt spid="74"/>
                                        </p:tgtEl>
                                        <p:attrNameLst>
                                          <p:attrName>ppt_x</p:attrName>
                                        </p:attrNameLst>
                                      </p:cBhvr>
                                      <p:tavLst>
                                        <p:tav tm="0">
                                          <p:val>
                                            <p:strVal val="ppt_x"/>
                                          </p:val>
                                        </p:tav>
                                        <p:tav tm="100000">
                                          <p:val>
                                            <p:strVal val="ppt_x"/>
                                          </p:val>
                                        </p:tav>
                                      </p:tavLst>
                                    </p:anim>
                                    <p:anim calcmode="lin" valueType="num">
                                      <p:cBhvr additive="base">
                                        <p:cTn id="289" dur="500"/>
                                        <p:tgtEl>
                                          <p:spTgt spid="74"/>
                                        </p:tgtEl>
                                        <p:attrNameLst>
                                          <p:attrName>ppt_y</p:attrName>
                                        </p:attrNameLst>
                                      </p:cBhvr>
                                      <p:tavLst>
                                        <p:tav tm="0">
                                          <p:val>
                                            <p:strVal val="ppt_y"/>
                                          </p:val>
                                        </p:tav>
                                        <p:tav tm="100000">
                                          <p:val>
                                            <p:strVal val="1+ppt_h/2"/>
                                          </p:val>
                                        </p:tav>
                                      </p:tavLst>
                                    </p:anim>
                                    <p:set>
                                      <p:cBhvr>
                                        <p:cTn id="290" dur="1" fill="hold">
                                          <p:stCondLst>
                                            <p:cond delay="499"/>
                                          </p:stCondLst>
                                        </p:cTn>
                                        <p:tgtEl>
                                          <p:spTgt spid="74"/>
                                        </p:tgtEl>
                                        <p:attrNameLst>
                                          <p:attrName>style.visibility</p:attrName>
                                        </p:attrNameLst>
                                      </p:cBhvr>
                                      <p:to>
                                        <p:strVal val="hidden"/>
                                      </p:to>
                                    </p:set>
                                  </p:childTnLst>
                                </p:cTn>
                              </p:par>
                              <p:par>
                                <p:cTn id="291" presetID="2" presetClass="exit" presetSubtype="4" accel="50000" decel="50000" fill="hold" grpId="1" nodeType="withEffect">
                                  <p:stCondLst>
                                    <p:cond delay="0"/>
                                  </p:stCondLst>
                                  <p:childTnLst>
                                    <p:anim calcmode="lin" valueType="num">
                                      <p:cBhvr additive="base">
                                        <p:cTn id="292" dur="500"/>
                                        <p:tgtEl>
                                          <p:spTgt spid="75"/>
                                        </p:tgtEl>
                                        <p:attrNameLst>
                                          <p:attrName>ppt_x</p:attrName>
                                        </p:attrNameLst>
                                      </p:cBhvr>
                                      <p:tavLst>
                                        <p:tav tm="0">
                                          <p:val>
                                            <p:strVal val="ppt_x"/>
                                          </p:val>
                                        </p:tav>
                                        <p:tav tm="100000">
                                          <p:val>
                                            <p:strVal val="ppt_x"/>
                                          </p:val>
                                        </p:tav>
                                      </p:tavLst>
                                    </p:anim>
                                    <p:anim calcmode="lin" valueType="num">
                                      <p:cBhvr additive="base">
                                        <p:cTn id="293" dur="500"/>
                                        <p:tgtEl>
                                          <p:spTgt spid="75"/>
                                        </p:tgtEl>
                                        <p:attrNameLst>
                                          <p:attrName>ppt_y</p:attrName>
                                        </p:attrNameLst>
                                      </p:cBhvr>
                                      <p:tavLst>
                                        <p:tav tm="0">
                                          <p:val>
                                            <p:strVal val="ppt_y"/>
                                          </p:val>
                                        </p:tav>
                                        <p:tav tm="100000">
                                          <p:val>
                                            <p:strVal val="1+ppt_h/2"/>
                                          </p:val>
                                        </p:tav>
                                      </p:tavLst>
                                    </p:anim>
                                    <p:set>
                                      <p:cBhvr>
                                        <p:cTn id="294" dur="1" fill="hold">
                                          <p:stCondLst>
                                            <p:cond delay="499"/>
                                          </p:stCondLst>
                                        </p:cTn>
                                        <p:tgtEl>
                                          <p:spTgt spid="75"/>
                                        </p:tgtEl>
                                        <p:attrNameLst>
                                          <p:attrName>style.visibility</p:attrName>
                                        </p:attrNameLst>
                                      </p:cBhvr>
                                      <p:to>
                                        <p:strVal val="hidden"/>
                                      </p:to>
                                    </p:set>
                                  </p:childTnLst>
                                </p:cTn>
                              </p:par>
                              <p:par>
                                <p:cTn id="295" presetID="2" presetClass="exit" presetSubtype="4" accel="50000" decel="50000" fill="hold" grpId="1" nodeType="withEffect">
                                  <p:stCondLst>
                                    <p:cond delay="0"/>
                                  </p:stCondLst>
                                  <p:childTnLst>
                                    <p:anim calcmode="lin" valueType="num">
                                      <p:cBhvr additive="base">
                                        <p:cTn id="296" dur="500"/>
                                        <p:tgtEl>
                                          <p:spTgt spid="76"/>
                                        </p:tgtEl>
                                        <p:attrNameLst>
                                          <p:attrName>ppt_x</p:attrName>
                                        </p:attrNameLst>
                                      </p:cBhvr>
                                      <p:tavLst>
                                        <p:tav tm="0">
                                          <p:val>
                                            <p:strVal val="ppt_x"/>
                                          </p:val>
                                        </p:tav>
                                        <p:tav tm="100000">
                                          <p:val>
                                            <p:strVal val="ppt_x"/>
                                          </p:val>
                                        </p:tav>
                                      </p:tavLst>
                                    </p:anim>
                                    <p:anim calcmode="lin" valueType="num">
                                      <p:cBhvr additive="base">
                                        <p:cTn id="297" dur="500"/>
                                        <p:tgtEl>
                                          <p:spTgt spid="76"/>
                                        </p:tgtEl>
                                        <p:attrNameLst>
                                          <p:attrName>ppt_y</p:attrName>
                                        </p:attrNameLst>
                                      </p:cBhvr>
                                      <p:tavLst>
                                        <p:tav tm="0">
                                          <p:val>
                                            <p:strVal val="ppt_y"/>
                                          </p:val>
                                        </p:tav>
                                        <p:tav tm="100000">
                                          <p:val>
                                            <p:strVal val="1+ppt_h/2"/>
                                          </p:val>
                                        </p:tav>
                                      </p:tavLst>
                                    </p:anim>
                                    <p:set>
                                      <p:cBhvr>
                                        <p:cTn id="298" dur="1" fill="hold">
                                          <p:stCondLst>
                                            <p:cond delay="499"/>
                                          </p:stCondLst>
                                        </p:cTn>
                                        <p:tgtEl>
                                          <p:spTgt spid="76"/>
                                        </p:tgtEl>
                                        <p:attrNameLst>
                                          <p:attrName>style.visibility</p:attrName>
                                        </p:attrNameLst>
                                      </p:cBhvr>
                                      <p:to>
                                        <p:strVal val="hidden"/>
                                      </p:to>
                                    </p:set>
                                  </p:childTnLst>
                                </p:cTn>
                              </p:par>
                              <p:par>
                                <p:cTn id="299" presetID="2" presetClass="exit" presetSubtype="4" accel="50000" decel="50000" fill="hold" grpId="1" nodeType="withEffect">
                                  <p:stCondLst>
                                    <p:cond delay="0"/>
                                  </p:stCondLst>
                                  <p:childTnLst>
                                    <p:anim calcmode="lin" valueType="num">
                                      <p:cBhvr additive="base">
                                        <p:cTn id="300" dur="500"/>
                                        <p:tgtEl>
                                          <p:spTgt spid="77"/>
                                        </p:tgtEl>
                                        <p:attrNameLst>
                                          <p:attrName>ppt_x</p:attrName>
                                        </p:attrNameLst>
                                      </p:cBhvr>
                                      <p:tavLst>
                                        <p:tav tm="0">
                                          <p:val>
                                            <p:strVal val="ppt_x"/>
                                          </p:val>
                                        </p:tav>
                                        <p:tav tm="100000">
                                          <p:val>
                                            <p:strVal val="ppt_x"/>
                                          </p:val>
                                        </p:tav>
                                      </p:tavLst>
                                    </p:anim>
                                    <p:anim calcmode="lin" valueType="num">
                                      <p:cBhvr additive="base">
                                        <p:cTn id="301" dur="500"/>
                                        <p:tgtEl>
                                          <p:spTgt spid="77"/>
                                        </p:tgtEl>
                                        <p:attrNameLst>
                                          <p:attrName>ppt_y</p:attrName>
                                        </p:attrNameLst>
                                      </p:cBhvr>
                                      <p:tavLst>
                                        <p:tav tm="0">
                                          <p:val>
                                            <p:strVal val="ppt_y"/>
                                          </p:val>
                                        </p:tav>
                                        <p:tav tm="100000">
                                          <p:val>
                                            <p:strVal val="1+ppt_h/2"/>
                                          </p:val>
                                        </p:tav>
                                      </p:tavLst>
                                    </p:anim>
                                    <p:set>
                                      <p:cBhvr>
                                        <p:cTn id="302" dur="1" fill="hold">
                                          <p:stCondLst>
                                            <p:cond delay="499"/>
                                          </p:stCondLst>
                                        </p:cTn>
                                        <p:tgtEl>
                                          <p:spTgt spid="77"/>
                                        </p:tgtEl>
                                        <p:attrNameLst>
                                          <p:attrName>style.visibility</p:attrName>
                                        </p:attrNameLst>
                                      </p:cBhvr>
                                      <p:to>
                                        <p:strVal val="hidden"/>
                                      </p:to>
                                    </p:set>
                                  </p:childTnLst>
                                </p:cTn>
                              </p:par>
                              <p:par>
                                <p:cTn id="303" presetID="2" presetClass="exit" presetSubtype="2" accel="50000" decel="50000" fill="hold" grpId="1" nodeType="withEffect">
                                  <p:stCondLst>
                                    <p:cond delay="500"/>
                                  </p:stCondLst>
                                  <p:childTnLst>
                                    <p:anim calcmode="lin" valueType="num">
                                      <p:cBhvr additive="base">
                                        <p:cTn id="304" dur="500"/>
                                        <p:tgtEl>
                                          <p:spTgt spid="4"/>
                                        </p:tgtEl>
                                        <p:attrNameLst>
                                          <p:attrName>ppt_x</p:attrName>
                                        </p:attrNameLst>
                                      </p:cBhvr>
                                      <p:tavLst>
                                        <p:tav tm="0">
                                          <p:val>
                                            <p:strVal val="ppt_x"/>
                                          </p:val>
                                        </p:tav>
                                        <p:tav tm="100000">
                                          <p:val>
                                            <p:strVal val="1+ppt_w/2"/>
                                          </p:val>
                                        </p:tav>
                                      </p:tavLst>
                                    </p:anim>
                                    <p:anim calcmode="lin" valueType="num">
                                      <p:cBhvr additive="base">
                                        <p:cTn id="305" dur="500"/>
                                        <p:tgtEl>
                                          <p:spTgt spid="4"/>
                                        </p:tgtEl>
                                        <p:attrNameLst>
                                          <p:attrName>ppt_y</p:attrName>
                                        </p:attrNameLst>
                                      </p:cBhvr>
                                      <p:tavLst>
                                        <p:tav tm="0">
                                          <p:val>
                                            <p:strVal val="ppt_y"/>
                                          </p:val>
                                        </p:tav>
                                        <p:tav tm="100000">
                                          <p:val>
                                            <p:strVal val="ppt_y"/>
                                          </p:val>
                                        </p:tav>
                                      </p:tavLst>
                                    </p:anim>
                                    <p:set>
                                      <p:cBhvr>
                                        <p:cTn id="306" dur="1" fill="hold">
                                          <p:stCondLst>
                                            <p:cond delay="499"/>
                                          </p:stCondLst>
                                        </p:cTn>
                                        <p:tgtEl>
                                          <p:spTgt spid="4"/>
                                        </p:tgtEl>
                                        <p:attrNameLst>
                                          <p:attrName>style.visibility</p:attrName>
                                        </p:attrNameLst>
                                      </p:cBhvr>
                                      <p:to>
                                        <p:strVal val="hidden"/>
                                      </p:to>
                                    </p:set>
                                  </p:childTnLst>
                                </p:cTn>
                              </p:par>
                              <p:par>
                                <p:cTn id="307" presetID="2" presetClass="exit" presetSubtype="2" accel="50000" decel="50000" fill="hold" grpId="1" nodeType="withEffect">
                                  <p:stCondLst>
                                    <p:cond delay="500"/>
                                  </p:stCondLst>
                                  <p:childTnLst>
                                    <p:anim calcmode="lin" valueType="num">
                                      <p:cBhvr additive="base">
                                        <p:cTn id="308" dur="500"/>
                                        <p:tgtEl>
                                          <p:spTgt spid="54"/>
                                        </p:tgtEl>
                                        <p:attrNameLst>
                                          <p:attrName>ppt_x</p:attrName>
                                        </p:attrNameLst>
                                      </p:cBhvr>
                                      <p:tavLst>
                                        <p:tav tm="0">
                                          <p:val>
                                            <p:strVal val="ppt_x"/>
                                          </p:val>
                                        </p:tav>
                                        <p:tav tm="100000">
                                          <p:val>
                                            <p:strVal val="1+ppt_w/2"/>
                                          </p:val>
                                        </p:tav>
                                      </p:tavLst>
                                    </p:anim>
                                    <p:anim calcmode="lin" valueType="num">
                                      <p:cBhvr additive="base">
                                        <p:cTn id="309" dur="500"/>
                                        <p:tgtEl>
                                          <p:spTgt spid="54"/>
                                        </p:tgtEl>
                                        <p:attrNameLst>
                                          <p:attrName>ppt_y</p:attrName>
                                        </p:attrNameLst>
                                      </p:cBhvr>
                                      <p:tavLst>
                                        <p:tav tm="0">
                                          <p:val>
                                            <p:strVal val="ppt_y"/>
                                          </p:val>
                                        </p:tav>
                                        <p:tav tm="100000">
                                          <p:val>
                                            <p:strVal val="ppt_y"/>
                                          </p:val>
                                        </p:tav>
                                      </p:tavLst>
                                    </p:anim>
                                    <p:set>
                                      <p:cBhvr>
                                        <p:cTn id="310" dur="1" fill="hold">
                                          <p:stCondLst>
                                            <p:cond delay="499"/>
                                          </p:stCondLst>
                                        </p:cTn>
                                        <p:tgtEl>
                                          <p:spTgt spid="54"/>
                                        </p:tgtEl>
                                        <p:attrNameLst>
                                          <p:attrName>style.visibility</p:attrName>
                                        </p:attrNameLst>
                                      </p:cBhvr>
                                      <p:to>
                                        <p:strVal val="hidden"/>
                                      </p:to>
                                    </p:set>
                                  </p:childTnLst>
                                </p:cTn>
                              </p:par>
                              <p:par>
                                <p:cTn id="311" presetID="2" presetClass="exit" presetSubtype="2" accel="50000" decel="50000" fill="hold" grpId="1" nodeType="withEffect">
                                  <p:stCondLst>
                                    <p:cond delay="500"/>
                                  </p:stCondLst>
                                  <p:childTnLst>
                                    <p:anim calcmode="lin" valueType="num">
                                      <p:cBhvr additive="base">
                                        <p:cTn id="312" dur="500"/>
                                        <p:tgtEl>
                                          <p:spTgt spid="55"/>
                                        </p:tgtEl>
                                        <p:attrNameLst>
                                          <p:attrName>ppt_x</p:attrName>
                                        </p:attrNameLst>
                                      </p:cBhvr>
                                      <p:tavLst>
                                        <p:tav tm="0">
                                          <p:val>
                                            <p:strVal val="ppt_x"/>
                                          </p:val>
                                        </p:tav>
                                        <p:tav tm="100000">
                                          <p:val>
                                            <p:strVal val="1+ppt_w/2"/>
                                          </p:val>
                                        </p:tav>
                                      </p:tavLst>
                                    </p:anim>
                                    <p:anim calcmode="lin" valueType="num">
                                      <p:cBhvr additive="base">
                                        <p:cTn id="313" dur="500"/>
                                        <p:tgtEl>
                                          <p:spTgt spid="55"/>
                                        </p:tgtEl>
                                        <p:attrNameLst>
                                          <p:attrName>ppt_y</p:attrName>
                                        </p:attrNameLst>
                                      </p:cBhvr>
                                      <p:tavLst>
                                        <p:tav tm="0">
                                          <p:val>
                                            <p:strVal val="ppt_y"/>
                                          </p:val>
                                        </p:tav>
                                        <p:tav tm="100000">
                                          <p:val>
                                            <p:strVal val="ppt_y"/>
                                          </p:val>
                                        </p:tav>
                                      </p:tavLst>
                                    </p:anim>
                                    <p:set>
                                      <p:cBhvr>
                                        <p:cTn id="314" dur="1" fill="hold">
                                          <p:stCondLst>
                                            <p:cond delay="499"/>
                                          </p:stCondLst>
                                        </p:cTn>
                                        <p:tgtEl>
                                          <p:spTgt spid="55"/>
                                        </p:tgtEl>
                                        <p:attrNameLst>
                                          <p:attrName>style.visibility</p:attrName>
                                        </p:attrNameLst>
                                      </p:cBhvr>
                                      <p:to>
                                        <p:strVal val="hidden"/>
                                      </p:to>
                                    </p:set>
                                  </p:childTnLst>
                                </p:cTn>
                              </p:par>
                              <p:par>
                                <p:cTn id="315" presetID="2" presetClass="exit" presetSubtype="2" accel="50000" decel="50000" fill="hold" grpId="1" nodeType="withEffect">
                                  <p:stCondLst>
                                    <p:cond delay="500"/>
                                  </p:stCondLst>
                                  <p:childTnLst>
                                    <p:anim calcmode="lin" valueType="num">
                                      <p:cBhvr additive="base">
                                        <p:cTn id="316" dur="500"/>
                                        <p:tgtEl>
                                          <p:spTgt spid="56"/>
                                        </p:tgtEl>
                                        <p:attrNameLst>
                                          <p:attrName>ppt_x</p:attrName>
                                        </p:attrNameLst>
                                      </p:cBhvr>
                                      <p:tavLst>
                                        <p:tav tm="0">
                                          <p:val>
                                            <p:strVal val="ppt_x"/>
                                          </p:val>
                                        </p:tav>
                                        <p:tav tm="100000">
                                          <p:val>
                                            <p:strVal val="1+ppt_w/2"/>
                                          </p:val>
                                        </p:tav>
                                      </p:tavLst>
                                    </p:anim>
                                    <p:anim calcmode="lin" valueType="num">
                                      <p:cBhvr additive="base">
                                        <p:cTn id="317" dur="500"/>
                                        <p:tgtEl>
                                          <p:spTgt spid="56"/>
                                        </p:tgtEl>
                                        <p:attrNameLst>
                                          <p:attrName>ppt_y</p:attrName>
                                        </p:attrNameLst>
                                      </p:cBhvr>
                                      <p:tavLst>
                                        <p:tav tm="0">
                                          <p:val>
                                            <p:strVal val="ppt_y"/>
                                          </p:val>
                                        </p:tav>
                                        <p:tav tm="100000">
                                          <p:val>
                                            <p:strVal val="ppt_y"/>
                                          </p:val>
                                        </p:tav>
                                      </p:tavLst>
                                    </p:anim>
                                    <p:set>
                                      <p:cBhvr>
                                        <p:cTn id="318" dur="1" fill="hold">
                                          <p:stCondLst>
                                            <p:cond delay="499"/>
                                          </p:stCondLst>
                                        </p:cTn>
                                        <p:tgtEl>
                                          <p:spTgt spid="56"/>
                                        </p:tgtEl>
                                        <p:attrNameLst>
                                          <p:attrName>style.visibility</p:attrName>
                                        </p:attrNameLst>
                                      </p:cBhvr>
                                      <p:to>
                                        <p:strVal val="hidden"/>
                                      </p:to>
                                    </p:set>
                                  </p:childTnLst>
                                </p:cTn>
                              </p:par>
                              <p:par>
                                <p:cTn id="319" presetID="2" presetClass="exit" presetSubtype="2" accel="50000" decel="50000" fill="hold" grpId="1" nodeType="withEffect">
                                  <p:stCondLst>
                                    <p:cond delay="500"/>
                                  </p:stCondLst>
                                  <p:childTnLst>
                                    <p:anim calcmode="lin" valueType="num">
                                      <p:cBhvr additive="base">
                                        <p:cTn id="320" dur="500"/>
                                        <p:tgtEl>
                                          <p:spTgt spid="59"/>
                                        </p:tgtEl>
                                        <p:attrNameLst>
                                          <p:attrName>ppt_x</p:attrName>
                                        </p:attrNameLst>
                                      </p:cBhvr>
                                      <p:tavLst>
                                        <p:tav tm="0">
                                          <p:val>
                                            <p:strVal val="ppt_x"/>
                                          </p:val>
                                        </p:tav>
                                        <p:tav tm="100000">
                                          <p:val>
                                            <p:strVal val="1+ppt_w/2"/>
                                          </p:val>
                                        </p:tav>
                                      </p:tavLst>
                                    </p:anim>
                                    <p:anim calcmode="lin" valueType="num">
                                      <p:cBhvr additive="base">
                                        <p:cTn id="321" dur="500"/>
                                        <p:tgtEl>
                                          <p:spTgt spid="59"/>
                                        </p:tgtEl>
                                        <p:attrNameLst>
                                          <p:attrName>ppt_y</p:attrName>
                                        </p:attrNameLst>
                                      </p:cBhvr>
                                      <p:tavLst>
                                        <p:tav tm="0">
                                          <p:val>
                                            <p:strVal val="ppt_y"/>
                                          </p:val>
                                        </p:tav>
                                        <p:tav tm="100000">
                                          <p:val>
                                            <p:strVal val="ppt_y"/>
                                          </p:val>
                                        </p:tav>
                                      </p:tavLst>
                                    </p:anim>
                                    <p:set>
                                      <p:cBhvr>
                                        <p:cTn id="322" dur="1" fill="hold">
                                          <p:stCondLst>
                                            <p:cond delay="499"/>
                                          </p:stCondLst>
                                        </p:cTn>
                                        <p:tgtEl>
                                          <p:spTgt spid="59"/>
                                        </p:tgtEl>
                                        <p:attrNameLst>
                                          <p:attrName>style.visibility</p:attrName>
                                        </p:attrNameLst>
                                      </p:cBhvr>
                                      <p:to>
                                        <p:strVal val="hidden"/>
                                      </p:to>
                                    </p:set>
                                  </p:childTnLst>
                                </p:cTn>
                              </p:par>
                              <p:par>
                                <p:cTn id="323" presetID="2" presetClass="exit" presetSubtype="2" accel="50000" decel="50000" fill="hold" grpId="1" nodeType="withEffect">
                                  <p:stCondLst>
                                    <p:cond delay="500"/>
                                  </p:stCondLst>
                                  <p:childTnLst>
                                    <p:anim calcmode="lin" valueType="num">
                                      <p:cBhvr additive="base">
                                        <p:cTn id="324" dur="500"/>
                                        <p:tgtEl>
                                          <p:spTgt spid="60"/>
                                        </p:tgtEl>
                                        <p:attrNameLst>
                                          <p:attrName>ppt_x</p:attrName>
                                        </p:attrNameLst>
                                      </p:cBhvr>
                                      <p:tavLst>
                                        <p:tav tm="0">
                                          <p:val>
                                            <p:strVal val="ppt_x"/>
                                          </p:val>
                                        </p:tav>
                                        <p:tav tm="100000">
                                          <p:val>
                                            <p:strVal val="1+ppt_w/2"/>
                                          </p:val>
                                        </p:tav>
                                      </p:tavLst>
                                    </p:anim>
                                    <p:anim calcmode="lin" valueType="num">
                                      <p:cBhvr additive="base">
                                        <p:cTn id="325" dur="500"/>
                                        <p:tgtEl>
                                          <p:spTgt spid="60"/>
                                        </p:tgtEl>
                                        <p:attrNameLst>
                                          <p:attrName>ppt_y</p:attrName>
                                        </p:attrNameLst>
                                      </p:cBhvr>
                                      <p:tavLst>
                                        <p:tav tm="0">
                                          <p:val>
                                            <p:strVal val="ppt_y"/>
                                          </p:val>
                                        </p:tav>
                                        <p:tav tm="100000">
                                          <p:val>
                                            <p:strVal val="ppt_y"/>
                                          </p:val>
                                        </p:tav>
                                      </p:tavLst>
                                    </p:anim>
                                    <p:set>
                                      <p:cBhvr>
                                        <p:cTn id="326" dur="1" fill="hold">
                                          <p:stCondLst>
                                            <p:cond delay="499"/>
                                          </p:stCondLst>
                                        </p:cTn>
                                        <p:tgtEl>
                                          <p:spTgt spid="60"/>
                                        </p:tgtEl>
                                        <p:attrNameLst>
                                          <p:attrName>style.visibility</p:attrName>
                                        </p:attrNameLst>
                                      </p:cBhvr>
                                      <p:to>
                                        <p:strVal val="hidden"/>
                                      </p:to>
                                    </p:set>
                                  </p:childTnLst>
                                </p:cTn>
                              </p:par>
                              <p:par>
                                <p:cTn id="327" presetID="2" presetClass="exit" presetSubtype="2" accel="50000" decel="50000" fill="hold" grpId="1" nodeType="withEffect">
                                  <p:stCondLst>
                                    <p:cond delay="500"/>
                                  </p:stCondLst>
                                  <p:childTnLst>
                                    <p:anim calcmode="lin" valueType="num">
                                      <p:cBhvr additive="base">
                                        <p:cTn id="328" dur="500"/>
                                        <p:tgtEl>
                                          <p:spTgt spid="63"/>
                                        </p:tgtEl>
                                        <p:attrNameLst>
                                          <p:attrName>ppt_x</p:attrName>
                                        </p:attrNameLst>
                                      </p:cBhvr>
                                      <p:tavLst>
                                        <p:tav tm="0">
                                          <p:val>
                                            <p:strVal val="ppt_x"/>
                                          </p:val>
                                        </p:tav>
                                        <p:tav tm="100000">
                                          <p:val>
                                            <p:strVal val="1+ppt_w/2"/>
                                          </p:val>
                                        </p:tav>
                                      </p:tavLst>
                                    </p:anim>
                                    <p:anim calcmode="lin" valueType="num">
                                      <p:cBhvr additive="base">
                                        <p:cTn id="329" dur="500"/>
                                        <p:tgtEl>
                                          <p:spTgt spid="63"/>
                                        </p:tgtEl>
                                        <p:attrNameLst>
                                          <p:attrName>ppt_y</p:attrName>
                                        </p:attrNameLst>
                                      </p:cBhvr>
                                      <p:tavLst>
                                        <p:tav tm="0">
                                          <p:val>
                                            <p:strVal val="ppt_y"/>
                                          </p:val>
                                        </p:tav>
                                        <p:tav tm="100000">
                                          <p:val>
                                            <p:strVal val="ppt_y"/>
                                          </p:val>
                                        </p:tav>
                                      </p:tavLst>
                                    </p:anim>
                                    <p:set>
                                      <p:cBhvr>
                                        <p:cTn id="330" dur="1" fill="hold">
                                          <p:stCondLst>
                                            <p:cond delay="499"/>
                                          </p:stCondLst>
                                        </p:cTn>
                                        <p:tgtEl>
                                          <p:spTgt spid="63"/>
                                        </p:tgtEl>
                                        <p:attrNameLst>
                                          <p:attrName>style.visibility</p:attrName>
                                        </p:attrNameLst>
                                      </p:cBhvr>
                                      <p:to>
                                        <p:strVal val="hidden"/>
                                      </p:to>
                                    </p:set>
                                  </p:childTnLst>
                                </p:cTn>
                              </p:par>
                              <p:par>
                                <p:cTn id="331" presetID="2" presetClass="exit" presetSubtype="2" accel="50000" decel="50000" fill="hold" grpId="1" nodeType="withEffect">
                                  <p:stCondLst>
                                    <p:cond delay="500"/>
                                  </p:stCondLst>
                                  <p:childTnLst>
                                    <p:anim calcmode="lin" valueType="num">
                                      <p:cBhvr additive="base">
                                        <p:cTn id="332" dur="500"/>
                                        <p:tgtEl>
                                          <p:spTgt spid="64"/>
                                        </p:tgtEl>
                                        <p:attrNameLst>
                                          <p:attrName>ppt_x</p:attrName>
                                        </p:attrNameLst>
                                      </p:cBhvr>
                                      <p:tavLst>
                                        <p:tav tm="0">
                                          <p:val>
                                            <p:strVal val="ppt_x"/>
                                          </p:val>
                                        </p:tav>
                                        <p:tav tm="100000">
                                          <p:val>
                                            <p:strVal val="1+ppt_w/2"/>
                                          </p:val>
                                        </p:tav>
                                      </p:tavLst>
                                    </p:anim>
                                    <p:anim calcmode="lin" valueType="num">
                                      <p:cBhvr additive="base">
                                        <p:cTn id="333" dur="500"/>
                                        <p:tgtEl>
                                          <p:spTgt spid="64"/>
                                        </p:tgtEl>
                                        <p:attrNameLst>
                                          <p:attrName>ppt_y</p:attrName>
                                        </p:attrNameLst>
                                      </p:cBhvr>
                                      <p:tavLst>
                                        <p:tav tm="0">
                                          <p:val>
                                            <p:strVal val="ppt_y"/>
                                          </p:val>
                                        </p:tav>
                                        <p:tav tm="100000">
                                          <p:val>
                                            <p:strVal val="ppt_y"/>
                                          </p:val>
                                        </p:tav>
                                      </p:tavLst>
                                    </p:anim>
                                    <p:set>
                                      <p:cBhvr>
                                        <p:cTn id="334" dur="1" fill="hold">
                                          <p:stCondLst>
                                            <p:cond delay="499"/>
                                          </p:stCondLst>
                                        </p:cTn>
                                        <p:tgtEl>
                                          <p:spTgt spid="64"/>
                                        </p:tgtEl>
                                        <p:attrNameLst>
                                          <p:attrName>style.visibility</p:attrName>
                                        </p:attrNameLst>
                                      </p:cBhvr>
                                      <p:to>
                                        <p:strVal val="hidden"/>
                                      </p:to>
                                    </p:set>
                                  </p:childTnLst>
                                </p:cTn>
                              </p:par>
                              <p:par>
                                <p:cTn id="335" presetID="2" presetClass="exit" presetSubtype="2" accel="50000" decel="50000" fill="hold" grpId="1" nodeType="withEffect">
                                  <p:stCondLst>
                                    <p:cond delay="500"/>
                                  </p:stCondLst>
                                  <p:childTnLst>
                                    <p:anim calcmode="lin" valueType="num">
                                      <p:cBhvr additive="base">
                                        <p:cTn id="336" dur="500"/>
                                        <p:tgtEl>
                                          <p:spTgt spid="65"/>
                                        </p:tgtEl>
                                        <p:attrNameLst>
                                          <p:attrName>ppt_x</p:attrName>
                                        </p:attrNameLst>
                                      </p:cBhvr>
                                      <p:tavLst>
                                        <p:tav tm="0">
                                          <p:val>
                                            <p:strVal val="ppt_x"/>
                                          </p:val>
                                        </p:tav>
                                        <p:tav tm="100000">
                                          <p:val>
                                            <p:strVal val="1+ppt_w/2"/>
                                          </p:val>
                                        </p:tav>
                                      </p:tavLst>
                                    </p:anim>
                                    <p:anim calcmode="lin" valueType="num">
                                      <p:cBhvr additive="base">
                                        <p:cTn id="337" dur="500"/>
                                        <p:tgtEl>
                                          <p:spTgt spid="65"/>
                                        </p:tgtEl>
                                        <p:attrNameLst>
                                          <p:attrName>ppt_y</p:attrName>
                                        </p:attrNameLst>
                                      </p:cBhvr>
                                      <p:tavLst>
                                        <p:tav tm="0">
                                          <p:val>
                                            <p:strVal val="ppt_y"/>
                                          </p:val>
                                        </p:tav>
                                        <p:tav tm="100000">
                                          <p:val>
                                            <p:strVal val="ppt_y"/>
                                          </p:val>
                                        </p:tav>
                                      </p:tavLst>
                                    </p:anim>
                                    <p:set>
                                      <p:cBhvr>
                                        <p:cTn id="338" dur="1" fill="hold">
                                          <p:stCondLst>
                                            <p:cond delay="499"/>
                                          </p:stCondLst>
                                        </p:cTn>
                                        <p:tgtEl>
                                          <p:spTgt spid="65"/>
                                        </p:tgtEl>
                                        <p:attrNameLst>
                                          <p:attrName>style.visibility</p:attrName>
                                        </p:attrNameLst>
                                      </p:cBhvr>
                                      <p:to>
                                        <p:strVal val="hidden"/>
                                      </p:to>
                                    </p:set>
                                  </p:childTnLst>
                                </p:cTn>
                              </p:par>
                              <p:par>
                                <p:cTn id="339" presetID="2" presetClass="exit" presetSubtype="2" accel="50000" decel="50000" fill="hold" grpId="1" nodeType="withEffect">
                                  <p:stCondLst>
                                    <p:cond delay="500"/>
                                  </p:stCondLst>
                                  <p:childTnLst>
                                    <p:anim calcmode="lin" valueType="num">
                                      <p:cBhvr additive="base">
                                        <p:cTn id="340" dur="500"/>
                                        <p:tgtEl>
                                          <p:spTgt spid="43"/>
                                        </p:tgtEl>
                                        <p:attrNameLst>
                                          <p:attrName>ppt_x</p:attrName>
                                        </p:attrNameLst>
                                      </p:cBhvr>
                                      <p:tavLst>
                                        <p:tav tm="0">
                                          <p:val>
                                            <p:strVal val="ppt_x"/>
                                          </p:val>
                                        </p:tav>
                                        <p:tav tm="100000">
                                          <p:val>
                                            <p:strVal val="1+ppt_w/2"/>
                                          </p:val>
                                        </p:tav>
                                      </p:tavLst>
                                    </p:anim>
                                    <p:anim calcmode="lin" valueType="num">
                                      <p:cBhvr additive="base">
                                        <p:cTn id="341" dur="500"/>
                                        <p:tgtEl>
                                          <p:spTgt spid="43"/>
                                        </p:tgtEl>
                                        <p:attrNameLst>
                                          <p:attrName>ppt_y</p:attrName>
                                        </p:attrNameLst>
                                      </p:cBhvr>
                                      <p:tavLst>
                                        <p:tav tm="0">
                                          <p:val>
                                            <p:strVal val="ppt_y"/>
                                          </p:val>
                                        </p:tav>
                                        <p:tav tm="100000">
                                          <p:val>
                                            <p:strVal val="ppt_y"/>
                                          </p:val>
                                        </p:tav>
                                      </p:tavLst>
                                    </p:anim>
                                    <p:set>
                                      <p:cBhvr>
                                        <p:cTn id="342" dur="1" fill="hold">
                                          <p:stCondLst>
                                            <p:cond delay="499"/>
                                          </p:stCondLst>
                                        </p:cTn>
                                        <p:tgtEl>
                                          <p:spTgt spid="43"/>
                                        </p:tgtEl>
                                        <p:attrNameLst>
                                          <p:attrName>style.visibility</p:attrName>
                                        </p:attrNameLst>
                                      </p:cBhvr>
                                      <p:to>
                                        <p:strVal val="hidden"/>
                                      </p:to>
                                    </p:set>
                                  </p:childTnLst>
                                </p:cTn>
                              </p:par>
                              <p:par>
                                <p:cTn id="343" presetID="2" presetClass="exit" presetSubtype="2" accel="50000" decel="50000" fill="hold" grpId="1" nodeType="withEffect">
                                  <p:stCondLst>
                                    <p:cond delay="500"/>
                                  </p:stCondLst>
                                  <p:childTnLst>
                                    <p:anim calcmode="lin" valueType="num">
                                      <p:cBhvr additive="base">
                                        <p:cTn id="344" dur="500"/>
                                        <p:tgtEl>
                                          <p:spTgt spid="46"/>
                                        </p:tgtEl>
                                        <p:attrNameLst>
                                          <p:attrName>ppt_x</p:attrName>
                                        </p:attrNameLst>
                                      </p:cBhvr>
                                      <p:tavLst>
                                        <p:tav tm="0">
                                          <p:val>
                                            <p:strVal val="ppt_x"/>
                                          </p:val>
                                        </p:tav>
                                        <p:tav tm="100000">
                                          <p:val>
                                            <p:strVal val="1+ppt_w/2"/>
                                          </p:val>
                                        </p:tav>
                                      </p:tavLst>
                                    </p:anim>
                                    <p:anim calcmode="lin" valueType="num">
                                      <p:cBhvr additive="base">
                                        <p:cTn id="345" dur="500"/>
                                        <p:tgtEl>
                                          <p:spTgt spid="46"/>
                                        </p:tgtEl>
                                        <p:attrNameLst>
                                          <p:attrName>ppt_y</p:attrName>
                                        </p:attrNameLst>
                                      </p:cBhvr>
                                      <p:tavLst>
                                        <p:tav tm="0">
                                          <p:val>
                                            <p:strVal val="ppt_y"/>
                                          </p:val>
                                        </p:tav>
                                        <p:tav tm="100000">
                                          <p:val>
                                            <p:strVal val="ppt_y"/>
                                          </p:val>
                                        </p:tav>
                                      </p:tavLst>
                                    </p:anim>
                                    <p:set>
                                      <p:cBhvr>
                                        <p:cTn id="346" dur="1" fill="hold">
                                          <p:stCondLst>
                                            <p:cond delay="499"/>
                                          </p:stCondLst>
                                        </p:cTn>
                                        <p:tgtEl>
                                          <p:spTgt spid="46"/>
                                        </p:tgtEl>
                                        <p:attrNameLst>
                                          <p:attrName>style.visibility</p:attrName>
                                        </p:attrNameLst>
                                      </p:cBhvr>
                                      <p:to>
                                        <p:strVal val="hidden"/>
                                      </p:to>
                                    </p:set>
                                  </p:childTnLst>
                                </p:cTn>
                              </p:par>
                              <p:par>
                                <p:cTn id="347" presetID="2" presetClass="exit" presetSubtype="2" accel="50000" decel="50000" fill="hold" grpId="1" nodeType="withEffect">
                                  <p:stCondLst>
                                    <p:cond delay="500"/>
                                  </p:stCondLst>
                                  <p:childTnLst>
                                    <p:anim calcmode="lin" valueType="num">
                                      <p:cBhvr additive="base">
                                        <p:cTn id="348" dur="500"/>
                                        <p:tgtEl>
                                          <p:spTgt spid="47"/>
                                        </p:tgtEl>
                                        <p:attrNameLst>
                                          <p:attrName>ppt_x</p:attrName>
                                        </p:attrNameLst>
                                      </p:cBhvr>
                                      <p:tavLst>
                                        <p:tav tm="0">
                                          <p:val>
                                            <p:strVal val="ppt_x"/>
                                          </p:val>
                                        </p:tav>
                                        <p:tav tm="100000">
                                          <p:val>
                                            <p:strVal val="1+ppt_w/2"/>
                                          </p:val>
                                        </p:tav>
                                      </p:tavLst>
                                    </p:anim>
                                    <p:anim calcmode="lin" valueType="num">
                                      <p:cBhvr additive="base">
                                        <p:cTn id="349" dur="500"/>
                                        <p:tgtEl>
                                          <p:spTgt spid="47"/>
                                        </p:tgtEl>
                                        <p:attrNameLst>
                                          <p:attrName>ppt_y</p:attrName>
                                        </p:attrNameLst>
                                      </p:cBhvr>
                                      <p:tavLst>
                                        <p:tav tm="0">
                                          <p:val>
                                            <p:strVal val="ppt_y"/>
                                          </p:val>
                                        </p:tav>
                                        <p:tav tm="100000">
                                          <p:val>
                                            <p:strVal val="ppt_y"/>
                                          </p:val>
                                        </p:tav>
                                      </p:tavLst>
                                    </p:anim>
                                    <p:set>
                                      <p:cBhvr>
                                        <p:cTn id="350" dur="1" fill="hold">
                                          <p:stCondLst>
                                            <p:cond delay="499"/>
                                          </p:stCondLst>
                                        </p:cTn>
                                        <p:tgtEl>
                                          <p:spTgt spid="47"/>
                                        </p:tgtEl>
                                        <p:attrNameLst>
                                          <p:attrName>style.visibility</p:attrName>
                                        </p:attrNameLst>
                                      </p:cBhvr>
                                      <p:to>
                                        <p:strVal val="hidden"/>
                                      </p:to>
                                    </p:set>
                                  </p:childTnLst>
                                </p:cTn>
                              </p:par>
                              <p:par>
                                <p:cTn id="351" presetID="2" presetClass="exit" presetSubtype="2" accel="50000" decel="50000" fill="hold" grpId="1" nodeType="withEffect">
                                  <p:stCondLst>
                                    <p:cond delay="500"/>
                                  </p:stCondLst>
                                  <p:childTnLst>
                                    <p:anim calcmode="lin" valueType="num">
                                      <p:cBhvr additive="base">
                                        <p:cTn id="352" dur="500"/>
                                        <p:tgtEl>
                                          <p:spTgt spid="48"/>
                                        </p:tgtEl>
                                        <p:attrNameLst>
                                          <p:attrName>ppt_x</p:attrName>
                                        </p:attrNameLst>
                                      </p:cBhvr>
                                      <p:tavLst>
                                        <p:tav tm="0">
                                          <p:val>
                                            <p:strVal val="ppt_x"/>
                                          </p:val>
                                        </p:tav>
                                        <p:tav tm="100000">
                                          <p:val>
                                            <p:strVal val="1+ppt_w/2"/>
                                          </p:val>
                                        </p:tav>
                                      </p:tavLst>
                                    </p:anim>
                                    <p:anim calcmode="lin" valueType="num">
                                      <p:cBhvr additive="base">
                                        <p:cTn id="353" dur="500"/>
                                        <p:tgtEl>
                                          <p:spTgt spid="48"/>
                                        </p:tgtEl>
                                        <p:attrNameLst>
                                          <p:attrName>ppt_y</p:attrName>
                                        </p:attrNameLst>
                                      </p:cBhvr>
                                      <p:tavLst>
                                        <p:tav tm="0">
                                          <p:val>
                                            <p:strVal val="ppt_y"/>
                                          </p:val>
                                        </p:tav>
                                        <p:tav tm="100000">
                                          <p:val>
                                            <p:strVal val="ppt_y"/>
                                          </p:val>
                                        </p:tav>
                                      </p:tavLst>
                                    </p:anim>
                                    <p:set>
                                      <p:cBhvr>
                                        <p:cTn id="354" dur="1" fill="hold">
                                          <p:stCondLst>
                                            <p:cond delay="499"/>
                                          </p:stCondLst>
                                        </p:cTn>
                                        <p:tgtEl>
                                          <p:spTgt spid="48"/>
                                        </p:tgtEl>
                                        <p:attrNameLst>
                                          <p:attrName>style.visibility</p:attrName>
                                        </p:attrNameLst>
                                      </p:cBhvr>
                                      <p:to>
                                        <p:strVal val="hidden"/>
                                      </p:to>
                                    </p:set>
                                  </p:childTnLst>
                                </p:cTn>
                              </p:par>
                              <p:par>
                                <p:cTn id="355" presetID="2" presetClass="exit" presetSubtype="2" accel="50000" decel="50000" fill="hold" grpId="1" nodeType="withEffect">
                                  <p:stCondLst>
                                    <p:cond delay="500"/>
                                  </p:stCondLst>
                                  <p:childTnLst>
                                    <p:anim calcmode="lin" valueType="num">
                                      <p:cBhvr additive="base">
                                        <p:cTn id="356" dur="500"/>
                                        <p:tgtEl>
                                          <p:spTgt spid="49"/>
                                        </p:tgtEl>
                                        <p:attrNameLst>
                                          <p:attrName>ppt_x</p:attrName>
                                        </p:attrNameLst>
                                      </p:cBhvr>
                                      <p:tavLst>
                                        <p:tav tm="0">
                                          <p:val>
                                            <p:strVal val="ppt_x"/>
                                          </p:val>
                                        </p:tav>
                                        <p:tav tm="100000">
                                          <p:val>
                                            <p:strVal val="1+ppt_w/2"/>
                                          </p:val>
                                        </p:tav>
                                      </p:tavLst>
                                    </p:anim>
                                    <p:anim calcmode="lin" valueType="num">
                                      <p:cBhvr additive="base">
                                        <p:cTn id="357" dur="500"/>
                                        <p:tgtEl>
                                          <p:spTgt spid="49"/>
                                        </p:tgtEl>
                                        <p:attrNameLst>
                                          <p:attrName>ppt_y</p:attrName>
                                        </p:attrNameLst>
                                      </p:cBhvr>
                                      <p:tavLst>
                                        <p:tav tm="0">
                                          <p:val>
                                            <p:strVal val="ppt_y"/>
                                          </p:val>
                                        </p:tav>
                                        <p:tav tm="100000">
                                          <p:val>
                                            <p:strVal val="ppt_y"/>
                                          </p:val>
                                        </p:tav>
                                      </p:tavLst>
                                    </p:anim>
                                    <p:set>
                                      <p:cBhvr>
                                        <p:cTn id="358" dur="1" fill="hold">
                                          <p:stCondLst>
                                            <p:cond delay="499"/>
                                          </p:stCondLst>
                                        </p:cTn>
                                        <p:tgtEl>
                                          <p:spTgt spid="49"/>
                                        </p:tgtEl>
                                        <p:attrNameLst>
                                          <p:attrName>style.visibility</p:attrName>
                                        </p:attrNameLst>
                                      </p:cBhvr>
                                      <p:to>
                                        <p:strVal val="hidden"/>
                                      </p:to>
                                    </p:set>
                                  </p:childTnLst>
                                </p:cTn>
                              </p:par>
                              <p:par>
                                <p:cTn id="359" presetID="2" presetClass="exit" presetSubtype="2" accel="50000" decel="50000" fill="hold" nodeType="withEffect">
                                  <p:stCondLst>
                                    <p:cond delay="500"/>
                                  </p:stCondLst>
                                  <p:childTnLst>
                                    <p:anim calcmode="lin" valueType="num">
                                      <p:cBhvr additive="base">
                                        <p:cTn id="360" dur="500"/>
                                        <p:tgtEl>
                                          <p:spTgt spid="50"/>
                                        </p:tgtEl>
                                        <p:attrNameLst>
                                          <p:attrName>ppt_x</p:attrName>
                                        </p:attrNameLst>
                                      </p:cBhvr>
                                      <p:tavLst>
                                        <p:tav tm="0">
                                          <p:val>
                                            <p:strVal val="ppt_x"/>
                                          </p:val>
                                        </p:tav>
                                        <p:tav tm="100000">
                                          <p:val>
                                            <p:strVal val="1+ppt_w/2"/>
                                          </p:val>
                                        </p:tav>
                                      </p:tavLst>
                                    </p:anim>
                                    <p:anim calcmode="lin" valueType="num">
                                      <p:cBhvr additive="base">
                                        <p:cTn id="361" dur="500"/>
                                        <p:tgtEl>
                                          <p:spTgt spid="50"/>
                                        </p:tgtEl>
                                        <p:attrNameLst>
                                          <p:attrName>ppt_y</p:attrName>
                                        </p:attrNameLst>
                                      </p:cBhvr>
                                      <p:tavLst>
                                        <p:tav tm="0">
                                          <p:val>
                                            <p:strVal val="ppt_y"/>
                                          </p:val>
                                        </p:tav>
                                        <p:tav tm="100000">
                                          <p:val>
                                            <p:strVal val="ppt_y"/>
                                          </p:val>
                                        </p:tav>
                                      </p:tavLst>
                                    </p:anim>
                                    <p:set>
                                      <p:cBhvr>
                                        <p:cTn id="362" dur="1" fill="hold">
                                          <p:stCondLst>
                                            <p:cond delay="499"/>
                                          </p:stCondLst>
                                        </p:cTn>
                                        <p:tgtEl>
                                          <p:spTgt spid="50"/>
                                        </p:tgtEl>
                                        <p:attrNameLst>
                                          <p:attrName>style.visibility</p:attrName>
                                        </p:attrNameLst>
                                      </p:cBhvr>
                                      <p:to>
                                        <p:strVal val="hidden"/>
                                      </p:to>
                                    </p:set>
                                  </p:childTnLst>
                                </p:cTn>
                              </p:par>
                              <p:par>
                                <p:cTn id="363" presetID="2" presetClass="exit" presetSubtype="2" accel="50000" decel="50000" fill="hold" grpId="1" nodeType="withEffect">
                                  <p:stCondLst>
                                    <p:cond delay="500"/>
                                  </p:stCondLst>
                                  <p:childTnLst>
                                    <p:anim calcmode="lin" valueType="num">
                                      <p:cBhvr additive="base">
                                        <p:cTn id="364" dur="500"/>
                                        <p:tgtEl>
                                          <p:spTgt spid="72"/>
                                        </p:tgtEl>
                                        <p:attrNameLst>
                                          <p:attrName>ppt_x</p:attrName>
                                        </p:attrNameLst>
                                      </p:cBhvr>
                                      <p:tavLst>
                                        <p:tav tm="0">
                                          <p:val>
                                            <p:strVal val="ppt_x"/>
                                          </p:val>
                                        </p:tav>
                                        <p:tav tm="100000">
                                          <p:val>
                                            <p:strVal val="1+ppt_w/2"/>
                                          </p:val>
                                        </p:tav>
                                      </p:tavLst>
                                    </p:anim>
                                    <p:anim calcmode="lin" valueType="num">
                                      <p:cBhvr additive="base">
                                        <p:cTn id="365" dur="500"/>
                                        <p:tgtEl>
                                          <p:spTgt spid="72"/>
                                        </p:tgtEl>
                                        <p:attrNameLst>
                                          <p:attrName>ppt_y</p:attrName>
                                        </p:attrNameLst>
                                      </p:cBhvr>
                                      <p:tavLst>
                                        <p:tav tm="0">
                                          <p:val>
                                            <p:strVal val="ppt_y"/>
                                          </p:val>
                                        </p:tav>
                                        <p:tav tm="100000">
                                          <p:val>
                                            <p:strVal val="ppt_y"/>
                                          </p:val>
                                        </p:tav>
                                      </p:tavLst>
                                    </p:anim>
                                    <p:set>
                                      <p:cBhvr>
                                        <p:cTn id="366" dur="1" fill="hold">
                                          <p:stCondLst>
                                            <p:cond delay="499"/>
                                          </p:stCondLst>
                                        </p:cTn>
                                        <p:tgtEl>
                                          <p:spTgt spid="7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4099" grpId="0" animBg="1"/>
      <p:bldP spid="4099" grpId="1" animBg="1"/>
      <p:bldP spid="4100" grpId="0"/>
      <p:bldP spid="4100" grpId="1"/>
      <p:bldP spid="10" grpId="0" animBg="1"/>
      <p:bldP spid="10" grpId="1" animBg="1"/>
      <p:bldP spid="4102" grpId="0"/>
      <p:bldP spid="4102" grpId="1"/>
      <p:bldP spid="4103" grpId="0" animBg="1"/>
      <p:bldP spid="4103" grpId="1" animBg="1"/>
      <p:bldP spid="4104" grpId="0"/>
      <p:bldP spid="4104" grpId="1"/>
      <p:bldP spid="17" grpId="0" animBg="1"/>
      <p:bldP spid="17" grpId="1" animBg="1"/>
      <p:bldP spid="4106" grpId="0"/>
      <p:bldP spid="4106" grpId="1"/>
      <p:bldP spid="4107" grpId="0" animBg="1"/>
      <p:bldP spid="4107" grpId="1" animBg="1"/>
      <p:bldP spid="4108" grpId="0"/>
      <p:bldP spid="4108" grpId="1"/>
      <p:bldP spid="24" grpId="0" animBg="1"/>
      <p:bldP spid="24" grpId="1" animBg="1"/>
      <p:bldP spid="4110" grpId="0"/>
      <p:bldP spid="4110" grpId="1"/>
      <p:bldP spid="4111" grpId="0" animBg="1"/>
      <p:bldP spid="4111" grpId="1" animBg="1"/>
      <p:bldP spid="31" grpId="0" animBg="1"/>
      <p:bldP spid="31" grpId="1" animBg="1"/>
      <p:bldP spid="4114" grpId="0"/>
      <p:bldP spid="4114" grpId="1"/>
      <p:bldP spid="54" grpId="0" animBg="1"/>
      <p:bldP spid="54" grpId="1" animBg="1"/>
      <p:bldP spid="55" grpId="0" animBg="1"/>
      <p:bldP spid="55" grpId="1" animBg="1"/>
      <p:bldP spid="56" grpId="0" animBg="1"/>
      <p:bldP spid="56" grpId="1" animBg="1"/>
      <p:bldP spid="59" grpId="0" animBg="1"/>
      <p:bldP spid="59" grpId="1" animBg="1"/>
      <p:bldP spid="60" grpId="0" animBg="1"/>
      <p:bldP spid="60" grpId="1" animBg="1"/>
      <p:bldP spid="63" grpId="0" animBg="1"/>
      <p:bldP spid="63" grpId="1" animBg="1"/>
      <p:bldP spid="64" grpId="0" animBg="1"/>
      <p:bldP spid="64" grpId="1" animBg="1"/>
      <p:bldP spid="65" grpId="0" animBg="1"/>
      <p:bldP spid="65" grpId="1" animBg="1"/>
      <p:bldP spid="43" grpId="0" animBg="1"/>
      <p:bldP spid="43" grpId="1" animBg="1"/>
      <p:bldP spid="46" grpId="0" animBg="1"/>
      <p:bldP spid="46" grpId="1" animBg="1"/>
      <p:bldP spid="47" grpId="0" animBg="1"/>
      <p:bldP spid="47" grpId="1" animBg="1"/>
      <p:bldP spid="48" grpId="0" animBg="1"/>
      <p:bldP spid="48" grpId="1" animBg="1"/>
      <p:bldP spid="49" grpId="0" animBg="1"/>
      <p:bldP spid="49" grpId="1" animBg="1"/>
      <p:bldP spid="72" grpId="0" animBg="1"/>
      <p:bldP spid="72" grpId="1" animBg="1"/>
      <p:bldP spid="45" grpId="0"/>
      <p:bldP spid="45" grpId="1"/>
      <p:bldP spid="57" grpId="0" animBg="1"/>
      <p:bldP spid="57" grpId="1" animBg="1"/>
      <p:bldP spid="58" grpId="0" animBg="1"/>
      <p:bldP spid="58" grpId="1" animBg="1"/>
      <p:bldP spid="61" grpId="0"/>
      <p:bldP spid="61" grpId="1"/>
      <p:bldP spid="62" grpId="0"/>
      <p:bldP spid="62" grpId="1"/>
      <p:bldP spid="66" grpId="0" animBg="1"/>
      <p:bldP spid="66" grpId="1" animBg="1"/>
      <p:bldP spid="68" grpId="0" animBg="1"/>
      <p:bldP spid="68" grpId="1" animBg="1"/>
      <p:bldP spid="71" grpId="0"/>
      <p:bldP spid="71" grpId="1"/>
      <p:bldP spid="73" grpId="0"/>
      <p:bldP spid="73" grpId="1"/>
      <p:bldP spid="74" grpId="0" animBg="1"/>
      <p:bldP spid="74" grpId="1" animBg="1"/>
      <p:bldP spid="75" grpId="0" animBg="1"/>
      <p:bldP spid="75" grpId="1" animBg="1"/>
      <p:bldP spid="76" grpId="0"/>
      <p:bldP spid="76" grpId="1"/>
      <p:bldP spid="77" grpId="0"/>
      <p:bldP spid="77" grpId="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文本框 23"/>
          <p:cNvSpPr txBox="1">
            <a:spLocks noChangeArrowheads="1"/>
          </p:cNvSpPr>
          <p:nvPr/>
        </p:nvSpPr>
        <p:spPr bwMode="auto">
          <a:xfrm>
            <a:off x="739775" y="298450"/>
            <a:ext cx="20335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000" b="1" i="0" u="none" strike="noStrike" kern="1200" cap="none" spc="0" normalizeH="0" baseline="0" noProof="0" dirty="0" smtClean="0">
                <a:ln>
                  <a:noFill/>
                </a:ln>
                <a:solidFill>
                  <a:srgbClr val="F77258"/>
                </a:solidFill>
                <a:effectLst/>
                <a:uLnTx/>
                <a:uFillTx/>
                <a:latin typeface="微软雅黑" panose="020B0503020204020204" pitchFamily="34" charset="-122"/>
                <a:ea typeface="微软雅黑" panose="020B0503020204020204" pitchFamily="34" charset="-122"/>
                <a:cs typeface="+mn-cs"/>
              </a:rPr>
              <a:t>原型界面简介</a:t>
            </a:r>
            <a:endParaRPr kumimoji="0" lang="zh-CN" altLang="en-US" sz="2000" b="1" i="0" u="none" strike="noStrike" kern="1200" cap="none" spc="0" normalizeH="0" baseline="0" noProof="0" dirty="0">
              <a:ln>
                <a:noFill/>
              </a:ln>
              <a:solidFill>
                <a:srgbClr val="F77258"/>
              </a:solidFill>
              <a:effectLst/>
              <a:uLnTx/>
              <a:uFillTx/>
              <a:latin typeface="微软雅黑" panose="020B0503020204020204" pitchFamily="34" charset="-122"/>
              <a:ea typeface="微软雅黑" panose="020B0503020204020204" pitchFamily="34" charset="-122"/>
              <a:cs typeface="+mn-cs"/>
            </a:endParaRPr>
          </a:p>
        </p:txBody>
      </p:sp>
      <p:grpSp>
        <p:nvGrpSpPr>
          <p:cNvPr id="21" name="组合 29"/>
          <p:cNvGrpSpPr/>
          <p:nvPr/>
        </p:nvGrpSpPr>
        <p:grpSpPr bwMode="auto">
          <a:xfrm>
            <a:off x="338138" y="293688"/>
            <a:ext cx="333375" cy="411162"/>
            <a:chOff x="10668001" y="925959"/>
            <a:chExt cx="444498" cy="545940"/>
          </a:xfrm>
        </p:grpSpPr>
        <p:sp>
          <p:nvSpPr>
            <p:cNvPr id="22" name="等腰三角形 27"/>
            <p:cNvSpPr/>
            <p:nvPr/>
          </p:nvSpPr>
          <p:spPr>
            <a:xfrm rot="5400000">
              <a:off x="10633062" y="1005163"/>
              <a:ext cx="501675" cy="431798"/>
            </a:xfrm>
            <a:prstGeom prst="triangle">
              <a:avLst/>
            </a:pr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3" name="等腰三角形 28"/>
            <p:cNvSpPr/>
            <p:nvPr/>
          </p:nvSpPr>
          <p:spPr>
            <a:xfrm rot="5400000">
              <a:off x="10705952" y="955741"/>
              <a:ext cx="436330" cy="376765"/>
            </a:xfrm>
            <a:prstGeom prst="triangle">
              <a:avLst/>
            </a:pr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sp>
        <p:nvSpPr>
          <p:cNvPr id="24" name="等腰三角形 3"/>
          <p:cNvSpPr/>
          <p:nvPr/>
        </p:nvSpPr>
        <p:spPr>
          <a:xfrm>
            <a:off x="8924925" y="0"/>
            <a:ext cx="3267075" cy="6858000"/>
          </a:xfrm>
          <a:prstGeom prst="triangle">
            <a:avLst>
              <a:gd name="adj" fmla="val 100000"/>
            </a:avLst>
          </a:prstGeom>
          <a:solidFill>
            <a:srgbClr val="F772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0" name="等腰三角形 4"/>
          <p:cNvSpPr/>
          <p:nvPr/>
        </p:nvSpPr>
        <p:spPr>
          <a:xfrm rot="11374545">
            <a:off x="8839200" y="1468438"/>
            <a:ext cx="501650" cy="5270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772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1" name="等腰三角形 4"/>
          <p:cNvSpPr/>
          <p:nvPr/>
        </p:nvSpPr>
        <p:spPr>
          <a:xfrm rot="20476330">
            <a:off x="10464800" y="766763"/>
            <a:ext cx="1674813" cy="1760537"/>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2" name="等腰三角形 4"/>
          <p:cNvSpPr/>
          <p:nvPr/>
        </p:nvSpPr>
        <p:spPr>
          <a:xfrm>
            <a:off x="10202863" y="1533525"/>
            <a:ext cx="1282700" cy="134620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2DCCD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3" name="等腰三角形 4"/>
          <p:cNvSpPr/>
          <p:nvPr/>
        </p:nvSpPr>
        <p:spPr>
          <a:xfrm rot="3834254">
            <a:off x="9466263" y="5322888"/>
            <a:ext cx="342900" cy="3619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2DCCD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4" name="等腰三角形 4"/>
          <p:cNvSpPr/>
          <p:nvPr/>
        </p:nvSpPr>
        <p:spPr>
          <a:xfrm rot="3834254">
            <a:off x="9100344" y="6187282"/>
            <a:ext cx="244475" cy="255587"/>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8D84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5" name="等腰三角形 4"/>
          <p:cNvSpPr/>
          <p:nvPr/>
        </p:nvSpPr>
        <p:spPr>
          <a:xfrm rot="4726618">
            <a:off x="9940925" y="3300413"/>
            <a:ext cx="1177925" cy="12382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8D84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6" name="等腰三角形 4"/>
          <p:cNvSpPr/>
          <p:nvPr/>
        </p:nvSpPr>
        <p:spPr>
          <a:xfrm rot="21025852">
            <a:off x="11661775" y="754063"/>
            <a:ext cx="244475" cy="257175"/>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8D84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7" name="等腰三角形 4"/>
          <p:cNvSpPr/>
          <p:nvPr/>
        </p:nvSpPr>
        <p:spPr>
          <a:xfrm rot="3834254">
            <a:off x="8044656" y="329407"/>
            <a:ext cx="344487" cy="3619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8" name="等腰三角形 4"/>
          <p:cNvSpPr/>
          <p:nvPr/>
        </p:nvSpPr>
        <p:spPr>
          <a:xfrm rot="18038681">
            <a:off x="9340056" y="-207169"/>
            <a:ext cx="344488" cy="3619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9" name="等腰三角形 4"/>
          <p:cNvSpPr/>
          <p:nvPr/>
        </p:nvSpPr>
        <p:spPr>
          <a:xfrm rot="11374545">
            <a:off x="10853738" y="5605463"/>
            <a:ext cx="501650" cy="525462"/>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nvGrpSpPr>
          <p:cNvPr id="40" name="组合 49"/>
          <p:cNvGrpSpPr/>
          <p:nvPr/>
        </p:nvGrpSpPr>
        <p:grpSpPr>
          <a:xfrm>
            <a:off x="9152214" y="832757"/>
            <a:ext cx="3080989" cy="5591028"/>
            <a:chOff x="9152214" y="832757"/>
            <a:chExt cx="3080989" cy="5591028"/>
          </a:xfrm>
          <a:solidFill>
            <a:srgbClr val="FFFFFF"/>
          </a:solidFill>
        </p:grpSpPr>
        <p:sp>
          <p:nvSpPr>
            <p:cNvPr id="41" name="任意多边形 50"/>
            <p:cNvSpPr/>
            <p:nvPr/>
          </p:nvSpPr>
          <p:spPr>
            <a:xfrm rot="20476330">
              <a:off x="10748648" y="1409739"/>
              <a:ext cx="1484555" cy="991655"/>
            </a:xfrm>
            <a:custGeom>
              <a:avLst/>
              <a:gdLst>
                <a:gd name="connsiteX0" fmla="*/ 964253 w 1484555"/>
                <a:gd name="connsiteY0" fmla="*/ 0 h 991655"/>
                <a:gd name="connsiteX1" fmla="*/ 1484555 w 1484555"/>
                <a:gd name="connsiteY1" fmla="*/ 377030 h 991655"/>
                <a:gd name="connsiteX2" fmla="*/ 0 w 1484555"/>
                <a:gd name="connsiteY2" fmla="*/ 991655 h 991655"/>
              </a:gdLst>
              <a:ahLst/>
              <a:cxnLst>
                <a:cxn ang="0">
                  <a:pos x="connsiteX0" y="connsiteY0"/>
                </a:cxn>
                <a:cxn ang="0">
                  <a:pos x="connsiteX1" y="connsiteY1"/>
                </a:cxn>
                <a:cxn ang="0">
                  <a:pos x="connsiteX2" y="connsiteY2"/>
                </a:cxn>
              </a:cxnLst>
              <a:rect l="l" t="t" r="r" b="b"/>
              <a:pathLst>
                <a:path w="1484555" h="991655">
                  <a:moveTo>
                    <a:pt x="964253" y="0"/>
                  </a:moveTo>
                  <a:lnTo>
                    <a:pt x="1484555" y="377030"/>
                  </a:lnTo>
                  <a:lnTo>
                    <a:pt x="0" y="991655"/>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42" name="任意多边形 51"/>
            <p:cNvSpPr/>
            <p:nvPr/>
          </p:nvSpPr>
          <p:spPr>
            <a:xfrm>
              <a:off x="10971638" y="2127252"/>
              <a:ext cx="513649" cy="434792"/>
            </a:xfrm>
            <a:custGeom>
              <a:avLst/>
              <a:gdLst>
                <a:gd name="connsiteX0" fmla="*/ 207102 w 513649"/>
                <a:gd name="connsiteY0" fmla="*/ 0 h 434792"/>
                <a:gd name="connsiteX1" fmla="*/ 513649 w 513649"/>
                <a:gd name="connsiteY1" fmla="*/ 222135 h 434792"/>
                <a:gd name="connsiteX2" fmla="*/ 0 w 513649"/>
                <a:gd name="connsiteY2" fmla="*/ 434792 h 434792"/>
              </a:gdLst>
              <a:ahLst/>
              <a:cxnLst>
                <a:cxn ang="0">
                  <a:pos x="connsiteX0" y="connsiteY0"/>
                </a:cxn>
                <a:cxn ang="0">
                  <a:pos x="connsiteX1" y="connsiteY1"/>
                </a:cxn>
                <a:cxn ang="0">
                  <a:pos x="connsiteX2" y="connsiteY2"/>
                </a:cxn>
              </a:cxnLst>
              <a:rect l="l" t="t" r="r" b="b"/>
              <a:pathLst>
                <a:path w="513649" h="434792">
                  <a:moveTo>
                    <a:pt x="207102" y="0"/>
                  </a:moveTo>
                  <a:lnTo>
                    <a:pt x="513649" y="222135"/>
                  </a:lnTo>
                  <a:lnTo>
                    <a:pt x="0" y="434792"/>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43" name="任意多边形 52"/>
            <p:cNvSpPr/>
            <p:nvPr/>
          </p:nvSpPr>
          <p:spPr>
            <a:xfrm rot="3834254">
              <a:off x="9520560" y="5357206"/>
              <a:ext cx="314048" cy="287533"/>
            </a:xfrm>
            <a:custGeom>
              <a:avLst/>
              <a:gdLst>
                <a:gd name="connsiteX0" fmla="*/ 11468 w 314048"/>
                <a:gd name="connsiteY0" fmla="*/ 0 h 287533"/>
                <a:gd name="connsiteX1" fmla="*/ 314048 w 314048"/>
                <a:gd name="connsiteY1" fmla="*/ 219261 h 287533"/>
                <a:gd name="connsiteX2" fmla="*/ 149143 w 314048"/>
                <a:gd name="connsiteY2" fmla="*/ 287533 h 287533"/>
                <a:gd name="connsiteX3" fmla="*/ 0 w 314048"/>
                <a:gd name="connsiteY3" fmla="*/ 99595 h 287533"/>
              </a:gdLst>
              <a:ahLst/>
              <a:cxnLst>
                <a:cxn ang="0">
                  <a:pos x="connsiteX0" y="connsiteY0"/>
                </a:cxn>
                <a:cxn ang="0">
                  <a:pos x="connsiteX1" y="connsiteY1"/>
                </a:cxn>
                <a:cxn ang="0">
                  <a:pos x="connsiteX2" y="connsiteY2"/>
                </a:cxn>
                <a:cxn ang="0">
                  <a:pos x="connsiteX3" y="connsiteY3"/>
                </a:cxn>
              </a:cxnLst>
              <a:rect l="l" t="t" r="r" b="b"/>
              <a:pathLst>
                <a:path w="314048" h="287533">
                  <a:moveTo>
                    <a:pt x="11468" y="0"/>
                  </a:moveTo>
                  <a:lnTo>
                    <a:pt x="314048" y="219261"/>
                  </a:lnTo>
                  <a:lnTo>
                    <a:pt x="149143" y="287533"/>
                  </a:lnTo>
                  <a:lnTo>
                    <a:pt x="0" y="99595"/>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44" name="任意多边形 66"/>
            <p:cNvSpPr/>
            <p:nvPr/>
          </p:nvSpPr>
          <p:spPr>
            <a:xfrm rot="3834254">
              <a:off x="9141845" y="6212916"/>
              <a:ext cx="221238" cy="200499"/>
            </a:xfrm>
            <a:custGeom>
              <a:avLst/>
              <a:gdLst>
                <a:gd name="connsiteX0" fmla="*/ 6794 w 221238"/>
                <a:gd name="connsiteY0" fmla="*/ 0 h 200499"/>
                <a:gd name="connsiteX1" fmla="*/ 221238 w 221238"/>
                <a:gd name="connsiteY1" fmla="*/ 155395 h 200499"/>
                <a:gd name="connsiteX2" fmla="*/ 112294 w 221238"/>
                <a:gd name="connsiteY2" fmla="*/ 200499 h 200499"/>
                <a:gd name="connsiteX3" fmla="*/ 0 w 221238"/>
                <a:gd name="connsiteY3" fmla="*/ 58996 h 200499"/>
              </a:gdLst>
              <a:ahLst/>
              <a:cxnLst>
                <a:cxn ang="0">
                  <a:pos x="connsiteX0" y="connsiteY0"/>
                </a:cxn>
                <a:cxn ang="0">
                  <a:pos x="connsiteX1" y="connsiteY1"/>
                </a:cxn>
                <a:cxn ang="0">
                  <a:pos x="connsiteX2" y="connsiteY2"/>
                </a:cxn>
                <a:cxn ang="0">
                  <a:pos x="connsiteX3" y="connsiteY3"/>
                </a:cxn>
              </a:cxnLst>
              <a:rect l="l" t="t" r="r" b="b"/>
              <a:pathLst>
                <a:path w="221238" h="200499">
                  <a:moveTo>
                    <a:pt x="6794" y="0"/>
                  </a:moveTo>
                  <a:lnTo>
                    <a:pt x="221238" y="155395"/>
                  </a:lnTo>
                  <a:lnTo>
                    <a:pt x="112294" y="200499"/>
                  </a:lnTo>
                  <a:lnTo>
                    <a:pt x="0" y="58996"/>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45" name="任意多边形 68"/>
            <p:cNvSpPr/>
            <p:nvPr/>
          </p:nvSpPr>
          <p:spPr>
            <a:xfrm rot="4726618">
              <a:off x="10137641" y="3462627"/>
              <a:ext cx="1090268" cy="942332"/>
            </a:xfrm>
            <a:custGeom>
              <a:avLst/>
              <a:gdLst>
                <a:gd name="connsiteX0" fmla="*/ 54741 w 1090268"/>
                <a:gd name="connsiteY0" fmla="*/ 0 h 942332"/>
                <a:gd name="connsiteX1" fmla="*/ 1090268 w 1090268"/>
                <a:gd name="connsiteY1" fmla="*/ 750382 h 942332"/>
                <a:gd name="connsiteX2" fmla="*/ 626636 w 1090268"/>
                <a:gd name="connsiteY2" fmla="*/ 942332 h 942332"/>
                <a:gd name="connsiteX3" fmla="*/ 0 w 1090268"/>
                <a:gd name="connsiteY3" fmla="*/ 475377 h 942332"/>
              </a:gdLst>
              <a:ahLst/>
              <a:cxnLst>
                <a:cxn ang="0">
                  <a:pos x="connsiteX0" y="connsiteY0"/>
                </a:cxn>
                <a:cxn ang="0">
                  <a:pos x="connsiteX1" y="connsiteY1"/>
                </a:cxn>
                <a:cxn ang="0">
                  <a:pos x="connsiteX2" y="connsiteY2"/>
                </a:cxn>
                <a:cxn ang="0">
                  <a:pos x="connsiteX3" y="connsiteY3"/>
                </a:cxn>
              </a:cxnLst>
              <a:rect l="l" t="t" r="r" b="b"/>
              <a:pathLst>
                <a:path w="1090268" h="942332">
                  <a:moveTo>
                    <a:pt x="54741" y="0"/>
                  </a:moveTo>
                  <a:lnTo>
                    <a:pt x="1090268" y="750382"/>
                  </a:lnTo>
                  <a:lnTo>
                    <a:pt x="626636" y="942332"/>
                  </a:lnTo>
                  <a:lnTo>
                    <a:pt x="0" y="475377"/>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46" name="任意多边形 69"/>
            <p:cNvSpPr/>
            <p:nvPr/>
          </p:nvSpPr>
          <p:spPr>
            <a:xfrm rot="21025852">
              <a:off x="11693675" y="832757"/>
              <a:ext cx="217959" cy="164561"/>
            </a:xfrm>
            <a:custGeom>
              <a:avLst/>
              <a:gdLst>
                <a:gd name="connsiteX0" fmla="*/ 115393 w 217959"/>
                <a:gd name="connsiteY0" fmla="*/ 0 h 164561"/>
                <a:gd name="connsiteX1" fmla="*/ 217959 w 217959"/>
                <a:gd name="connsiteY1" fmla="*/ 74324 h 164561"/>
                <a:gd name="connsiteX2" fmla="*/ 0 w 217959"/>
                <a:gd name="connsiteY2" fmla="*/ 164561 h 164561"/>
              </a:gdLst>
              <a:ahLst/>
              <a:cxnLst>
                <a:cxn ang="0">
                  <a:pos x="connsiteX0" y="connsiteY0"/>
                </a:cxn>
                <a:cxn ang="0">
                  <a:pos x="connsiteX1" y="connsiteY1"/>
                </a:cxn>
                <a:cxn ang="0">
                  <a:pos x="connsiteX2" y="connsiteY2"/>
                </a:cxn>
              </a:cxnLst>
              <a:rect l="l" t="t" r="r" b="b"/>
              <a:pathLst>
                <a:path w="217959" h="164561">
                  <a:moveTo>
                    <a:pt x="115393" y="0"/>
                  </a:moveTo>
                  <a:lnTo>
                    <a:pt x="217959" y="74324"/>
                  </a:lnTo>
                  <a:lnTo>
                    <a:pt x="0" y="16456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sp>
        <p:nvSpPr>
          <p:cNvPr id="47" name="等腰三角形 4"/>
          <p:cNvSpPr/>
          <p:nvPr/>
        </p:nvSpPr>
        <p:spPr>
          <a:xfrm rot="1555719">
            <a:off x="6561138" y="669925"/>
            <a:ext cx="242887" cy="255588"/>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nvGrpSpPr>
          <p:cNvPr id="48" name="组 47"/>
          <p:cNvGrpSpPr/>
          <p:nvPr/>
        </p:nvGrpSpPr>
        <p:grpSpPr>
          <a:xfrm>
            <a:off x="853823" y="1290267"/>
            <a:ext cx="1919540" cy="596856"/>
            <a:chOff x="4081112" y="875484"/>
            <a:chExt cx="4029776" cy="434340"/>
          </a:xfrm>
        </p:grpSpPr>
        <p:sp>
          <p:nvSpPr>
            <p:cNvPr id="49" name="圆角矩形 48"/>
            <p:cNvSpPr/>
            <p:nvPr/>
          </p:nvSpPr>
          <p:spPr>
            <a:xfrm>
              <a:off x="4136900" y="875484"/>
              <a:ext cx="3918200" cy="434340"/>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000"/>
            </a:p>
          </p:txBody>
        </p:sp>
        <p:sp>
          <p:nvSpPr>
            <p:cNvPr id="50" name="文本框 49"/>
            <p:cNvSpPr txBox="1"/>
            <p:nvPr/>
          </p:nvSpPr>
          <p:spPr>
            <a:xfrm>
              <a:off x="4081112" y="907988"/>
              <a:ext cx="4029776" cy="335960"/>
            </a:xfrm>
            <a:prstGeom prst="rect">
              <a:avLst/>
            </a:prstGeom>
            <a:noFill/>
          </p:spPr>
          <p:txBody>
            <a:bodyPr wrap="square" rtlCol="0">
              <a:spAutoFit/>
            </a:bodyPr>
            <a:lstStyle/>
            <a:p>
              <a:pPr algn="ctr"/>
              <a:r>
                <a:rPr kumimoji="1" lang="zh-CN" altLang="en-US" sz="2400" b="1" dirty="0" smtClean="0">
                  <a:solidFill>
                    <a:schemeClr val="bg1"/>
                  </a:solidFill>
                  <a:latin typeface="Microsoft YaHei" charset="-122"/>
                  <a:ea typeface="Microsoft YaHei" charset="-122"/>
                  <a:cs typeface="Microsoft YaHei" charset="-122"/>
                </a:rPr>
                <a:t>使用</a:t>
              </a:r>
              <a:endParaRPr kumimoji="1" lang="zh-CN" altLang="en-US" sz="2400" b="1" dirty="0">
                <a:solidFill>
                  <a:schemeClr val="bg1"/>
                </a:solidFill>
                <a:latin typeface="Microsoft YaHei" charset="-122"/>
                <a:ea typeface="Microsoft YaHei" charset="-122"/>
                <a:cs typeface="Microsoft YaHei" charset="-122"/>
              </a:endParaRPr>
            </a:p>
          </p:txBody>
        </p:sp>
      </p:grpSp>
      <p:sp>
        <p:nvSpPr>
          <p:cNvPr id="2" name="矩形 1"/>
          <p:cNvSpPr/>
          <p:nvPr/>
        </p:nvSpPr>
        <p:spPr>
          <a:xfrm>
            <a:off x="799454" y="2194337"/>
            <a:ext cx="8314321" cy="3416320"/>
          </a:xfrm>
          <a:prstGeom prst="rect">
            <a:avLst/>
          </a:prstGeom>
        </p:spPr>
        <p:txBody>
          <a:bodyPr wrap="square">
            <a:spAutoFit/>
          </a:bodyPr>
          <a:lstStyle/>
          <a:p>
            <a:pPr algn="just"/>
            <a:r>
              <a:rPr lang="zh-CN" altLang="en-US" b="1" dirty="0">
                <a:solidFill>
                  <a:srgbClr val="FB0007"/>
                </a:solidFill>
                <a:latin typeface="Microsoft YaHei" charset="-122"/>
                <a:ea typeface="Microsoft YaHei" charset="-122"/>
                <a:cs typeface="Microsoft YaHei" charset="-122"/>
              </a:rPr>
              <a:t>用例</a:t>
            </a:r>
            <a:r>
              <a:rPr lang="zh-CN" altLang="en-US" dirty="0">
                <a:solidFill>
                  <a:srgbClr val="000000"/>
                </a:solidFill>
                <a:latin typeface="Microsoft YaHei" charset="-122"/>
                <a:ea typeface="Microsoft YaHei" charset="-122"/>
                <a:cs typeface="Microsoft YaHei" charset="-122"/>
              </a:rPr>
              <a:t>描述包含一系列执行者的操作和系统响应。</a:t>
            </a:r>
          </a:p>
          <a:p>
            <a:pPr algn="just"/>
            <a:r>
              <a:rPr lang="zh-CN" altLang="en-US" b="1" dirty="0">
                <a:solidFill>
                  <a:srgbClr val="FB0007"/>
                </a:solidFill>
                <a:latin typeface="Microsoft YaHei" charset="-122"/>
                <a:ea typeface="Microsoft YaHei" charset="-122"/>
                <a:cs typeface="Microsoft YaHei" charset="-122"/>
              </a:rPr>
              <a:t>对话图</a:t>
            </a:r>
            <a:r>
              <a:rPr lang="zh-CN" altLang="en-US" dirty="0">
                <a:solidFill>
                  <a:srgbClr val="000000"/>
                </a:solidFill>
                <a:latin typeface="Microsoft YaHei" charset="-122"/>
                <a:ea typeface="Microsoft YaHei" charset="-122"/>
                <a:cs typeface="Microsoft YaHei" charset="-122"/>
              </a:rPr>
              <a:t>用来描述一个可能的</a:t>
            </a:r>
            <a:r>
              <a:rPr lang="en-US" altLang="zh-CN" dirty="0">
                <a:solidFill>
                  <a:srgbClr val="000000"/>
                </a:solidFill>
                <a:latin typeface="Microsoft YaHei" charset="-122"/>
                <a:ea typeface="Microsoft YaHei" charset="-122"/>
                <a:cs typeface="Microsoft YaHei" charset="-122"/>
              </a:rPr>
              <a:t>UI</a:t>
            </a:r>
            <a:r>
              <a:rPr lang="zh-CN" altLang="en-US" dirty="0">
                <a:solidFill>
                  <a:srgbClr val="000000"/>
                </a:solidFill>
                <a:latin typeface="Microsoft YaHei" charset="-122"/>
                <a:ea typeface="Microsoft YaHei" charset="-122"/>
                <a:cs typeface="Microsoft YaHei" charset="-122"/>
              </a:rPr>
              <a:t>架构，对用例描述的一系列操作和响应进行建模。</a:t>
            </a:r>
          </a:p>
          <a:p>
            <a:pPr algn="just"/>
            <a:r>
              <a:rPr lang="zh-CN" altLang="en-US" b="1" dirty="0">
                <a:solidFill>
                  <a:srgbClr val="FB0007"/>
                </a:solidFill>
                <a:latin typeface="Microsoft YaHei" charset="-122"/>
                <a:ea typeface="Microsoft YaHei" charset="-122"/>
                <a:cs typeface="Microsoft YaHei" charset="-122"/>
              </a:rPr>
              <a:t>抛弃型原型或者线框图</a:t>
            </a:r>
            <a:r>
              <a:rPr lang="zh-CN" altLang="en-US" dirty="0">
                <a:solidFill>
                  <a:srgbClr val="000000"/>
                </a:solidFill>
                <a:latin typeface="Microsoft YaHei" charset="-122"/>
                <a:ea typeface="Microsoft YaHei" charset="-122"/>
                <a:cs typeface="Microsoft YaHei" charset="-122"/>
              </a:rPr>
              <a:t>可以将对话元素详细描述为特定的屏幕、菜单或者对话框</a:t>
            </a:r>
            <a:r>
              <a:rPr lang="zh-CN" altLang="en-US" dirty="0" smtClean="0">
                <a:solidFill>
                  <a:srgbClr val="000000"/>
                </a:solidFill>
                <a:latin typeface="Microsoft YaHei" charset="-122"/>
                <a:ea typeface="Microsoft YaHei" charset="-122"/>
                <a:cs typeface="Microsoft YaHei" charset="-122"/>
              </a:rPr>
              <a:t>。</a:t>
            </a:r>
            <a:endParaRPr lang="zh-CN" altLang="en-US" dirty="0">
              <a:solidFill>
                <a:srgbClr val="000000"/>
              </a:solidFill>
              <a:latin typeface="Microsoft YaHei" charset="-122"/>
              <a:ea typeface="Microsoft YaHei" charset="-122"/>
              <a:cs typeface="Microsoft YaHei" charset="-122"/>
            </a:endParaRPr>
          </a:p>
          <a:p>
            <a:pPr algn="just"/>
            <a:r>
              <a:rPr lang="zh-CN" altLang="en-US" dirty="0">
                <a:solidFill>
                  <a:srgbClr val="000000"/>
                </a:solidFill>
                <a:latin typeface="Microsoft YaHei" charset="-122"/>
                <a:ea typeface="Microsoft YaHei" charset="-122"/>
                <a:cs typeface="Microsoft YaHei" charset="-122"/>
              </a:rPr>
              <a:t>当用户对原型进行评估时，其反馈意见可能会产生用例描述的变更或对话图的变更。</a:t>
            </a:r>
          </a:p>
          <a:p>
            <a:pPr algn="just"/>
            <a:r>
              <a:rPr lang="zh-CN" altLang="en-US" dirty="0">
                <a:solidFill>
                  <a:srgbClr val="000000"/>
                </a:solidFill>
                <a:latin typeface="Microsoft YaHei" charset="-122"/>
                <a:ea typeface="Microsoft YaHei" charset="-122"/>
                <a:cs typeface="Microsoft YaHei" charset="-122"/>
              </a:rPr>
              <a:t>需求提炼以及屏幕草图画好以后，就可以对每个</a:t>
            </a:r>
            <a:r>
              <a:rPr lang="en-US" altLang="zh-CN" dirty="0">
                <a:solidFill>
                  <a:srgbClr val="000000"/>
                </a:solidFill>
                <a:latin typeface="Microsoft YaHei" charset="-122"/>
                <a:ea typeface="Microsoft YaHei" charset="-122"/>
                <a:cs typeface="Microsoft YaHei" charset="-122"/>
              </a:rPr>
              <a:t>UI</a:t>
            </a:r>
            <a:r>
              <a:rPr lang="zh-CN" altLang="en-US" dirty="0">
                <a:solidFill>
                  <a:srgbClr val="000000"/>
                </a:solidFill>
                <a:latin typeface="Microsoft YaHei" charset="-122"/>
                <a:ea typeface="Microsoft YaHei" charset="-122"/>
                <a:cs typeface="Microsoft YaHei" charset="-122"/>
              </a:rPr>
              <a:t>元素进行易用性方面的优化。</a:t>
            </a:r>
          </a:p>
          <a:p>
            <a:pPr algn="just"/>
            <a:r>
              <a:rPr lang="zh-CN" altLang="en-US" dirty="0">
                <a:solidFill>
                  <a:srgbClr val="000000"/>
                </a:solidFill>
                <a:latin typeface="Microsoft YaHei" charset="-122"/>
                <a:ea typeface="Microsoft YaHei" charset="-122"/>
                <a:cs typeface="Microsoft YaHei" charset="-122"/>
              </a:rPr>
              <a:t>这些活动并</a:t>
            </a:r>
            <a:r>
              <a:rPr lang="zh-CN" altLang="en-US" b="1" dirty="0">
                <a:solidFill>
                  <a:srgbClr val="FB0007"/>
                </a:solidFill>
                <a:latin typeface="Microsoft YaHei" charset="-122"/>
                <a:ea typeface="Microsoft YaHei" charset="-122"/>
                <a:cs typeface="Microsoft YaHei" charset="-122"/>
              </a:rPr>
              <a:t>不需要严格按照顺序执行</a:t>
            </a:r>
            <a:r>
              <a:rPr lang="zh-CN" altLang="en-US" dirty="0">
                <a:solidFill>
                  <a:srgbClr val="000000"/>
                </a:solidFill>
                <a:latin typeface="Microsoft YaHei" charset="-122"/>
                <a:ea typeface="Microsoft YaHei" charset="-122"/>
                <a:cs typeface="Microsoft YaHei" charset="-122"/>
              </a:rPr>
              <a:t>。在团队足够信心相信自己已经理解需求、需求已经完全完成以及拥有创建正确</a:t>
            </a:r>
            <a:r>
              <a:rPr lang="en-US" altLang="zh-CN" dirty="0">
                <a:solidFill>
                  <a:srgbClr val="000000"/>
                </a:solidFill>
                <a:latin typeface="Microsoft YaHei" charset="-122"/>
                <a:ea typeface="Microsoft YaHei" charset="-122"/>
                <a:cs typeface="Microsoft YaHei" charset="-122"/>
              </a:rPr>
              <a:t>UI</a:t>
            </a:r>
            <a:r>
              <a:rPr lang="zh-CN" altLang="en-US" dirty="0">
                <a:solidFill>
                  <a:srgbClr val="000000"/>
                </a:solidFill>
                <a:latin typeface="Microsoft YaHei" charset="-122"/>
                <a:ea typeface="Microsoft YaHei" charset="-122"/>
                <a:cs typeface="Microsoft YaHei" charset="-122"/>
              </a:rPr>
              <a:t>的良好途径的条件下，原型就没有太多必要。同样，可以对有重大错误风险的需求或者可能带来较大影响的需求进行重点建模</a:t>
            </a:r>
            <a:r>
              <a:rPr lang="zh-CN" altLang="en-US" dirty="0" smtClean="0">
                <a:solidFill>
                  <a:srgbClr val="000000"/>
                </a:solidFill>
                <a:latin typeface="Microsoft YaHei" charset="-122"/>
                <a:ea typeface="Microsoft YaHei" charset="-122"/>
                <a:cs typeface="Microsoft YaHei" charset="-122"/>
              </a:rPr>
              <a:t>。</a:t>
            </a:r>
            <a:endParaRPr lang="zh-CN" altLang="en-US" dirty="0">
              <a:solidFill>
                <a:srgbClr val="000000"/>
              </a:solidFill>
              <a:latin typeface="Microsoft YaHei" charset="-122"/>
              <a:ea typeface="Microsoft YaHei" charset="-122"/>
              <a:cs typeface="Microsoft YaHei" charset="-122"/>
            </a:endParaRPr>
          </a:p>
          <a:p>
            <a:pPr algn="just"/>
            <a:r>
              <a:rPr lang="zh-CN" altLang="en-US" dirty="0">
                <a:solidFill>
                  <a:srgbClr val="000000"/>
                </a:solidFill>
                <a:latin typeface="Microsoft YaHei" charset="-122"/>
                <a:ea typeface="Microsoft YaHei" charset="-122"/>
                <a:cs typeface="Microsoft YaHei" charset="-122"/>
              </a:rPr>
              <a:t>想要获得一个可接受的互相认可的</a:t>
            </a:r>
            <a:r>
              <a:rPr lang="en-US" altLang="zh-CN" dirty="0">
                <a:solidFill>
                  <a:srgbClr val="000000"/>
                </a:solidFill>
                <a:latin typeface="Microsoft YaHei" charset="-122"/>
                <a:ea typeface="Microsoft YaHei" charset="-122"/>
                <a:cs typeface="Microsoft YaHei" charset="-122"/>
              </a:rPr>
              <a:t>UI</a:t>
            </a:r>
            <a:r>
              <a:rPr lang="zh-CN" altLang="en-US" dirty="0">
                <a:solidFill>
                  <a:srgbClr val="000000"/>
                </a:solidFill>
                <a:latin typeface="Microsoft YaHei" charset="-122"/>
                <a:ea typeface="Microsoft YaHei" charset="-122"/>
                <a:cs typeface="Microsoft YaHei" charset="-122"/>
              </a:rPr>
              <a:t>设计，最好的方式就是对用例、对话图以及线框图进行</a:t>
            </a:r>
            <a:r>
              <a:rPr lang="zh-CN" altLang="en-US" b="1" dirty="0">
                <a:solidFill>
                  <a:srgbClr val="FB0007"/>
                </a:solidFill>
                <a:latin typeface="Microsoft YaHei" charset="-122"/>
                <a:ea typeface="Microsoft YaHei" charset="-122"/>
                <a:cs typeface="Microsoft YaHei" charset="-122"/>
              </a:rPr>
              <a:t>迭代</a:t>
            </a:r>
            <a:r>
              <a:rPr lang="zh-CN" altLang="en-US" dirty="0" smtClean="0">
                <a:solidFill>
                  <a:srgbClr val="000000"/>
                </a:solidFill>
                <a:latin typeface="Microsoft YaHei" charset="-122"/>
                <a:ea typeface="Microsoft YaHei" charset="-122"/>
                <a:cs typeface="Microsoft YaHei" charset="-122"/>
              </a:rPr>
              <a:t>。</a:t>
            </a:r>
            <a:r>
              <a:rPr lang="en-US" altLang="zh-CN" dirty="0" smtClean="0">
                <a:solidFill>
                  <a:srgbClr val="000000"/>
                </a:solidFill>
                <a:latin typeface="Microsoft YaHei" charset="-122"/>
                <a:ea typeface="Microsoft YaHei" charset="-122"/>
                <a:cs typeface="Microsoft YaHei" charset="-122"/>
              </a:rPr>
              <a:t>[1]</a:t>
            </a:r>
            <a:endParaRPr lang="zh-CN" altLang="en-US" dirty="0">
              <a:solidFill>
                <a:srgbClr val="000000"/>
              </a:solidFill>
              <a:effectLst/>
              <a:latin typeface="Microsoft YaHei" charset="-122"/>
              <a:ea typeface="Microsoft YaHei" charset="-122"/>
              <a:cs typeface="Microsoft YaHei" charset="-122"/>
            </a:endParaRPr>
          </a:p>
        </p:txBody>
      </p:sp>
    </p:spTree>
    <p:extLst>
      <p:ext uri="{BB962C8B-B14F-4D97-AF65-F5344CB8AC3E}">
        <p14:creationId xmlns:p14="http://schemas.microsoft.com/office/powerpoint/2010/main" val="1415831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文本框 23"/>
          <p:cNvSpPr txBox="1">
            <a:spLocks noChangeArrowheads="1"/>
          </p:cNvSpPr>
          <p:nvPr/>
        </p:nvSpPr>
        <p:spPr bwMode="auto">
          <a:xfrm>
            <a:off x="739775" y="298450"/>
            <a:ext cx="20335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000" b="1" i="0" u="none" strike="noStrike" kern="1200" cap="none" spc="0" normalizeH="0" baseline="0" noProof="0" dirty="0" smtClean="0">
                <a:ln>
                  <a:noFill/>
                </a:ln>
                <a:solidFill>
                  <a:srgbClr val="F77258"/>
                </a:solidFill>
                <a:effectLst/>
                <a:uLnTx/>
                <a:uFillTx/>
                <a:latin typeface="微软雅黑" panose="020B0503020204020204" pitchFamily="34" charset="-122"/>
                <a:ea typeface="微软雅黑" panose="020B0503020204020204" pitchFamily="34" charset="-122"/>
                <a:cs typeface="+mn-cs"/>
              </a:rPr>
              <a:t>原型界面简介</a:t>
            </a:r>
            <a:endParaRPr kumimoji="0" lang="zh-CN" altLang="en-US" sz="2000" b="1" i="0" u="none" strike="noStrike" kern="1200" cap="none" spc="0" normalizeH="0" baseline="0" noProof="0" dirty="0">
              <a:ln>
                <a:noFill/>
              </a:ln>
              <a:solidFill>
                <a:srgbClr val="F77258"/>
              </a:solidFill>
              <a:effectLst/>
              <a:uLnTx/>
              <a:uFillTx/>
              <a:latin typeface="微软雅黑" panose="020B0503020204020204" pitchFamily="34" charset="-122"/>
              <a:ea typeface="微软雅黑" panose="020B0503020204020204" pitchFamily="34" charset="-122"/>
              <a:cs typeface="+mn-cs"/>
            </a:endParaRPr>
          </a:p>
        </p:txBody>
      </p:sp>
      <p:grpSp>
        <p:nvGrpSpPr>
          <p:cNvPr id="21" name="组合 29"/>
          <p:cNvGrpSpPr/>
          <p:nvPr/>
        </p:nvGrpSpPr>
        <p:grpSpPr bwMode="auto">
          <a:xfrm>
            <a:off x="338138" y="293688"/>
            <a:ext cx="333375" cy="411162"/>
            <a:chOff x="10668001" y="925959"/>
            <a:chExt cx="444498" cy="545940"/>
          </a:xfrm>
        </p:grpSpPr>
        <p:sp>
          <p:nvSpPr>
            <p:cNvPr id="22" name="等腰三角形 27"/>
            <p:cNvSpPr/>
            <p:nvPr/>
          </p:nvSpPr>
          <p:spPr>
            <a:xfrm rot="5400000">
              <a:off x="10633062" y="1005163"/>
              <a:ext cx="501675" cy="431798"/>
            </a:xfrm>
            <a:prstGeom prst="triangle">
              <a:avLst/>
            </a:pr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3" name="等腰三角形 28"/>
            <p:cNvSpPr/>
            <p:nvPr/>
          </p:nvSpPr>
          <p:spPr>
            <a:xfrm rot="5400000">
              <a:off x="10705952" y="955741"/>
              <a:ext cx="436330" cy="376765"/>
            </a:xfrm>
            <a:prstGeom prst="triangle">
              <a:avLst/>
            </a:pr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sp>
        <p:nvSpPr>
          <p:cNvPr id="24" name="等腰三角形 3"/>
          <p:cNvSpPr/>
          <p:nvPr/>
        </p:nvSpPr>
        <p:spPr>
          <a:xfrm>
            <a:off x="8924925" y="0"/>
            <a:ext cx="3267075" cy="6858000"/>
          </a:xfrm>
          <a:prstGeom prst="triangle">
            <a:avLst>
              <a:gd name="adj" fmla="val 100000"/>
            </a:avLst>
          </a:prstGeom>
          <a:solidFill>
            <a:srgbClr val="F772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0" name="等腰三角形 4"/>
          <p:cNvSpPr/>
          <p:nvPr/>
        </p:nvSpPr>
        <p:spPr>
          <a:xfrm rot="11374545">
            <a:off x="8839200" y="1468438"/>
            <a:ext cx="501650" cy="5270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772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1" name="等腰三角形 4"/>
          <p:cNvSpPr/>
          <p:nvPr/>
        </p:nvSpPr>
        <p:spPr>
          <a:xfrm rot="20476330">
            <a:off x="10464800" y="766763"/>
            <a:ext cx="1674813" cy="1760537"/>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2" name="等腰三角形 4"/>
          <p:cNvSpPr/>
          <p:nvPr/>
        </p:nvSpPr>
        <p:spPr>
          <a:xfrm>
            <a:off x="10202863" y="1533525"/>
            <a:ext cx="1282700" cy="134620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2DCCD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3" name="等腰三角形 4"/>
          <p:cNvSpPr/>
          <p:nvPr/>
        </p:nvSpPr>
        <p:spPr>
          <a:xfrm rot="3834254">
            <a:off x="9466263" y="5322888"/>
            <a:ext cx="342900" cy="3619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2DCCD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4" name="等腰三角形 4"/>
          <p:cNvSpPr/>
          <p:nvPr/>
        </p:nvSpPr>
        <p:spPr>
          <a:xfrm rot="3834254">
            <a:off x="9100344" y="6187282"/>
            <a:ext cx="244475" cy="255587"/>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8D84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5" name="等腰三角形 4"/>
          <p:cNvSpPr/>
          <p:nvPr/>
        </p:nvSpPr>
        <p:spPr>
          <a:xfrm rot="4726618">
            <a:off x="9940925" y="3300413"/>
            <a:ext cx="1177925" cy="12382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8D84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6" name="等腰三角形 4"/>
          <p:cNvSpPr/>
          <p:nvPr/>
        </p:nvSpPr>
        <p:spPr>
          <a:xfrm rot="21025852">
            <a:off x="11661775" y="754063"/>
            <a:ext cx="244475" cy="257175"/>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8D84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7" name="等腰三角形 4"/>
          <p:cNvSpPr/>
          <p:nvPr/>
        </p:nvSpPr>
        <p:spPr>
          <a:xfrm rot="3834254">
            <a:off x="8044656" y="329407"/>
            <a:ext cx="344487" cy="3619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8" name="等腰三角形 4"/>
          <p:cNvSpPr/>
          <p:nvPr/>
        </p:nvSpPr>
        <p:spPr>
          <a:xfrm rot="18038681">
            <a:off x="9340056" y="-207169"/>
            <a:ext cx="344488" cy="3619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9" name="等腰三角形 4"/>
          <p:cNvSpPr/>
          <p:nvPr/>
        </p:nvSpPr>
        <p:spPr>
          <a:xfrm rot="11374545">
            <a:off x="10853738" y="5605463"/>
            <a:ext cx="501650" cy="525462"/>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nvGrpSpPr>
          <p:cNvPr id="40" name="组合 49"/>
          <p:cNvGrpSpPr/>
          <p:nvPr/>
        </p:nvGrpSpPr>
        <p:grpSpPr>
          <a:xfrm>
            <a:off x="9152214" y="832757"/>
            <a:ext cx="3080989" cy="5591028"/>
            <a:chOff x="9152214" y="832757"/>
            <a:chExt cx="3080989" cy="5591028"/>
          </a:xfrm>
          <a:solidFill>
            <a:srgbClr val="FFFFFF"/>
          </a:solidFill>
        </p:grpSpPr>
        <p:sp>
          <p:nvSpPr>
            <p:cNvPr id="41" name="任意多边形 50"/>
            <p:cNvSpPr/>
            <p:nvPr/>
          </p:nvSpPr>
          <p:spPr>
            <a:xfrm rot="20476330">
              <a:off x="10748648" y="1409739"/>
              <a:ext cx="1484555" cy="991655"/>
            </a:xfrm>
            <a:custGeom>
              <a:avLst/>
              <a:gdLst>
                <a:gd name="connsiteX0" fmla="*/ 964253 w 1484555"/>
                <a:gd name="connsiteY0" fmla="*/ 0 h 991655"/>
                <a:gd name="connsiteX1" fmla="*/ 1484555 w 1484555"/>
                <a:gd name="connsiteY1" fmla="*/ 377030 h 991655"/>
                <a:gd name="connsiteX2" fmla="*/ 0 w 1484555"/>
                <a:gd name="connsiteY2" fmla="*/ 991655 h 991655"/>
              </a:gdLst>
              <a:ahLst/>
              <a:cxnLst>
                <a:cxn ang="0">
                  <a:pos x="connsiteX0" y="connsiteY0"/>
                </a:cxn>
                <a:cxn ang="0">
                  <a:pos x="connsiteX1" y="connsiteY1"/>
                </a:cxn>
                <a:cxn ang="0">
                  <a:pos x="connsiteX2" y="connsiteY2"/>
                </a:cxn>
              </a:cxnLst>
              <a:rect l="l" t="t" r="r" b="b"/>
              <a:pathLst>
                <a:path w="1484555" h="991655">
                  <a:moveTo>
                    <a:pt x="964253" y="0"/>
                  </a:moveTo>
                  <a:lnTo>
                    <a:pt x="1484555" y="377030"/>
                  </a:lnTo>
                  <a:lnTo>
                    <a:pt x="0" y="991655"/>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42" name="任意多边形 51"/>
            <p:cNvSpPr/>
            <p:nvPr/>
          </p:nvSpPr>
          <p:spPr>
            <a:xfrm>
              <a:off x="10971638" y="2127252"/>
              <a:ext cx="513649" cy="434792"/>
            </a:xfrm>
            <a:custGeom>
              <a:avLst/>
              <a:gdLst>
                <a:gd name="connsiteX0" fmla="*/ 207102 w 513649"/>
                <a:gd name="connsiteY0" fmla="*/ 0 h 434792"/>
                <a:gd name="connsiteX1" fmla="*/ 513649 w 513649"/>
                <a:gd name="connsiteY1" fmla="*/ 222135 h 434792"/>
                <a:gd name="connsiteX2" fmla="*/ 0 w 513649"/>
                <a:gd name="connsiteY2" fmla="*/ 434792 h 434792"/>
              </a:gdLst>
              <a:ahLst/>
              <a:cxnLst>
                <a:cxn ang="0">
                  <a:pos x="connsiteX0" y="connsiteY0"/>
                </a:cxn>
                <a:cxn ang="0">
                  <a:pos x="connsiteX1" y="connsiteY1"/>
                </a:cxn>
                <a:cxn ang="0">
                  <a:pos x="connsiteX2" y="connsiteY2"/>
                </a:cxn>
              </a:cxnLst>
              <a:rect l="l" t="t" r="r" b="b"/>
              <a:pathLst>
                <a:path w="513649" h="434792">
                  <a:moveTo>
                    <a:pt x="207102" y="0"/>
                  </a:moveTo>
                  <a:lnTo>
                    <a:pt x="513649" y="222135"/>
                  </a:lnTo>
                  <a:lnTo>
                    <a:pt x="0" y="434792"/>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43" name="任意多边形 52"/>
            <p:cNvSpPr/>
            <p:nvPr/>
          </p:nvSpPr>
          <p:spPr>
            <a:xfrm rot="3834254">
              <a:off x="9520560" y="5357206"/>
              <a:ext cx="314048" cy="287533"/>
            </a:xfrm>
            <a:custGeom>
              <a:avLst/>
              <a:gdLst>
                <a:gd name="connsiteX0" fmla="*/ 11468 w 314048"/>
                <a:gd name="connsiteY0" fmla="*/ 0 h 287533"/>
                <a:gd name="connsiteX1" fmla="*/ 314048 w 314048"/>
                <a:gd name="connsiteY1" fmla="*/ 219261 h 287533"/>
                <a:gd name="connsiteX2" fmla="*/ 149143 w 314048"/>
                <a:gd name="connsiteY2" fmla="*/ 287533 h 287533"/>
                <a:gd name="connsiteX3" fmla="*/ 0 w 314048"/>
                <a:gd name="connsiteY3" fmla="*/ 99595 h 287533"/>
              </a:gdLst>
              <a:ahLst/>
              <a:cxnLst>
                <a:cxn ang="0">
                  <a:pos x="connsiteX0" y="connsiteY0"/>
                </a:cxn>
                <a:cxn ang="0">
                  <a:pos x="connsiteX1" y="connsiteY1"/>
                </a:cxn>
                <a:cxn ang="0">
                  <a:pos x="connsiteX2" y="connsiteY2"/>
                </a:cxn>
                <a:cxn ang="0">
                  <a:pos x="connsiteX3" y="connsiteY3"/>
                </a:cxn>
              </a:cxnLst>
              <a:rect l="l" t="t" r="r" b="b"/>
              <a:pathLst>
                <a:path w="314048" h="287533">
                  <a:moveTo>
                    <a:pt x="11468" y="0"/>
                  </a:moveTo>
                  <a:lnTo>
                    <a:pt x="314048" y="219261"/>
                  </a:lnTo>
                  <a:lnTo>
                    <a:pt x="149143" y="287533"/>
                  </a:lnTo>
                  <a:lnTo>
                    <a:pt x="0" y="99595"/>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44" name="任意多边形 66"/>
            <p:cNvSpPr/>
            <p:nvPr/>
          </p:nvSpPr>
          <p:spPr>
            <a:xfrm rot="3834254">
              <a:off x="9141845" y="6212916"/>
              <a:ext cx="221238" cy="200499"/>
            </a:xfrm>
            <a:custGeom>
              <a:avLst/>
              <a:gdLst>
                <a:gd name="connsiteX0" fmla="*/ 6794 w 221238"/>
                <a:gd name="connsiteY0" fmla="*/ 0 h 200499"/>
                <a:gd name="connsiteX1" fmla="*/ 221238 w 221238"/>
                <a:gd name="connsiteY1" fmla="*/ 155395 h 200499"/>
                <a:gd name="connsiteX2" fmla="*/ 112294 w 221238"/>
                <a:gd name="connsiteY2" fmla="*/ 200499 h 200499"/>
                <a:gd name="connsiteX3" fmla="*/ 0 w 221238"/>
                <a:gd name="connsiteY3" fmla="*/ 58996 h 200499"/>
              </a:gdLst>
              <a:ahLst/>
              <a:cxnLst>
                <a:cxn ang="0">
                  <a:pos x="connsiteX0" y="connsiteY0"/>
                </a:cxn>
                <a:cxn ang="0">
                  <a:pos x="connsiteX1" y="connsiteY1"/>
                </a:cxn>
                <a:cxn ang="0">
                  <a:pos x="connsiteX2" y="connsiteY2"/>
                </a:cxn>
                <a:cxn ang="0">
                  <a:pos x="connsiteX3" y="connsiteY3"/>
                </a:cxn>
              </a:cxnLst>
              <a:rect l="l" t="t" r="r" b="b"/>
              <a:pathLst>
                <a:path w="221238" h="200499">
                  <a:moveTo>
                    <a:pt x="6794" y="0"/>
                  </a:moveTo>
                  <a:lnTo>
                    <a:pt x="221238" y="155395"/>
                  </a:lnTo>
                  <a:lnTo>
                    <a:pt x="112294" y="200499"/>
                  </a:lnTo>
                  <a:lnTo>
                    <a:pt x="0" y="58996"/>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45" name="任意多边形 68"/>
            <p:cNvSpPr/>
            <p:nvPr/>
          </p:nvSpPr>
          <p:spPr>
            <a:xfrm rot="4726618">
              <a:off x="10137641" y="3462627"/>
              <a:ext cx="1090268" cy="942332"/>
            </a:xfrm>
            <a:custGeom>
              <a:avLst/>
              <a:gdLst>
                <a:gd name="connsiteX0" fmla="*/ 54741 w 1090268"/>
                <a:gd name="connsiteY0" fmla="*/ 0 h 942332"/>
                <a:gd name="connsiteX1" fmla="*/ 1090268 w 1090268"/>
                <a:gd name="connsiteY1" fmla="*/ 750382 h 942332"/>
                <a:gd name="connsiteX2" fmla="*/ 626636 w 1090268"/>
                <a:gd name="connsiteY2" fmla="*/ 942332 h 942332"/>
                <a:gd name="connsiteX3" fmla="*/ 0 w 1090268"/>
                <a:gd name="connsiteY3" fmla="*/ 475377 h 942332"/>
              </a:gdLst>
              <a:ahLst/>
              <a:cxnLst>
                <a:cxn ang="0">
                  <a:pos x="connsiteX0" y="connsiteY0"/>
                </a:cxn>
                <a:cxn ang="0">
                  <a:pos x="connsiteX1" y="connsiteY1"/>
                </a:cxn>
                <a:cxn ang="0">
                  <a:pos x="connsiteX2" y="connsiteY2"/>
                </a:cxn>
                <a:cxn ang="0">
                  <a:pos x="connsiteX3" y="connsiteY3"/>
                </a:cxn>
              </a:cxnLst>
              <a:rect l="l" t="t" r="r" b="b"/>
              <a:pathLst>
                <a:path w="1090268" h="942332">
                  <a:moveTo>
                    <a:pt x="54741" y="0"/>
                  </a:moveTo>
                  <a:lnTo>
                    <a:pt x="1090268" y="750382"/>
                  </a:lnTo>
                  <a:lnTo>
                    <a:pt x="626636" y="942332"/>
                  </a:lnTo>
                  <a:lnTo>
                    <a:pt x="0" y="475377"/>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46" name="任意多边形 69"/>
            <p:cNvSpPr/>
            <p:nvPr/>
          </p:nvSpPr>
          <p:spPr>
            <a:xfrm rot="21025852">
              <a:off x="11693675" y="832757"/>
              <a:ext cx="217959" cy="164561"/>
            </a:xfrm>
            <a:custGeom>
              <a:avLst/>
              <a:gdLst>
                <a:gd name="connsiteX0" fmla="*/ 115393 w 217959"/>
                <a:gd name="connsiteY0" fmla="*/ 0 h 164561"/>
                <a:gd name="connsiteX1" fmla="*/ 217959 w 217959"/>
                <a:gd name="connsiteY1" fmla="*/ 74324 h 164561"/>
                <a:gd name="connsiteX2" fmla="*/ 0 w 217959"/>
                <a:gd name="connsiteY2" fmla="*/ 164561 h 164561"/>
              </a:gdLst>
              <a:ahLst/>
              <a:cxnLst>
                <a:cxn ang="0">
                  <a:pos x="connsiteX0" y="connsiteY0"/>
                </a:cxn>
                <a:cxn ang="0">
                  <a:pos x="connsiteX1" y="connsiteY1"/>
                </a:cxn>
                <a:cxn ang="0">
                  <a:pos x="connsiteX2" y="connsiteY2"/>
                </a:cxn>
              </a:cxnLst>
              <a:rect l="l" t="t" r="r" b="b"/>
              <a:pathLst>
                <a:path w="217959" h="164561">
                  <a:moveTo>
                    <a:pt x="115393" y="0"/>
                  </a:moveTo>
                  <a:lnTo>
                    <a:pt x="217959" y="74324"/>
                  </a:lnTo>
                  <a:lnTo>
                    <a:pt x="0" y="16456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sp>
        <p:nvSpPr>
          <p:cNvPr id="47" name="等腰三角形 4"/>
          <p:cNvSpPr/>
          <p:nvPr/>
        </p:nvSpPr>
        <p:spPr>
          <a:xfrm rot="1555719">
            <a:off x="6561138" y="669925"/>
            <a:ext cx="242887" cy="255588"/>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nvGrpSpPr>
          <p:cNvPr id="48" name="组 47"/>
          <p:cNvGrpSpPr/>
          <p:nvPr/>
        </p:nvGrpSpPr>
        <p:grpSpPr>
          <a:xfrm>
            <a:off x="853823" y="1290267"/>
            <a:ext cx="1919540" cy="596856"/>
            <a:chOff x="4081112" y="875484"/>
            <a:chExt cx="4029776" cy="434340"/>
          </a:xfrm>
        </p:grpSpPr>
        <p:sp>
          <p:nvSpPr>
            <p:cNvPr id="49" name="圆角矩形 48"/>
            <p:cNvSpPr/>
            <p:nvPr/>
          </p:nvSpPr>
          <p:spPr>
            <a:xfrm>
              <a:off x="4136900" y="875484"/>
              <a:ext cx="3918200" cy="434340"/>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000"/>
            </a:p>
          </p:txBody>
        </p:sp>
        <p:sp>
          <p:nvSpPr>
            <p:cNvPr id="50" name="文本框 49"/>
            <p:cNvSpPr txBox="1"/>
            <p:nvPr/>
          </p:nvSpPr>
          <p:spPr>
            <a:xfrm>
              <a:off x="4081112" y="907988"/>
              <a:ext cx="4029776" cy="335960"/>
            </a:xfrm>
            <a:prstGeom prst="rect">
              <a:avLst/>
            </a:prstGeom>
            <a:noFill/>
          </p:spPr>
          <p:txBody>
            <a:bodyPr wrap="square" rtlCol="0">
              <a:spAutoFit/>
            </a:bodyPr>
            <a:lstStyle/>
            <a:p>
              <a:pPr algn="ctr"/>
              <a:r>
                <a:rPr kumimoji="1" lang="zh-CN" altLang="en-US" sz="2400" b="1" dirty="0" smtClean="0">
                  <a:solidFill>
                    <a:schemeClr val="bg1"/>
                  </a:solidFill>
                  <a:latin typeface="Microsoft YaHei" charset="-122"/>
                  <a:ea typeface="Microsoft YaHei" charset="-122"/>
                  <a:cs typeface="Microsoft YaHei" charset="-122"/>
                </a:rPr>
                <a:t>评估</a:t>
              </a:r>
              <a:endParaRPr kumimoji="1" lang="zh-CN" altLang="en-US" sz="2400" b="1" dirty="0">
                <a:solidFill>
                  <a:schemeClr val="bg1"/>
                </a:solidFill>
                <a:latin typeface="Microsoft YaHei" charset="-122"/>
                <a:ea typeface="Microsoft YaHei" charset="-122"/>
                <a:cs typeface="Microsoft YaHei" charset="-122"/>
              </a:endParaRPr>
            </a:p>
          </p:txBody>
        </p:sp>
      </p:grpSp>
      <p:sp>
        <p:nvSpPr>
          <p:cNvPr id="3" name="矩形 2"/>
          <p:cNvSpPr/>
          <p:nvPr/>
        </p:nvSpPr>
        <p:spPr>
          <a:xfrm>
            <a:off x="1677568" y="2357772"/>
            <a:ext cx="6096000" cy="2585323"/>
          </a:xfrm>
          <a:prstGeom prst="rect">
            <a:avLst/>
          </a:prstGeom>
        </p:spPr>
        <p:txBody>
          <a:bodyPr>
            <a:spAutoFit/>
          </a:bodyPr>
          <a:lstStyle/>
          <a:p>
            <a:pPr algn="just">
              <a:lnSpc>
                <a:spcPct val="150000"/>
              </a:lnSpc>
            </a:pPr>
            <a:r>
              <a:rPr lang="zh-CN" altLang="en-US" b="1" dirty="0">
                <a:solidFill>
                  <a:srgbClr val="FF0000"/>
                </a:solidFill>
                <a:latin typeface="Microsoft YaHei" charset="-122"/>
                <a:ea typeface="Microsoft YaHei" charset="-122"/>
                <a:cs typeface="Microsoft YaHei" charset="-122"/>
              </a:rPr>
              <a:t>相较于直接让用户说出自己的想法，观察用户如何使用原型可以获取更多的信息</a:t>
            </a:r>
            <a:r>
              <a:rPr lang="zh-CN" altLang="en-US" dirty="0">
                <a:solidFill>
                  <a:srgbClr val="000000"/>
                </a:solidFill>
                <a:latin typeface="Microsoft YaHei" charset="-122"/>
                <a:ea typeface="Microsoft YaHei" charset="-122"/>
                <a:cs typeface="Microsoft YaHei" charset="-122"/>
              </a:rPr>
              <a:t>。</a:t>
            </a:r>
          </a:p>
          <a:p>
            <a:pPr algn="just">
              <a:lnSpc>
                <a:spcPct val="150000"/>
              </a:lnSpc>
            </a:pPr>
            <a:r>
              <a:rPr lang="zh-CN" altLang="en-US" dirty="0">
                <a:solidFill>
                  <a:srgbClr val="000000"/>
                </a:solidFill>
                <a:latin typeface="Microsoft YaHei" charset="-122"/>
                <a:ea typeface="Microsoft YaHei" charset="-122"/>
                <a:cs typeface="Microsoft YaHei" charset="-122"/>
              </a:rPr>
              <a:t>观察到用户手指或鼠标指针潜意识的动作指向，还要找出评估人员在评估模型时不同于他们使用其他应用时的动作。 </a:t>
            </a:r>
          </a:p>
          <a:p>
            <a:pPr algn="just">
              <a:lnSpc>
                <a:spcPct val="150000"/>
              </a:lnSpc>
            </a:pPr>
            <a:r>
              <a:rPr lang="zh-CN" altLang="en-US" dirty="0">
                <a:solidFill>
                  <a:srgbClr val="000000"/>
                </a:solidFill>
                <a:latin typeface="Microsoft YaHei" charset="-122"/>
                <a:ea typeface="Microsoft YaHei" charset="-122"/>
                <a:cs typeface="Microsoft YaHei" charset="-122"/>
              </a:rPr>
              <a:t>还要留意原型中是否有“死路”（</a:t>
            </a:r>
            <a:r>
              <a:rPr lang="en-US" altLang="zh-CN" dirty="0">
                <a:solidFill>
                  <a:srgbClr val="000000"/>
                </a:solidFill>
                <a:latin typeface="Microsoft YaHei" charset="-122"/>
                <a:ea typeface="Microsoft YaHei" charset="-122"/>
                <a:cs typeface="Microsoft YaHei" charset="-122"/>
              </a:rPr>
              <a:t>dead end</a:t>
            </a:r>
            <a:r>
              <a:rPr lang="zh-CN" altLang="en-US" dirty="0">
                <a:solidFill>
                  <a:srgbClr val="000000"/>
                </a:solidFill>
                <a:latin typeface="Microsoft YaHei" charset="-122"/>
                <a:ea typeface="Microsoft YaHei" charset="-122"/>
                <a:cs typeface="Microsoft YaHei" charset="-122"/>
              </a:rPr>
              <a:t>），因为用户在网站上提交表单时可能会出现这种情况</a:t>
            </a:r>
            <a:r>
              <a:rPr lang="zh-CN" altLang="en-US" dirty="0" smtClean="0">
                <a:solidFill>
                  <a:srgbClr val="000000"/>
                </a:solidFill>
                <a:latin typeface="Microsoft YaHei" charset="-122"/>
                <a:ea typeface="Microsoft YaHei" charset="-122"/>
                <a:cs typeface="Microsoft YaHei" charset="-122"/>
              </a:rPr>
              <a:t>。</a:t>
            </a:r>
            <a:r>
              <a:rPr lang="en-US" altLang="zh-CN" dirty="0" smtClean="0">
                <a:solidFill>
                  <a:srgbClr val="000000"/>
                </a:solidFill>
                <a:latin typeface="Microsoft YaHei" charset="-122"/>
                <a:ea typeface="Microsoft YaHei" charset="-122"/>
                <a:cs typeface="Microsoft YaHei" charset="-122"/>
              </a:rPr>
              <a:t>[1]</a:t>
            </a:r>
            <a:endParaRPr lang="zh-CN" altLang="en-US" dirty="0">
              <a:solidFill>
                <a:srgbClr val="000000"/>
              </a:solidFill>
              <a:effectLst/>
              <a:latin typeface="Microsoft YaHei" charset="-122"/>
              <a:ea typeface="Microsoft YaHei" charset="-122"/>
              <a:cs typeface="Microsoft YaHei" charset="-122"/>
            </a:endParaRPr>
          </a:p>
        </p:txBody>
      </p:sp>
      <p:sp>
        <p:nvSpPr>
          <p:cNvPr id="51" name="Oval 29"/>
          <p:cNvSpPr>
            <a:spLocks noChangeAspect="1"/>
          </p:cNvSpPr>
          <p:nvPr/>
        </p:nvSpPr>
        <p:spPr>
          <a:xfrm>
            <a:off x="880397" y="2356841"/>
            <a:ext cx="552450" cy="550863"/>
          </a:xfrm>
          <a:prstGeom prst="ellipse">
            <a:avLst/>
          </a:prstGeom>
          <a:solidFill>
            <a:srgbClr val="F772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1</a:t>
            </a:r>
            <a:endParaRPr kumimoji="0" 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2086314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文本框 23"/>
          <p:cNvSpPr txBox="1">
            <a:spLocks noChangeArrowheads="1"/>
          </p:cNvSpPr>
          <p:nvPr/>
        </p:nvSpPr>
        <p:spPr bwMode="auto">
          <a:xfrm>
            <a:off x="739775" y="298450"/>
            <a:ext cx="20335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000" b="1" i="0" u="none" strike="noStrike" kern="1200" cap="none" spc="0" normalizeH="0" baseline="0" noProof="0" dirty="0" smtClean="0">
                <a:ln>
                  <a:noFill/>
                </a:ln>
                <a:solidFill>
                  <a:srgbClr val="F77258"/>
                </a:solidFill>
                <a:effectLst/>
                <a:uLnTx/>
                <a:uFillTx/>
                <a:latin typeface="微软雅黑" panose="020B0503020204020204" pitchFamily="34" charset="-122"/>
                <a:ea typeface="微软雅黑" panose="020B0503020204020204" pitchFamily="34" charset="-122"/>
                <a:cs typeface="+mn-cs"/>
              </a:rPr>
              <a:t>原型界面简介</a:t>
            </a:r>
            <a:endParaRPr kumimoji="0" lang="zh-CN" altLang="en-US" sz="2000" b="1" i="0" u="none" strike="noStrike" kern="1200" cap="none" spc="0" normalizeH="0" baseline="0" noProof="0" dirty="0">
              <a:ln>
                <a:noFill/>
              </a:ln>
              <a:solidFill>
                <a:srgbClr val="F77258"/>
              </a:solidFill>
              <a:effectLst/>
              <a:uLnTx/>
              <a:uFillTx/>
              <a:latin typeface="微软雅黑" panose="020B0503020204020204" pitchFamily="34" charset="-122"/>
              <a:ea typeface="微软雅黑" panose="020B0503020204020204" pitchFamily="34" charset="-122"/>
              <a:cs typeface="+mn-cs"/>
            </a:endParaRPr>
          </a:p>
        </p:txBody>
      </p:sp>
      <p:grpSp>
        <p:nvGrpSpPr>
          <p:cNvPr id="21" name="组合 29"/>
          <p:cNvGrpSpPr/>
          <p:nvPr/>
        </p:nvGrpSpPr>
        <p:grpSpPr bwMode="auto">
          <a:xfrm>
            <a:off x="338138" y="293688"/>
            <a:ext cx="333375" cy="411162"/>
            <a:chOff x="10668001" y="925959"/>
            <a:chExt cx="444498" cy="545940"/>
          </a:xfrm>
        </p:grpSpPr>
        <p:sp>
          <p:nvSpPr>
            <p:cNvPr id="22" name="等腰三角形 27"/>
            <p:cNvSpPr/>
            <p:nvPr/>
          </p:nvSpPr>
          <p:spPr>
            <a:xfrm rot="5400000">
              <a:off x="10633062" y="1005163"/>
              <a:ext cx="501675" cy="431798"/>
            </a:xfrm>
            <a:prstGeom prst="triangle">
              <a:avLst/>
            </a:pr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3" name="等腰三角形 28"/>
            <p:cNvSpPr/>
            <p:nvPr/>
          </p:nvSpPr>
          <p:spPr>
            <a:xfrm rot="5400000">
              <a:off x="10705952" y="955741"/>
              <a:ext cx="436330" cy="376765"/>
            </a:xfrm>
            <a:prstGeom prst="triangle">
              <a:avLst/>
            </a:pr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sp>
        <p:nvSpPr>
          <p:cNvPr id="24" name="等腰三角形 3"/>
          <p:cNvSpPr/>
          <p:nvPr/>
        </p:nvSpPr>
        <p:spPr>
          <a:xfrm>
            <a:off x="8924925" y="0"/>
            <a:ext cx="3267075" cy="6858000"/>
          </a:xfrm>
          <a:prstGeom prst="triangle">
            <a:avLst>
              <a:gd name="adj" fmla="val 100000"/>
            </a:avLst>
          </a:prstGeom>
          <a:solidFill>
            <a:srgbClr val="F772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0" name="等腰三角形 4"/>
          <p:cNvSpPr/>
          <p:nvPr/>
        </p:nvSpPr>
        <p:spPr>
          <a:xfrm rot="11374545">
            <a:off x="8839200" y="1468438"/>
            <a:ext cx="501650" cy="5270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772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1" name="等腰三角形 4"/>
          <p:cNvSpPr/>
          <p:nvPr/>
        </p:nvSpPr>
        <p:spPr>
          <a:xfrm rot="20476330">
            <a:off x="10464800" y="766763"/>
            <a:ext cx="1674813" cy="1760537"/>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2" name="等腰三角形 4"/>
          <p:cNvSpPr/>
          <p:nvPr/>
        </p:nvSpPr>
        <p:spPr>
          <a:xfrm>
            <a:off x="10202863" y="1533525"/>
            <a:ext cx="1282700" cy="134620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2DCCD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3" name="等腰三角形 4"/>
          <p:cNvSpPr/>
          <p:nvPr/>
        </p:nvSpPr>
        <p:spPr>
          <a:xfrm rot="3834254">
            <a:off x="9466263" y="5322888"/>
            <a:ext cx="342900" cy="3619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2DCCD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4" name="等腰三角形 4"/>
          <p:cNvSpPr/>
          <p:nvPr/>
        </p:nvSpPr>
        <p:spPr>
          <a:xfrm rot="3834254">
            <a:off x="9100344" y="6187282"/>
            <a:ext cx="244475" cy="255587"/>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8D84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5" name="等腰三角形 4"/>
          <p:cNvSpPr/>
          <p:nvPr/>
        </p:nvSpPr>
        <p:spPr>
          <a:xfrm rot="4726618">
            <a:off x="9940925" y="3300413"/>
            <a:ext cx="1177925" cy="12382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8D84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6" name="等腰三角形 4"/>
          <p:cNvSpPr/>
          <p:nvPr/>
        </p:nvSpPr>
        <p:spPr>
          <a:xfrm rot="21025852">
            <a:off x="11661775" y="754063"/>
            <a:ext cx="244475" cy="257175"/>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8D84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7" name="等腰三角形 4"/>
          <p:cNvSpPr/>
          <p:nvPr/>
        </p:nvSpPr>
        <p:spPr>
          <a:xfrm rot="3834254">
            <a:off x="8044656" y="329407"/>
            <a:ext cx="344487" cy="3619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8" name="等腰三角形 4"/>
          <p:cNvSpPr/>
          <p:nvPr/>
        </p:nvSpPr>
        <p:spPr>
          <a:xfrm rot="18038681">
            <a:off x="9340056" y="-207169"/>
            <a:ext cx="344488" cy="3619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9" name="等腰三角形 4"/>
          <p:cNvSpPr/>
          <p:nvPr/>
        </p:nvSpPr>
        <p:spPr>
          <a:xfrm rot="11374545">
            <a:off x="10853738" y="5605463"/>
            <a:ext cx="501650" cy="525462"/>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nvGrpSpPr>
          <p:cNvPr id="40" name="组合 49"/>
          <p:cNvGrpSpPr/>
          <p:nvPr/>
        </p:nvGrpSpPr>
        <p:grpSpPr>
          <a:xfrm>
            <a:off x="9152214" y="832757"/>
            <a:ext cx="3080989" cy="5591028"/>
            <a:chOff x="9152214" y="832757"/>
            <a:chExt cx="3080989" cy="5591028"/>
          </a:xfrm>
          <a:solidFill>
            <a:srgbClr val="FFFFFF"/>
          </a:solidFill>
        </p:grpSpPr>
        <p:sp>
          <p:nvSpPr>
            <p:cNvPr id="41" name="任意多边形 50"/>
            <p:cNvSpPr/>
            <p:nvPr/>
          </p:nvSpPr>
          <p:spPr>
            <a:xfrm rot="20476330">
              <a:off x="10748648" y="1409739"/>
              <a:ext cx="1484555" cy="991655"/>
            </a:xfrm>
            <a:custGeom>
              <a:avLst/>
              <a:gdLst>
                <a:gd name="connsiteX0" fmla="*/ 964253 w 1484555"/>
                <a:gd name="connsiteY0" fmla="*/ 0 h 991655"/>
                <a:gd name="connsiteX1" fmla="*/ 1484555 w 1484555"/>
                <a:gd name="connsiteY1" fmla="*/ 377030 h 991655"/>
                <a:gd name="connsiteX2" fmla="*/ 0 w 1484555"/>
                <a:gd name="connsiteY2" fmla="*/ 991655 h 991655"/>
              </a:gdLst>
              <a:ahLst/>
              <a:cxnLst>
                <a:cxn ang="0">
                  <a:pos x="connsiteX0" y="connsiteY0"/>
                </a:cxn>
                <a:cxn ang="0">
                  <a:pos x="connsiteX1" y="connsiteY1"/>
                </a:cxn>
                <a:cxn ang="0">
                  <a:pos x="connsiteX2" y="connsiteY2"/>
                </a:cxn>
              </a:cxnLst>
              <a:rect l="l" t="t" r="r" b="b"/>
              <a:pathLst>
                <a:path w="1484555" h="991655">
                  <a:moveTo>
                    <a:pt x="964253" y="0"/>
                  </a:moveTo>
                  <a:lnTo>
                    <a:pt x="1484555" y="377030"/>
                  </a:lnTo>
                  <a:lnTo>
                    <a:pt x="0" y="991655"/>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42" name="任意多边形 51"/>
            <p:cNvSpPr/>
            <p:nvPr/>
          </p:nvSpPr>
          <p:spPr>
            <a:xfrm>
              <a:off x="10971638" y="2127252"/>
              <a:ext cx="513649" cy="434792"/>
            </a:xfrm>
            <a:custGeom>
              <a:avLst/>
              <a:gdLst>
                <a:gd name="connsiteX0" fmla="*/ 207102 w 513649"/>
                <a:gd name="connsiteY0" fmla="*/ 0 h 434792"/>
                <a:gd name="connsiteX1" fmla="*/ 513649 w 513649"/>
                <a:gd name="connsiteY1" fmla="*/ 222135 h 434792"/>
                <a:gd name="connsiteX2" fmla="*/ 0 w 513649"/>
                <a:gd name="connsiteY2" fmla="*/ 434792 h 434792"/>
              </a:gdLst>
              <a:ahLst/>
              <a:cxnLst>
                <a:cxn ang="0">
                  <a:pos x="connsiteX0" y="connsiteY0"/>
                </a:cxn>
                <a:cxn ang="0">
                  <a:pos x="connsiteX1" y="connsiteY1"/>
                </a:cxn>
                <a:cxn ang="0">
                  <a:pos x="connsiteX2" y="connsiteY2"/>
                </a:cxn>
              </a:cxnLst>
              <a:rect l="l" t="t" r="r" b="b"/>
              <a:pathLst>
                <a:path w="513649" h="434792">
                  <a:moveTo>
                    <a:pt x="207102" y="0"/>
                  </a:moveTo>
                  <a:lnTo>
                    <a:pt x="513649" y="222135"/>
                  </a:lnTo>
                  <a:lnTo>
                    <a:pt x="0" y="434792"/>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43" name="任意多边形 52"/>
            <p:cNvSpPr/>
            <p:nvPr/>
          </p:nvSpPr>
          <p:spPr>
            <a:xfrm rot="3834254">
              <a:off x="9520560" y="5357206"/>
              <a:ext cx="314048" cy="287533"/>
            </a:xfrm>
            <a:custGeom>
              <a:avLst/>
              <a:gdLst>
                <a:gd name="connsiteX0" fmla="*/ 11468 w 314048"/>
                <a:gd name="connsiteY0" fmla="*/ 0 h 287533"/>
                <a:gd name="connsiteX1" fmla="*/ 314048 w 314048"/>
                <a:gd name="connsiteY1" fmla="*/ 219261 h 287533"/>
                <a:gd name="connsiteX2" fmla="*/ 149143 w 314048"/>
                <a:gd name="connsiteY2" fmla="*/ 287533 h 287533"/>
                <a:gd name="connsiteX3" fmla="*/ 0 w 314048"/>
                <a:gd name="connsiteY3" fmla="*/ 99595 h 287533"/>
              </a:gdLst>
              <a:ahLst/>
              <a:cxnLst>
                <a:cxn ang="0">
                  <a:pos x="connsiteX0" y="connsiteY0"/>
                </a:cxn>
                <a:cxn ang="0">
                  <a:pos x="connsiteX1" y="connsiteY1"/>
                </a:cxn>
                <a:cxn ang="0">
                  <a:pos x="connsiteX2" y="connsiteY2"/>
                </a:cxn>
                <a:cxn ang="0">
                  <a:pos x="connsiteX3" y="connsiteY3"/>
                </a:cxn>
              </a:cxnLst>
              <a:rect l="l" t="t" r="r" b="b"/>
              <a:pathLst>
                <a:path w="314048" h="287533">
                  <a:moveTo>
                    <a:pt x="11468" y="0"/>
                  </a:moveTo>
                  <a:lnTo>
                    <a:pt x="314048" y="219261"/>
                  </a:lnTo>
                  <a:lnTo>
                    <a:pt x="149143" y="287533"/>
                  </a:lnTo>
                  <a:lnTo>
                    <a:pt x="0" y="99595"/>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44" name="任意多边形 66"/>
            <p:cNvSpPr/>
            <p:nvPr/>
          </p:nvSpPr>
          <p:spPr>
            <a:xfrm rot="3834254">
              <a:off x="9141845" y="6212916"/>
              <a:ext cx="221238" cy="200499"/>
            </a:xfrm>
            <a:custGeom>
              <a:avLst/>
              <a:gdLst>
                <a:gd name="connsiteX0" fmla="*/ 6794 w 221238"/>
                <a:gd name="connsiteY0" fmla="*/ 0 h 200499"/>
                <a:gd name="connsiteX1" fmla="*/ 221238 w 221238"/>
                <a:gd name="connsiteY1" fmla="*/ 155395 h 200499"/>
                <a:gd name="connsiteX2" fmla="*/ 112294 w 221238"/>
                <a:gd name="connsiteY2" fmla="*/ 200499 h 200499"/>
                <a:gd name="connsiteX3" fmla="*/ 0 w 221238"/>
                <a:gd name="connsiteY3" fmla="*/ 58996 h 200499"/>
              </a:gdLst>
              <a:ahLst/>
              <a:cxnLst>
                <a:cxn ang="0">
                  <a:pos x="connsiteX0" y="connsiteY0"/>
                </a:cxn>
                <a:cxn ang="0">
                  <a:pos x="connsiteX1" y="connsiteY1"/>
                </a:cxn>
                <a:cxn ang="0">
                  <a:pos x="connsiteX2" y="connsiteY2"/>
                </a:cxn>
                <a:cxn ang="0">
                  <a:pos x="connsiteX3" y="connsiteY3"/>
                </a:cxn>
              </a:cxnLst>
              <a:rect l="l" t="t" r="r" b="b"/>
              <a:pathLst>
                <a:path w="221238" h="200499">
                  <a:moveTo>
                    <a:pt x="6794" y="0"/>
                  </a:moveTo>
                  <a:lnTo>
                    <a:pt x="221238" y="155395"/>
                  </a:lnTo>
                  <a:lnTo>
                    <a:pt x="112294" y="200499"/>
                  </a:lnTo>
                  <a:lnTo>
                    <a:pt x="0" y="58996"/>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45" name="任意多边形 68"/>
            <p:cNvSpPr/>
            <p:nvPr/>
          </p:nvSpPr>
          <p:spPr>
            <a:xfrm rot="4726618">
              <a:off x="10137641" y="3462627"/>
              <a:ext cx="1090268" cy="942332"/>
            </a:xfrm>
            <a:custGeom>
              <a:avLst/>
              <a:gdLst>
                <a:gd name="connsiteX0" fmla="*/ 54741 w 1090268"/>
                <a:gd name="connsiteY0" fmla="*/ 0 h 942332"/>
                <a:gd name="connsiteX1" fmla="*/ 1090268 w 1090268"/>
                <a:gd name="connsiteY1" fmla="*/ 750382 h 942332"/>
                <a:gd name="connsiteX2" fmla="*/ 626636 w 1090268"/>
                <a:gd name="connsiteY2" fmla="*/ 942332 h 942332"/>
                <a:gd name="connsiteX3" fmla="*/ 0 w 1090268"/>
                <a:gd name="connsiteY3" fmla="*/ 475377 h 942332"/>
              </a:gdLst>
              <a:ahLst/>
              <a:cxnLst>
                <a:cxn ang="0">
                  <a:pos x="connsiteX0" y="connsiteY0"/>
                </a:cxn>
                <a:cxn ang="0">
                  <a:pos x="connsiteX1" y="connsiteY1"/>
                </a:cxn>
                <a:cxn ang="0">
                  <a:pos x="connsiteX2" y="connsiteY2"/>
                </a:cxn>
                <a:cxn ang="0">
                  <a:pos x="connsiteX3" y="connsiteY3"/>
                </a:cxn>
              </a:cxnLst>
              <a:rect l="l" t="t" r="r" b="b"/>
              <a:pathLst>
                <a:path w="1090268" h="942332">
                  <a:moveTo>
                    <a:pt x="54741" y="0"/>
                  </a:moveTo>
                  <a:lnTo>
                    <a:pt x="1090268" y="750382"/>
                  </a:lnTo>
                  <a:lnTo>
                    <a:pt x="626636" y="942332"/>
                  </a:lnTo>
                  <a:lnTo>
                    <a:pt x="0" y="475377"/>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46" name="任意多边形 69"/>
            <p:cNvSpPr/>
            <p:nvPr/>
          </p:nvSpPr>
          <p:spPr>
            <a:xfrm rot="21025852">
              <a:off x="11693675" y="832757"/>
              <a:ext cx="217959" cy="164561"/>
            </a:xfrm>
            <a:custGeom>
              <a:avLst/>
              <a:gdLst>
                <a:gd name="connsiteX0" fmla="*/ 115393 w 217959"/>
                <a:gd name="connsiteY0" fmla="*/ 0 h 164561"/>
                <a:gd name="connsiteX1" fmla="*/ 217959 w 217959"/>
                <a:gd name="connsiteY1" fmla="*/ 74324 h 164561"/>
                <a:gd name="connsiteX2" fmla="*/ 0 w 217959"/>
                <a:gd name="connsiteY2" fmla="*/ 164561 h 164561"/>
              </a:gdLst>
              <a:ahLst/>
              <a:cxnLst>
                <a:cxn ang="0">
                  <a:pos x="connsiteX0" y="connsiteY0"/>
                </a:cxn>
                <a:cxn ang="0">
                  <a:pos x="connsiteX1" y="connsiteY1"/>
                </a:cxn>
                <a:cxn ang="0">
                  <a:pos x="connsiteX2" y="connsiteY2"/>
                </a:cxn>
              </a:cxnLst>
              <a:rect l="l" t="t" r="r" b="b"/>
              <a:pathLst>
                <a:path w="217959" h="164561">
                  <a:moveTo>
                    <a:pt x="115393" y="0"/>
                  </a:moveTo>
                  <a:lnTo>
                    <a:pt x="217959" y="74324"/>
                  </a:lnTo>
                  <a:lnTo>
                    <a:pt x="0" y="16456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sp>
        <p:nvSpPr>
          <p:cNvPr id="47" name="等腰三角形 4"/>
          <p:cNvSpPr/>
          <p:nvPr/>
        </p:nvSpPr>
        <p:spPr>
          <a:xfrm rot="1555719">
            <a:off x="6561138" y="669925"/>
            <a:ext cx="242887" cy="255588"/>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nvGrpSpPr>
          <p:cNvPr id="48" name="组 47"/>
          <p:cNvGrpSpPr/>
          <p:nvPr/>
        </p:nvGrpSpPr>
        <p:grpSpPr>
          <a:xfrm>
            <a:off x="853823" y="1290267"/>
            <a:ext cx="1919540" cy="596856"/>
            <a:chOff x="4081112" y="875484"/>
            <a:chExt cx="4029776" cy="434340"/>
          </a:xfrm>
        </p:grpSpPr>
        <p:sp>
          <p:nvSpPr>
            <p:cNvPr id="49" name="圆角矩形 48"/>
            <p:cNvSpPr/>
            <p:nvPr/>
          </p:nvSpPr>
          <p:spPr>
            <a:xfrm>
              <a:off x="4136900" y="875484"/>
              <a:ext cx="3918200" cy="434340"/>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000"/>
            </a:p>
          </p:txBody>
        </p:sp>
        <p:sp>
          <p:nvSpPr>
            <p:cNvPr id="50" name="文本框 49"/>
            <p:cNvSpPr txBox="1"/>
            <p:nvPr/>
          </p:nvSpPr>
          <p:spPr>
            <a:xfrm>
              <a:off x="4081112" y="907988"/>
              <a:ext cx="4029776" cy="335960"/>
            </a:xfrm>
            <a:prstGeom prst="rect">
              <a:avLst/>
            </a:prstGeom>
            <a:noFill/>
          </p:spPr>
          <p:txBody>
            <a:bodyPr wrap="square" rtlCol="0">
              <a:spAutoFit/>
            </a:bodyPr>
            <a:lstStyle/>
            <a:p>
              <a:pPr algn="ctr"/>
              <a:r>
                <a:rPr kumimoji="1" lang="zh-CN" altLang="en-US" sz="2400" b="1" dirty="0" smtClean="0">
                  <a:solidFill>
                    <a:schemeClr val="bg1"/>
                  </a:solidFill>
                  <a:latin typeface="Microsoft YaHei" charset="-122"/>
                  <a:ea typeface="Microsoft YaHei" charset="-122"/>
                  <a:cs typeface="Microsoft YaHei" charset="-122"/>
                </a:rPr>
                <a:t>评估</a:t>
              </a:r>
              <a:endParaRPr kumimoji="1" lang="zh-CN" altLang="en-US" sz="2400" b="1" dirty="0">
                <a:solidFill>
                  <a:schemeClr val="bg1"/>
                </a:solidFill>
                <a:latin typeface="Microsoft YaHei" charset="-122"/>
                <a:ea typeface="Microsoft YaHei" charset="-122"/>
                <a:cs typeface="Microsoft YaHei" charset="-122"/>
              </a:endParaRPr>
            </a:p>
          </p:txBody>
        </p:sp>
      </p:grpSp>
      <p:sp>
        <p:nvSpPr>
          <p:cNvPr id="3" name="矩形 2"/>
          <p:cNvSpPr/>
          <p:nvPr/>
        </p:nvSpPr>
        <p:spPr>
          <a:xfrm>
            <a:off x="1677568" y="2357772"/>
            <a:ext cx="6096000" cy="2536400"/>
          </a:xfrm>
          <a:prstGeom prst="rect">
            <a:avLst/>
          </a:prstGeom>
        </p:spPr>
        <p:txBody>
          <a:bodyPr>
            <a:spAutoFit/>
          </a:bodyPr>
          <a:lstStyle/>
          <a:p>
            <a:pPr algn="just">
              <a:lnSpc>
                <a:spcPct val="150000"/>
              </a:lnSpc>
            </a:pPr>
            <a:r>
              <a:rPr lang="zh-CN" altLang="en-US" b="1" dirty="0">
                <a:solidFill>
                  <a:srgbClr val="FF0000"/>
                </a:solidFill>
                <a:latin typeface="Microsoft YaHei" charset="-122"/>
                <a:ea typeface="Microsoft YaHei" charset="-122"/>
                <a:cs typeface="Microsoft YaHei" charset="-122"/>
              </a:rPr>
              <a:t>让合适的人员从恰当的角度评估原型。</a:t>
            </a:r>
          </a:p>
          <a:p>
            <a:pPr algn="just">
              <a:lnSpc>
                <a:spcPct val="150000"/>
              </a:lnSpc>
            </a:pPr>
            <a:r>
              <a:rPr lang="zh-CN" altLang="en-US" dirty="0">
                <a:latin typeface="Microsoft YaHei" charset="-122"/>
                <a:ea typeface="Microsoft YaHei" charset="-122"/>
                <a:cs typeface="Microsoft YaHei" charset="-122"/>
              </a:rPr>
              <a:t>评估人员包括来自多个用户类别的成员，既要包括有经验的，也要有经验欠缺的。注意要确保两个用户组都可以表达自己的观点。</a:t>
            </a:r>
          </a:p>
          <a:p>
            <a:pPr algn="just">
              <a:lnSpc>
                <a:spcPct val="150000"/>
              </a:lnSpc>
            </a:pPr>
            <a:r>
              <a:rPr lang="zh-CN" altLang="en-US" dirty="0">
                <a:latin typeface="Microsoft YaHei" charset="-122"/>
                <a:ea typeface="Microsoft YaHei" charset="-122"/>
                <a:cs typeface="Microsoft YaHei" charset="-122"/>
              </a:rPr>
              <a:t>在将原型呈现给评估人员时，需要强调只需要关注部分功能，因为其余部分会在实际系统开发过程中实现</a:t>
            </a:r>
            <a:r>
              <a:rPr lang="zh-CN" altLang="en-US" dirty="0" smtClean="0">
                <a:latin typeface="Microsoft YaHei" charset="-122"/>
                <a:ea typeface="Microsoft YaHei" charset="-122"/>
                <a:cs typeface="Microsoft YaHei" charset="-122"/>
              </a:rPr>
              <a:t>。</a:t>
            </a:r>
            <a:r>
              <a:rPr lang="en-US" altLang="zh-CN" dirty="0" smtClean="0">
                <a:latin typeface="Microsoft YaHei" charset="-122"/>
                <a:ea typeface="Microsoft YaHei" charset="-122"/>
                <a:cs typeface="Microsoft YaHei" charset="-122"/>
              </a:rPr>
              <a:t>[1]</a:t>
            </a:r>
            <a:endParaRPr lang="zh-CN" altLang="en-US" dirty="0">
              <a:latin typeface="Microsoft YaHei" charset="-122"/>
              <a:ea typeface="Microsoft YaHei" charset="-122"/>
              <a:cs typeface="Microsoft YaHei" charset="-122"/>
            </a:endParaRPr>
          </a:p>
        </p:txBody>
      </p:sp>
      <p:sp>
        <p:nvSpPr>
          <p:cNvPr id="51" name="Oval 29"/>
          <p:cNvSpPr>
            <a:spLocks noChangeAspect="1"/>
          </p:cNvSpPr>
          <p:nvPr/>
        </p:nvSpPr>
        <p:spPr>
          <a:xfrm>
            <a:off x="880397" y="2356841"/>
            <a:ext cx="552450" cy="550863"/>
          </a:xfrm>
          <a:prstGeom prst="ellipse">
            <a:avLst/>
          </a:prstGeom>
          <a:solidFill>
            <a:srgbClr val="F03F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b="1" dirty="0">
                <a:solidFill>
                  <a:prstClr val="white"/>
                </a:solidFill>
                <a:latin typeface="微软雅黑" panose="020B0503020204020204" pitchFamily="34" charset="-122"/>
                <a:ea typeface="微软雅黑" panose="020B0503020204020204" pitchFamily="34" charset="-122"/>
              </a:rPr>
              <a:t>2</a:t>
            </a:r>
            <a:endParaRPr kumimoji="0" 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12767371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文本框 23"/>
          <p:cNvSpPr txBox="1">
            <a:spLocks noChangeArrowheads="1"/>
          </p:cNvSpPr>
          <p:nvPr/>
        </p:nvSpPr>
        <p:spPr bwMode="auto">
          <a:xfrm>
            <a:off x="739775" y="298450"/>
            <a:ext cx="20335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000" b="1" i="0" u="none" strike="noStrike" kern="1200" cap="none" spc="0" normalizeH="0" baseline="0" noProof="0" dirty="0" smtClean="0">
                <a:ln>
                  <a:noFill/>
                </a:ln>
                <a:solidFill>
                  <a:srgbClr val="F77258"/>
                </a:solidFill>
                <a:effectLst/>
                <a:uLnTx/>
                <a:uFillTx/>
                <a:latin typeface="微软雅黑" panose="020B0503020204020204" pitchFamily="34" charset="-122"/>
                <a:ea typeface="微软雅黑" panose="020B0503020204020204" pitchFamily="34" charset="-122"/>
                <a:cs typeface="+mn-cs"/>
              </a:rPr>
              <a:t>原型界面简介</a:t>
            </a:r>
            <a:endParaRPr kumimoji="0" lang="zh-CN" altLang="en-US" sz="2000" b="1" i="0" u="none" strike="noStrike" kern="1200" cap="none" spc="0" normalizeH="0" baseline="0" noProof="0" dirty="0">
              <a:ln>
                <a:noFill/>
              </a:ln>
              <a:solidFill>
                <a:srgbClr val="F77258"/>
              </a:solidFill>
              <a:effectLst/>
              <a:uLnTx/>
              <a:uFillTx/>
              <a:latin typeface="微软雅黑" panose="020B0503020204020204" pitchFamily="34" charset="-122"/>
              <a:ea typeface="微软雅黑" panose="020B0503020204020204" pitchFamily="34" charset="-122"/>
              <a:cs typeface="+mn-cs"/>
            </a:endParaRPr>
          </a:p>
        </p:txBody>
      </p:sp>
      <p:grpSp>
        <p:nvGrpSpPr>
          <p:cNvPr id="21" name="组合 29"/>
          <p:cNvGrpSpPr/>
          <p:nvPr/>
        </p:nvGrpSpPr>
        <p:grpSpPr bwMode="auto">
          <a:xfrm>
            <a:off x="338138" y="293688"/>
            <a:ext cx="333375" cy="411162"/>
            <a:chOff x="10668001" y="925959"/>
            <a:chExt cx="444498" cy="545940"/>
          </a:xfrm>
        </p:grpSpPr>
        <p:sp>
          <p:nvSpPr>
            <p:cNvPr id="22" name="等腰三角形 27"/>
            <p:cNvSpPr/>
            <p:nvPr/>
          </p:nvSpPr>
          <p:spPr>
            <a:xfrm rot="5400000">
              <a:off x="10633062" y="1005163"/>
              <a:ext cx="501675" cy="431798"/>
            </a:xfrm>
            <a:prstGeom prst="triangle">
              <a:avLst/>
            </a:pr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3" name="等腰三角形 28"/>
            <p:cNvSpPr/>
            <p:nvPr/>
          </p:nvSpPr>
          <p:spPr>
            <a:xfrm rot="5400000">
              <a:off x="10705952" y="955741"/>
              <a:ext cx="436330" cy="376765"/>
            </a:xfrm>
            <a:prstGeom prst="triangle">
              <a:avLst/>
            </a:pr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sp>
        <p:nvSpPr>
          <p:cNvPr id="24" name="等腰三角形 3"/>
          <p:cNvSpPr/>
          <p:nvPr/>
        </p:nvSpPr>
        <p:spPr>
          <a:xfrm>
            <a:off x="8924925" y="0"/>
            <a:ext cx="3267075" cy="6858000"/>
          </a:xfrm>
          <a:prstGeom prst="triangle">
            <a:avLst>
              <a:gd name="adj" fmla="val 100000"/>
            </a:avLst>
          </a:prstGeom>
          <a:solidFill>
            <a:srgbClr val="F772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0" name="等腰三角形 4"/>
          <p:cNvSpPr/>
          <p:nvPr/>
        </p:nvSpPr>
        <p:spPr>
          <a:xfrm rot="11374545">
            <a:off x="8839200" y="1468438"/>
            <a:ext cx="501650" cy="5270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772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1" name="等腰三角形 4"/>
          <p:cNvSpPr/>
          <p:nvPr/>
        </p:nvSpPr>
        <p:spPr>
          <a:xfrm rot="20476330">
            <a:off x="10464800" y="766763"/>
            <a:ext cx="1674813" cy="1760537"/>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2" name="等腰三角形 4"/>
          <p:cNvSpPr/>
          <p:nvPr/>
        </p:nvSpPr>
        <p:spPr>
          <a:xfrm>
            <a:off x="10202863" y="1533525"/>
            <a:ext cx="1282700" cy="134620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2DCCD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3" name="等腰三角形 4"/>
          <p:cNvSpPr/>
          <p:nvPr/>
        </p:nvSpPr>
        <p:spPr>
          <a:xfrm rot="3834254">
            <a:off x="9466263" y="5322888"/>
            <a:ext cx="342900" cy="3619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2DCCD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4" name="等腰三角形 4"/>
          <p:cNvSpPr/>
          <p:nvPr/>
        </p:nvSpPr>
        <p:spPr>
          <a:xfrm rot="3834254">
            <a:off x="9100344" y="6187282"/>
            <a:ext cx="244475" cy="255587"/>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8D84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5" name="等腰三角形 4"/>
          <p:cNvSpPr/>
          <p:nvPr/>
        </p:nvSpPr>
        <p:spPr>
          <a:xfrm rot="4726618">
            <a:off x="9940925" y="3300413"/>
            <a:ext cx="1177925" cy="12382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8D84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6" name="等腰三角形 4"/>
          <p:cNvSpPr/>
          <p:nvPr/>
        </p:nvSpPr>
        <p:spPr>
          <a:xfrm rot="21025852">
            <a:off x="11661775" y="754063"/>
            <a:ext cx="244475" cy="257175"/>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8D84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7" name="等腰三角形 4"/>
          <p:cNvSpPr/>
          <p:nvPr/>
        </p:nvSpPr>
        <p:spPr>
          <a:xfrm rot="3834254">
            <a:off x="8044656" y="329407"/>
            <a:ext cx="344487" cy="3619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8" name="等腰三角形 4"/>
          <p:cNvSpPr/>
          <p:nvPr/>
        </p:nvSpPr>
        <p:spPr>
          <a:xfrm rot="18038681">
            <a:off x="9340056" y="-207169"/>
            <a:ext cx="344488" cy="3619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9" name="等腰三角形 4"/>
          <p:cNvSpPr/>
          <p:nvPr/>
        </p:nvSpPr>
        <p:spPr>
          <a:xfrm rot="11374545">
            <a:off x="10853738" y="5605463"/>
            <a:ext cx="501650" cy="525462"/>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nvGrpSpPr>
          <p:cNvPr id="40" name="组合 49"/>
          <p:cNvGrpSpPr/>
          <p:nvPr/>
        </p:nvGrpSpPr>
        <p:grpSpPr>
          <a:xfrm>
            <a:off x="9152214" y="832757"/>
            <a:ext cx="3080989" cy="5591028"/>
            <a:chOff x="9152214" y="832757"/>
            <a:chExt cx="3080989" cy="5591028"/>
          </a:xfrm>
          <a:solidFill>
            <a:srgbClr val="FFFFFF"/>
          </a:solidFill>
        </p:grpSpPr>
        <p:sp>
          <p:nvSpPr>
            <p:cNvPr id="41" name="任意多边形 50"/>
            <p:cNvSpPr/>
            <p:nvPr/>
          </p:nvSpPr>
          <p:spPr>
            <a:xfrm rot="20476330">
              <a:off x="10748648" y="1409739"/>
              <a:ext cx="1484555" cy="991655"/>
            </a:xfrm>
            <a:custGeom>
              <a:avLst/>
              <a:gdLst>
                <a:gd name="connsiteX0" fmla="*/ 964253 w 1484555"/>
                <a:gd name="connsiteY0" fmla="*/ 0 h 991655"/>
                <a:gd name="connsiteX1" fmla="*/ 1484555 w 1484555"/>
                <a:gd name="connsiteY1" fmla="*/ 377030 h 991655"/>
                <a:gd name="connsiteX2" fmla="*/ 0 w 1484555"/>
                <a:gd name="connsiteY2" fmla="*/ 991655 h 991655"/>
              </a:gdLst>
              <a:ahLst/>
              <a:cxnLst>
                <a:cxn ang="0">
                  <a:pos x="connsiteX0" y="connsiteY0"/>
                </a:cxn>
                <a:cxn ang="0">
                  <a:pos x="connsiteX1" y="connsiteY1"/>
                </a:cxn>
                <a:cxn ang="0">
                  <a:pos x="connsiteX2" y="connsiteY2"/>
                </a:cxn>
              </a:cxnLst>
              <a:rect l="l" t="t" r="r" b="b"/>
              <a:pathLst>
                <a:path w="1484555" h="991655">
                  <a:moveTo>
                    <a:pt x="964253" y="0"/>
                  </a:moveTo>
                  <a:lnTo>
                    <a:pt x="1484555" y="377030"/>
                  </a:lnTo>
                  <a:lnTo>
                    <a:pt x="0" y="991655"/>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42" name="任意多边形 51"/>
            <p:cNvSpPr/>
            <p:nvPr/>
          </p:nvSpPr>
          <p:spPr>
            <a:xfrm>
              <a:off x="10971638" y="2127252"/>
              <a:ext cx="513649" cy="434792"/>
            </a:xfrm>
            <a:custGeom>
              <a:avLst/>
              <a:gdLst>
                <a:gd name="connsiteX0" fmla="*/ 207102 w 513649"/>
                <a:gd name="connsiteY0" fmla="*/ 0 h 434792"/>
                <a:gd name="connsiteX1" fmla="*/ 513649 w 513649"/>
                <a:gd name="connsiteY1" fmla="*/ 222135 h 434792"/>
                <a:gd name="connsiteX2" fmla="*/ 0 w 513649"/>
                <a:gd name="connsiteY2" fmla="*/ 434792 h 434792"/>
              </a:gdLst>
              <a:ahLst/>
              <a:cxnLst>
                <a:cxn ang="0">
                  <a:pos x="connsiteX0" y="connsiteY0"/>
                </a:cxn>
                <a:cxn ang="0">
                  <a:pos x="connsiteX1" y="connsiteY1"/>
                </a:cxn>
                <a:cxn ang="0">
                  <a:pos x="connsiteX2" y="connsiteY2"/>
                </a:cxn>
              </a:cxnLst>
              <a:rect l="l" t="t" r="r" b="b"/>
              <a:pathLst>
                <a:path w="513649" h="434792">
                  <a:moveTo>
                    <a:pt x="207102" y="0"/>
                  </a:moveTo>
                  <a:lnTo>
                    <a:pt x="513649" y="222135"/>
                  </a:lnTo>
                  <a:lnTo>
                    <a:pt x="0" y="434792"/>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43" name="任意多边形 52"/>
            <p:cNvSpPr/>
            <p:nvPr/>
          </p:nvSpPr>
          <p:spPr>
            <a:xfrm rot="3834254">
              <a:off x="9520560" y="5357206"/>
              <a:ext cx="314048" cy="287533"/>
            </a:xfrm>
            <a:custGeom>
              <a:avLst/>
              <a:gdLst>
                <a:gd name="connsiteX0" fmla="*/ 11468 w 314048"/>
                <a:gd name="connsiteY0" fmla="*/ 0 h 287533"/>
                <a:gd name="connsiteX1" fmla="*/ 314048 w 314048"/>
                <a:gd name="connsiteY1" fmla="*/ 219261 h 287533"/>
                <a:gd name="connsiteX2" fmla="*/ 149143 w 314048"/>
                <a:gd name="connsiteY2" fmla="*/ 287533 h 287533"/>
                <a:gd name="connsiteX3" fmla="*/ 0 w 314048"/>
                <a:gd name="connsiteY3" fmla="*/ 99595 h 287533"/>
              </a:gdLst>
              <a:ahLst/>
              <a:cxnLst>
                <a:cxn ang="0">
                  <a:pos x="connsiteX0" y="connsiteY0"/>
                </a:cxn>
                <a:cxn ang="0">
                  <a:pos x="connsiteX1" y="connsiteY1"/>
                </a:cxn>
                <a:cxn ang="0">
                  <a:pos x="connsiteX2" y="connsiteY2"/>
                </a:cxn>
                <a:cxn ang="0">
                  <a:pos x="connsiteX3" y="connsiteY3"/>
                </a:cxn>
              </a:cxnLst>
              <a:rect l="l" t="t" r="r" b="b"/>
              <a:pathLst>
                <a:path w="314048" h="287533">
                  <a:moveTo>
                    <a:pt x="11468" y="0"/>
                  </a:moveTo>
                  <a:lnTo>
                    <a:pt x="314048" y="219261"/>
                  </a:lnTo>
                  <a:lnTo>
                    <a:pt x="149143" y="287533"/>
                  </a:lnTo>
                  <a:lnTo>
                    <a:pt x="0" y="99595"/>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44" name="任意多边形 66"/>
            <p:cNvSpPr/>
            <p:nvPr/>
          </p:nvSpPr>
          <p:spPr>
            <a:xfrm rot="3834254">
              <a:off x="9141845" y="6212916"/>
              <a:ext cx="221238" cy="200499"/>
            </a:xfrm>
            <a:custGeom>
              <a:avLst/>
              <a:gdLst>
                <a:gd name="connsiteX0" fmla="*/ 6794 w 221238"/>
                <a:gd name="connsiteY0" fmla="*/ 0 h 200499"/>
                <a:gd name="connsiteX1" fmla="*/ 221238 w 221238"/>
                <a:gd name="connsiteY1" fmla="*/ 155395 h 200499"/>
                <a:gd name="connsiteX2" fmla="*/ 112294 w 221238"/>
                <a:gd name="connsiteY2" fmla="*/ 200499 h 200499"/>
                <a:gd name="connsiteX3" fmla="*/ 0 w 221238"/>
                <a:gd name="connsiteY3" fmla="*/ 58996 h 200499"/>
              </a:gdLst>
              <a:ahLst/>
              <a:cxnLst>
                <a:cxn ang="0">
                  <a:pos x="connsiteX0" y="connsiteY0"/>
                </a:cxn>
                <a:cxn ang="0">
                  <a:pos x="connsiteX1" y="connsiteY1"/>
                </a:cxn>
                <a:cxn ang="0">
                  <a:pos x="connsiteX2" y="connsiteY2"/>
                </a:cxn>
                <a:cxn ang="0">
                  <a:pos x="connsiteX3" y="connsiteY3"/>
                </a:cxn>
              </a:cxnLst>
              <a:rect l="l" t="t" r="r" b="b"/>
              <a:pathLst>
                <a:path w="221238" h="200499">
                  <a:moveTo>
                    <a:pt x="6794" y="0"/>
                  </a:moveTo>
                  <a:lnTo>
                    <a:pt x="221238" y="155395"/>
                  </a:lnTo>
                  <a:lnTo>
                    <a:pt x="112294" y="200499"/>
                  </a:lnTo>
                  <a:lnTo>
                    <a:pt x="0" y="58996"/>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45" name="任意多边形 68"/>
            <p:cNvSpPr/>
            <p:nvPr/>
          </p:nvSpPr>
          <p:spPr>
            <a:xfrm rot="4726618">
              <a:off x="10137641" y="3462627"/>
              <a:ext cx="1090268" cy="942332"/>
            </a:xfrm>
            <a:custGeom>
              <a:avLst/>
              <a:gdLst>
                <a:gd name="connsiteX0" fmla="*/ 54741 w 1090268"/>
                <a:gd name="connsiteY0" fmla="*/ 0 h 942332"/>
                <a:gd name="connsiteX1" fmla="*/ 1090268 w 1090268"/>
                <a:gd name="connsiteY1" fmla="*/ 750382 h 942332"/>
                <a:gd name="connsiteX2" fmla="*/ 626636 w 1090268"/>
                <a:gd name="connsiteY2" fmla="*/ 942332 h 942332"/>
                <a:gd name="connsiteX3" fmla="*/ 0 w 1090268"/>
                <a:gd name="connsiteY3" fmla="*/ 475377 h 942332"/>
              </a:gdLst>
              <a:ahLst/>
              <a:cxnLst>
                <a:cxn ang="0">
                  <a:pos x="connsiteX0" y="connsiteY0"/>
                </a:cxn>
                <a:cxn ang="0">
                  <a:pos x="connsiteX1" y="connsiteY1"/>
                </a:cxn>
                <a:cxn ang="0">
                  <a:pos x="connsiteX2" y="connsiteY2"/>
                </a:cxn>
                <a:cxn ang="0">
                  <a:pos x="connsiteX3" y="connsiteY3"/>
                </a:cxn>
              </a:cxnLst>
              <a:rect l="l" t="t" r="r" b="b"/>
              <a:pathLst>
                <a:path w="1090268" h="942332">
                  <a:moveTo>
                    <a:pt x="54741" y="0"/>
                  </a:moveTo>
                  <a:lnTo>
                    <a:pt x="1090268" y="750382"/>
                  </a:lnTo>
                  <a:lnTo>
                    <a:pt x="626636" y="942332"/>
                  </a:lnTo>
                  <a:lnTo>
                    <a:pt x="0" y="475377"/>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46" name="任意多边形 69"/>
            <p:cNvSpPr/>
            <p:nvPr/>
          </p:nvSpPr>
          <p:spPr>
            <a:xfrm rot="21025852">
              <a:off x="11693675" y="832757"/>
              <a:ext cx="217959" cy="164561"/>
            </a:xfrm>
            <a:custGeom>
              <a:avLst/>
              <a:gdLst>
                <a:gd name="connsiteX0" fmla="*/ 115393 w 217959"/>
                <a:gd name="connsiteY0" fmla="*/ 0 h 164561"/>
                <a:gd name="connsiteX1" fmla="*/ 217959 w 217959"/>
                <a:gd name="connsiteY1" fmla="*/ 74324 h 164561"/>
                <a:gd name="connsiteX2" fmla="*/ 0 w 217959"/>
                <a:gd name="connsiteY2" fmla="*/ 164561 h 164561"/>
              </a:gdLst>
              <a:ahLst/>
              <a:cxnLst>
                <a:cxn ang="0">
                  <a:pos x="connsiteX0" y="connsiteY0"/>
                </a:cxn>
                <a:cxn ang="0">
                  <a:pos x="connsiteX1" y="connsiteY1"/>
                </a:cxn>
                <a:cxn ang="0">
                  <a:pos x="connsiteX2" y="connsiteY2"/>
                </a:cxn>
              </a:cxnLst>
              <a:rect l="l" t="t" r="r" b="b"/>
              <a:pathLst>
                <a:path w="217959" h="164561">
                  <a:moveTo>
                    <a:pt x="115393" y="0"/>
                  </a:moveTo>
                  <a:lnTo>
                    <a:pt x="217959" y="74324"/>
                  </a:lnTo>
                  <a:lnTo>
                    <a:pt x="0" y="16456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sp>
        <p:nvSpPr>
          <p:cNvPr id="47" name="等腰三角形 4"/>
          <p:cNvSpPr/>
          <p:nvPr/>
        </p:nvSpPr>
        <p:spPr>
          <a:xfrm rot="1555719">
            <a:off x="6561138" y="669925"/>
            <a:ext cx="242887" cy="255588"/>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nvGrpSpPr>
          <p:cNvPr id="48" name="组 47"/>
          <p:cNvGrpSpPr/>
          <p:nvPr/>
        </p:nvGrpSpPr>
        <p:grpSpPr>
          <a:xfrm>
            <a:off x="853823" y="1290267"/>
            <a:ext cx="1919540" cy="596856"/>
            <a:chOff x="4081112" y="875484"/>
            <a:chExt cx="4029776" cy="434340"/>
          </a:xfrm>
        </p:grpSpPr>
        <p:sp>
          <p:nvSpPr>
            <p:cNvPr id="49" name="圆角矩形 48"/>
            <p:cNvSpPr/>
            <p:nvPr/>
          </p:nvSpPr>
          <p:spPr>
            <a:xfrm>
              <a:off x="4136900" y="875484"/>
              <a:ext cx="3918200" cy="434340"/>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000"/>
            </a:p>
          </p:txBody>
        </p:sp>
        <p:sp>
          <p:nvSpPr>
            <p:cNvPr id="50" name="文本框 49"/>
            <p:cNvSpPr txBox="1"/>
            <p:nvPr/>
          </p:nvSpPr>
          <p:spPr>
            <a:xfrm>
              <a:off x="4081112" y="907988"/>
              <a:ext cx="4029776" cy="335960"/>
            </a:xfrm>
            <a:prstGeom prst="rect">
              <a:avLst/>
            </a:prstGeom>
            <a:noFill/>
          </p:spPr>
          <p:txBody>
            <a:bodyPr wrap="square" rtlCol="0">
              <a:spAutoFit/>
            </a:bodyPr>
            <a:lstStyle/>
            <a:p>
              <a:pPr algn="ctr"/>
              <a:r>
                <a:rPr kumimoji="1" lang="zh-CN" altLang="en-US" sz="2400" b="1" dirty="0" smtClean="0">
                  <a:solidFill>
                    <a:schemeClr val="bg1"/>
                  </a:solidFill>
                  <a:latin typeface="Microsoft YaHei" charset="-122"/>
                  <a:ea typeface="Microsoft YaHei" charset="-122"/>
                  <a:cs typeface="Microsoft YaHei" charset="-122"/>
                </a:rPr>
                <a:t>评估</a:t>
              </a:r>
              <a:endParaRPr kumimoji="1" lang="zh-CN" altLang="en-US" sz="2400" b="1" dirty="0">
                <a:solidFill>
                  <a:schemeClr val="bg1"/>
                </a:solidFill>
                <a:latin typeface="Microsoft YaHei" charset="-122"/>
                <a:ea typeface="Microsoft YaHei" charset="-122"/>
                <a:cs typeface="Microsoft YaHei" charset="-122"/>
              </a:endParaRPr>
            </a:p>
          </p:txBody>
        </p:sp>
      </p:grpSp>
      <p:sp>
        <p:nvSpPr>
          <p:cNvPr id="3" name="矩形 2"/>
          <p:cNvSpPr/>
          <p:nvPr/>
        </p:nvSpPr>
        <p:spPr>
          <a:xfrm>
            <a:off x="1677567" y="2250196"/>
            <a:ext cx="7246586" cy="5078313"/>
          </a:xfrm>
          <a:prstGeom prst="rect">
            <a:avLst/>
          </a:prstGeom>
        </p:spPr>
        <p:txBody>
          <a:bodyPr wrap="square">
            <a:spAutoFit/>
          </a:bodyPr>
          <a:lstStyle/>
          <a:p>
            <a:pPr algn="just">
              <a:lnSpc>
                <a:spcPct val="150000"/>
              </a:lnSpc>
            </a:pPr>
            <a:r>
              <a:rPr lang="zh-CN" altLang="en-US" b="1" dirty="0">
                <a:solidFill>
                  <a:srgbClr val="FF0000"/>
                </a:solidFill>
                <a:latin typeface="Microsoft YaHei" charset="-122"/>
                <a:ea typeface="Microsoft YaHei" charset="-122"/>
                <a:cs typeface="Microsoft YaHei" charset="-122"/>
              </a:rPr>
              <a:t>为了改进用户交互原型的评估质量，可以创建一些脚本来帮助用户完成一系列操作和回答一些特定的问题，力求获取想要的信息。</a:t>
            </a:r>
            <a:r>
              <a:rPr lang="zh-CN" altLang="en-US" dirty="0">
                <a:latin typeface="Microsoft YaHei" charset="-122"/>
                <a:ea typeface="Microsoft YaHei" charset="-122"/>
                <a:cs typeface="Microsoft YaHei" charset="-122"/>
              </a:rPr>
              <a:t>（这个方法可以作为一般问题的补充。）</a:t>
            </a:r>
          </a:p>
          <a:p>
            <a:pPr algn="just">
              <a:lnSpc>
                <a:spcPct val="150000"/>
              </a:lnSpc>
            </a:pPr>
            <a:r>
              <a:rPr lang="zh-CN" altLang="en-US" dirty="0">
                <a:latin typeface="Microsoft YaHei" charset="-122"/>
                <a:ea typeface="Microsoft YaHei" charset="-122"/>
                <a:cs typeface="Microsoft YaHei" charset="-122"/>
              </a:rPr>
              <a:t>评估脚本可以从用例、用户故事或者原型关注的功能点演化而来。通过脚本，让评估人员能够在原型中感觉最不确定的部分中执行某些任务。在每个任务结束以后，也可能在任务过程中的某个时间点，脚本能够帮助发现与某些特定操作相关的问题。也可以提出以下类似问题：</a:t>
            </a:r>
          </a:p>
          <a:p>
            <a:pPr algn="just">
              <a:lnSpc>
                <a:spcPct val="150000"/>
              </a:lnSpc>
            </a:pPr>
            <a:r>
              <a:rPr lang="zh-CN" altLang="en-US" dirty="0">
                <a:latin typeface="Microsoft YaHei" charset="-122"/>
                <a:ea typeface="Microsoft YaHei" charset="-122"/>
                <a:cs typeface="Microsoft YaHei" charset="-122"/>
              </a:rPr>
              <a:t>原型实现的功能符合您的预期吗？</a:t>
            </a:r>
          </a:p>
          <a:p>
            <a:pPr algn="just">
              <a:lnSpc>
                <a:spcPct val="150000"/>
              </a:lnSpc>
            </a:pPr>
            <a:r>
              <a:rPr lang="zh-CN" altLang="en-US" dirty="0">
                <a:latin typeface="Microsoft YaHei" charset="-122"/>
                <a:ea typeface="Microsoft YaHei" charset="-122"/>
                <a:cs typeface="Microsoft YaHei" charset="-122"/>
              </a:rPr>
              <a:t>原型中有没有遗漏掉的功能？</a:t>
            </a:r>
          </a:p>
          <a:p>
            <a:pPr algn="just">
              <a:lnSpc>
                <a:spcPct val="150000"/>
              </a:lnSpc>
            </a:pPr>
            <a:r>
              <a:rPr lang="zh-CN" altLang="en-US" dirty="0">
                <a:latin typeface="Microsoft YaHei" charset="-122"/>
                <a:ea typeface="Microsoft YaHei" charset="-122"/>
                <a:cs typeface="Microsoft YaHei" charset="-122"/>
              </a:rPr>
              <a:t>有没有您能想到但原型中没有处理到的可能错误的状态？</a:t>
            </a:r>
          </a:p>
          <a:p>
            <a:pPr algn="just">
              <a:lnSpc>
                <a:spcPct val="150000"/>
              </a:lnSpc>
            </a:pPr>
            <a:r>
              <a:rPr lang="zh-CN" altLang="en-US" dirty="0">
                <a:latin typeface="Microsoft YaHei" charset="-122"/>
                <a:ea typeface="Microsoft YaHei" charset="-122"/>
                <a:cs typeface="Microsoft YaHei" charset="-122"/>
              </a:rPr>
              <a:t>有多余的功能吗</a:t>
            </a:r>
            <a:r>
              <a:rPr lang="zh-CN" altLang="en-US" dirty="0" smtClean="0">
                <a:latin typeface="Microsoft YaHei" charset="-122"/>
                <a:ea typeface="Microsoft YaHei" charset="-122"/>
                <a:cs typeface="Microsoft YaHei" charset="-122"/>
              </a:rPr>
              <a:t>？</a:t>
            </a:r>
            <a:r>
              <a:rPr lang="en-US" altLang="zh-CN" dirty="0" smtClean="0">
                <a:latin typeface="Microsoft YaHei" charset="-122"/>
                <a:ea typeface="Microsoft YaHei" charset="-122"/>
                <a:cs typeface="Microsoft YaHei" charset="-122"/>
              </a:rPr>
              <a:t>[1]</a:t>
            </a:r>
            <a:endParaRPr lang="zh-CN" altLang="en-US" dirty="0">
              <a:latin typeface="Microsoft YaHei" charset="-122"/>
              <a:ea typeface="Microsoft YaHei" charset="-122"/>
              <a:cs typeface="Microsoft YaHei" charset="-122"/>
            </a:endParaRPr>
          </a:p>
          <a:p>
            <a:pPr algn="just">
              <a:lnSpc>
                <a:spcPct val="150000"/>
              </a:lnSpc>
            </a:pPr>
            <a:endParaRPr lang="zh-CN" altLang="en-US" dirty="0">
              <a:latin typeface="Microsoft YaHei" charset="-122"/>
              <a:ea typeface="Microsoft YaHei" charset="-122"/>
              <a:cs typeface="Microsoft YaHei" charset="-122"/>
            </a:endParaRPr>
          </a:p>
        </p:txBody>
      </p:sp>
      <p:sp>
        <p:nvSpPr>
          <p:cNvPr id="51" name="Oval 29"/>
          <p:cNvSpPr>
            <a:spLocks noChangeAspect="1"/>
          </p:cNvSpPr>
          <p:nvPr/>
        </p:nvSpPr>
        <p:spPr>
          <a:xfrm>
            <a:off x="880397" y="2356841"/>
            <a:ext cx="552450" cy="550863"/>
          </a:xfrm>
          <a:prstGeom prst="ellipse">
            <a:avLst/>
          </a:prstGeom>
          <a:solidFill>
            <a:srgbClr val="C054D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b="1" noProof="0" dirty="0">
                <a:solidFill>
                  <a:prstClr val="white"/>
                </a:solidFill>
                <a:latin typeface="微软雅黑" panose="020B0503020204020204" pitchFamily="34" charset="-122"/>
                <a:ea typeface="微软雅黑" panose="020B0503020204020204" pitchFamily="34" charset="-122"/>
              </a:rPr>
              <a:t>3</a:t>
            </a:r>
            <a:endParaRPr kumimoji="0" 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1879533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文本框 23"/>
          <p:cNvSpPr txBox="1">
            <a:spLocks noChangeArrowheads="1"/>
          </p:cNvSpPr>
          <p:nvPr/>
        </p:nvSpPr>
        <p:spPr bwMode="auto">
          <a:xfrm>
            <a:off x="739775" y="298450"/>
            <a:ext cx="20335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000" b="1" i="0" u="none" strike="noStrike" kern="1200" cap="none" spc="0" normalizeH="0" baseline="0" noProof="0" dirty="0" smtClean="0">
                <a:ln>
                  <a:noFill/>
                </a:ln>
                <a:solidFill>
                  <a:srgbClr val="F77258"/>
                </a:solidFill>
                <a:effectLst/>
                <a:uLnTx/>
                <a:uFillTx/>
                <a:latin typeface="微软雅黑" panose="020B0503020204020204" pitchFamily="34" charset="-122"/>
                <a:ea typeface="微软雅黑" panose="020B0503020204020204" pitchFamily="34" charset="-122"/>
                <a:cs typeface="+mn-cs"/>
              </a:rPr>
              <a:t>原型界面简介</a:t>
            </a:r>
            <a:endParaRPr kumimoji="0" lang="zh-CN" altLang="en-US" sz="2000" b="1" i="0" u="none" strike="noStrike" kern="1200" cap="none" spc="0" normalizeH="0" baseline="0" noProof="0" dirty="0">
              <a:ln>
                <a:noFill/>
              </a:ln>
              <a:solidFill>
                <a:srgbClr val="F77258"/>
              </a:solidFill>
              <a:effectLst/>
              <a:uLnTx/>
              <a:uFillTx/>
              <a:latin typeface="微软雅黑" panose="020B0503020204020204" pitchFamily="34" charset="-122"/>
              <a:ea typeface="微软雅黑" panose="020B0503020204020204" pitchFamily="34" charset="-122"/>
              <a:cs typeface="+mn-cs"/>
            </a:endParaRPr>
          </a:p>
        </p:txBody>
      </p:sp>
      <p:grpSp>
        <p:nvGrpSpPr>
          <p:cNvPr id="21" name="组合 29"/>
          <p:cNvGrpSpPr/>
          <p:nvPr/>
        </p:nvGrpSpPr>
        <p:grpSpPr bwMode="auto">
          <a:xfrm>
            <a:off x="338138" y="293688"/>
            <a:ext cx="333375" cy="411162"/>
            <a:chOff x="10668001" y="925959"/>
            <a:chExt cx="444498" cy="545940"/>
          </a:xfrm>
        </p:grpSpPr>
        <p:sp>
          <p:nvSpPr>
            <p:cNvPr id="22" name="等腰三角形 27"/>
            <p:cNvSpPr/>
            <p:nvPr/>
          </p:nvSpPr>
          <p:spPr>
            <a:xfrm rot="5400000">
              <a:off x="10633062" y="1005163"/>
              <a:ext cx="501675" cy="431798"/>
            </a:xfrm>
            <a:prstGeom prst="triangle">
              <a:avLst/>
            </a:pr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3" name="等腰三角形 28"/>
            <p:cNvSpPr/>
            <p:nvPr/>
          </p:nvSpPr>
          <p:spPr>
            <a:xfrm rot="5400000">
              <a:off x="10705952" y="955741"/>
              <a:ext cx="436330" cy="376765"/>
            </a:xfrm>
            <a:prstGeom prst="triangle">
              <a:avLst/>
            </a:pr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sp>
        <p:nvSpPr>
          <p:cNvPr id="24" name="等腰三角形 3"/>
          <p:cNvSpPr/>
          <p:nvPr/>
        </p:nvSpPr>
        <p:spPr>
          <a:xfrm>
            <a:off x="8924925" y="0"/>
            <a:ext cx="3267075" cy="6858000"/>
          </a:xfrm>
          <a:prstGeom prst="triangle">
            <a:avLst>
              <a:gd name="adj" fmla="val 100000"/>
            </a:avLst>
          </a:prstGeom>
          <a:solidFill>
            <a:srgbClr val="F772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0" name="等腰三角形 4"/>
          <p:cNvSpPr/>
          <p:nvPr/>
        </p:nvSpPr>
        <p:spPr>
          <a:xfrm rot="11374545">
            <a:off x="8839200" y="1468438"/>
            <a:ext cx="501650" cy="5270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772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1" name="等腰三角形 4"/>
          <p:cNvSpPr/>
          <p:nvPr/>
        </p:nvSpPr>
        <p:spPr>
          <a:xfrm rot="20476330">
            <a:off x="10464800" y="766763"/>
            <a:ext cx="1674813" cy="1760537"/>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2" name="等腰三角形 4"/>
          <p:cNvSpPr/>
          <p:nvPr/>
        </p:nvSpPr>
        <p:spPr>
          <a:xfrm>
            <a:off x="10202863" y="1533525"/>
            <a:ext cx="1282700" cy="134620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2DCCD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3" name="等腰三角形 4"/>
          <p:cNvSpPr/>
          <p:nvPr/>
        </p:nvSpPr>
        <p:spPr>
          <a:xfrm rot="3834254">
            <a:off x="9466263" y="5322888"/>
            <a:ext cx="342900" cy="3619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2DCCD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4" name="等腰三角形 4"/>
          <p:cNvSpPr/>
          <p:nvPr/>
        </p:nvSpPr>
        <p:spPr>
          <a:xfrm rot="3834254">
            <a:off x="9100344" y="6187282"/>
            <a:ext cx="244475" cy="255587"/>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8D84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5" name="等腰三角形 4"/>
          <p:cNvSpPr/>
          <p:nvPr/>
        </p:nvSpPr>
        <p:spPr>
          <a:xfrm rot="4726618">
            <a:off x="9940925" y="3300413"/>
            <a:ext cx="1177925" cy="12382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8D84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6" name="等腰三角形 4"/>
          <p:cNvSpPr/>
          <p:nvPr/>
        </p:nvSpPr>
        <p:spPr>
          <a:xfrm rot="21025852">
            <a:off x="11661775" y="754063"/>
            <a:ext cx="244475" cy="257175"/>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8D84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7" name="等腰三角形 4"/>
          <p:cNvSpPr/>
          <p:nvPr/>
        </p:nvSpPr>
        <p:spPr>
          <a:xfrm rot="3834254">
            <a:off x="8044656" y="329407"/>
            <a:ext cx="344487" cy="3619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8" name="等腰三角形 4"/>
          <p:cNvSpPr/>
          <p:nvPr/>
        </p:nvSpPr>
        <p:spPr>
          <a:xfrm rot="18038681">
            <a:off x="9340056" y="-207169"/>
            <a:ext cx="344488" cy="3619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9" name="等腰三角形 4"/>
          <p:cNvSpPr/>
          <p:nvPr/>
        </p:nvSpPr>
        <p:spPr>
          <a:xfrm rot="11374545">
            <a:off x="10853738" y="5605463"/>
            <a:ext cx="501650" cy="525462"/>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nvGrpSpPr>
          <p:cNvPr id="40" name="组合 49"/>
          <p:cNvGrpSpPr/>
          <p:nvPr/>
        </p:nvGrpSpPr>
        <p:grpSpPr>
          <a:xfrm>
            <a:off x="9152214" y="832757"/>
            <a:ext cx="3080989" cy="5591028"/>
            <a:chOff x="9152214" y="832757"/>
            <a:chExt cx="3080989" cy="5591028"/>
          </a:xfrm>
          <a:solidFill>
            <a:srgbClr val="FFFFFF"/>
          </a:solidFill>
        </p:grpSpPr>
        <p:sp>
          <p:nvSpPr>
            <p:cNvPr id="41" name="任意多边形 50"/>
            <p:cNvSpPr/>
            <p:nvPr/>
          </p:nvSpPr>
          <p:spPr>
            <a:xfrm rot="20476330">
              <a:off x="10748648" y="1409739"/>
              <a:ext cx="1484555" cy="991655"/>
            </a:xfrm>
            <a:custGeom>
              <a:avLst/>
              <a:gdLst>
                <a:gd name="connsiteX0" fmla="*/ 964253 w 1484555"/>
                <a:gd name="connsiteY0" fmla="*/ 0 h 991655"/>
                <a:gd name="connsiteX1" fmla="*/ 1484555 w 1484555"/>
                <a:gd name="connsiteY1" fmla="*/ 377030 h 991655"/>
                <a:gd name="connsiteX2" fmla="*/ 0 w 1484555"/>
                <a:gd name="connsiteY2" fmla="*/ 991655 h 991655"/>
              </a:gdLst>
              <a:ahLst/>
              <a:cxnLst>
                <a:cxn ang="0">
                  <a:pos x="connsiteX0" y="connsiteY0"/>
                </a:cxn>
                <a:cxn ang="0">
                  <a:pos x="connsiteX1" y="connsiteY1"/>
                </a:cxn>
                <a:cxn ang="0">
                  <a:pos x="connsiteX2" y="connsiteY2"/>
                </a:cxn>
              </a:cxnLst>
              <a:rect l="l" t="t" r="r" b="b"/>
              <a:pathLst>
                <a:path w="1484555" h="991655">
                  <a:moveTo>
                    <a:pt x="964253" y="0"/>
                  </a:moveTo>
                  <a:lnTo>
                    <a:pt x="1484555" y="377030"/>
                  </a:lnTo>
                  <a:lnTo>
                    <a:pt x="0" y="991655"/>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42" name="任意多边形 51"/>
            <p:cNvSpPr/>
            <p:nvPr/>
          </p:nvSpPr>
          <p:spPr>
            <a:xfrm>
              <a:off x="10971638" y="2127252"/>
              <a:ext cx="513649" cy="434792"/>
            </a:xfrm>
            <a:custGeom>
              <a:avLst/>
              <a:gdLst>
                <a:gd name="connsiteX0" fmla="*/ 207102 w 513649"/>
                <a:gd name="connsiteY0" fmla="*/ 0 h 434792"/>
                <a:gd name="connsiteX1" fmla="*/ 513649 w 513649"/>
                <a:gd name="connsiteY1" fmla="*/ 222135 h 434792"/>
                <a:gd name="connsiteX2" fmla="*/ 0 w 513649"/>
                <a:gd name="connsiteY2" fmla="*/ 434792 h 434792"/>
              </a:gdLst>
              <a:ahLst/>
              <a:cxnLst>
                <a:cxn ang="0">
                  <a:pos x="connsiteX0" y="connsiteY0"/>
                </a:cxn>
                <a:cxn ang="0">
                  <a:pos x="connsiteX1" y="connsiteY1"/>
                </a:cxn>
                <a:cxn ang="0">
                  <a:pos x="connsiteX2" y="connsiteY2"/>
                </a:cxn>
              </a:cxnLst>
              <a:rect l="l" t="t" r="r" b="b"/>
              <a:pathLst>
                <a:path w="513649" h="434792">
                  <a:moveTo>
                    <a:pt x="207102" y="0"/>
                  </a:moveTo>
                  <a:lnTo>
                    <a:pt x="513649" y="222135"/>
                  </a:lnTo>
                  <a:lnTo>
                    <a:pt x="0" y="434792"/>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43" name="任意多边形 52"/>
            <p:cNvSpPr/>
            <p:nvPr/>
          </p:nvSpPr>
          <p:spPr>
            <a:xfrm rot="3834254">
              <a:off x="9520560" y="5357206"/>
              <a:ext cx="314048" cy="287533"/>
            </a:xfrm>
            <a:custGeom>
              <a:avLst/>
              <a:gdLst>
                <a:gd name="connsiteX0" fmla="*/ 11468 w 314048"/>
                <a:gd name="connsiteY0" fmla="*/ 0 h 287533"/>
                <a:gd name="connsiteX1" fmla="*/ 314048 w 314048"/>
                <a:gd name="connsiteY1" fmla="*/ 219261 h 287533"/>
                <a:gd name="connsiteX2" fmla="*/ 149143 w 314048"/>
                <a:gd name="connsiteY2" fmla="*/ 287533 h 287533"/>
                <a:gd name="connsiteX3" fmla="*/ 0 w 314048"/>
                <a:gd name="connsiteY3" fmla="*/ 99595 h 287533"/>
              </a:gdLst>
              <a:ahLst/>
              <a:cxnLst>
                <a:cxn ang="0">
                  <a:pos x="connsiteX0" y="connsiteY0"/>
                </a:cxn>
                <a:cxn ang="0">
                  <a:pos x="connsiteX1" y="connsiteY1"/>
                </a:cxn>
                <a:cxn ang="0">
                  <a:pos x="connsiteX2" y="connsiteY2"/>
                </a:cxn>
                <a:cxn ang="0">
                  <a:pos x="connsiteX3" y="connsiteY3"/>
                </a:cxn>
              </a:cxnLst>
              <a:rect l="l" t="t" r="r" b="b"/>
              <a:pathLst>
                <a:path w="314048" h="287533">
                  <a:moveTo>
                    <a:pt x="11468" y="0"/>
                  </a:moveTo>
                  <a:lnTo>
                    <a:pt x="314048" y="219261"/>
                  </a:lnTo>
                  <a:lnTo>
                    <a:pt x="149143" y="287533"/>
                  </a:lnTo>
                  <a:lnTo>
                    <a:pt x="0" y="99595"/>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44" name="任意多边形 66"/>
            <p:cNvSpPr/>
            <p:nvPr/>
          </p:nvSpPr>
          <p:spPr>
            <a:xfrm rot="3834254">
              <a:off x="9141845" y="6212916"/>
              <a:ext cx="221238" cy="200499"/>
            </a:xfrm>
            <a:custGeom>
              <a:avLst/>
              <a:gdLst>
                <a:gd name="connsiteX0" fmla="*/ 6794 w 221238"/>
                <a:gd name="connsiteY0" fmla="*/ 0 h 200499"/>
                <a:gd name="connsiteX1" fmla="*/ 221238 w 221238"/>
                <a:gd name="connsiteY1" fmla="*/ 155395 h 200499"/>
                <a:gd name="connsiteX2" fmla="*/ 112294 w 221238"/>
                <a:gd name="connsiteY2" fmla="*/ 200499 h 200499"/>
                <a:gd name="connsiteX3" fmla="*/ 0 w 221238"/>
                <a:gd name="connsiteY3" fmla="*/ 58996 h 200499"/>
              </a:gdLst>
              <a:ahLst/>
              <a:cxnLst>
                <a:cxn ang="0">
                  <a:pos x="connsiteX0" y="connsiteY0"/>
                </a:cxn>
                <a:cxn ang="0">
                  <a:pos x="connsiteX1" y="connsiteY1"/>
                </a:cxn>
                <a:cxn ang="0">
                  <a:pos x="connsiteX2" y="connsiteY2"/>
                </a:cxn>
                <a:cxn ang="0">
                  <a:pos x="connsiteX3" y="connsiteY3"/>
                </a:cxn>
              </a:cxnLst>
              <a:rect l="l" t="t" r="r" b="b"/>
              <a:pathLst>
                <a:path w="221238" h="200499">
                  <a:moveTo>
                    <a:pt x="6794" y="0"/>
                  </a:moveTo>
                  <a:lnTo>
                    <a:pt x="221238" y="155395"/>
                  </a:lnTo>
                  <a:lnTo>
                    <a:pt x="112294" y="200499"/>
                  </a:lnTo>
                  <a:lnTo>
                    <a:pt x="0" y="58996"/>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45" name="任意多边形 68"/>
            <p:cNvSpPr/>
            <p:nvPr/>
          </p:nvSpPr>
          <p:spPr>
            <a:xfrm rot="4726618">
              <a:off x="10137641" y="3462627"/>
              <a:ext cx="1090268" cy="942332"/>
            </a:xfrm>
            <a:custGeom>
              <a:avLst/>
              <a:gdLst>
                <a:gd name="connsiteX0" fmla="*/ 54741 w 1090268"/>
                <a:gd name="connsiteY0" fmla="*/ 0 h 942332"/>
                <a:gd name="connsiteX1" fmla="*/ 1090268 w 1090268"/>
                <a:gd name="connsiteY1" fmla="*/ 750382 h 942332"/>
                <a:gd name="connsiteX2" fmla="*/ 626636 w 1090268"/>
                <a:gd name="connsiteY2" fmla="*/ 942332 h 942332"/>
                <a:gd name="connsiteX3" fmla="*/ 0 w 1090268"/>
                <a:gd name="connsiteY3" fmla="*/ 475377 h 942332"/>
              </a:gdLst>
              <a:ahLst/>
              <a:cxnLst>
                <a:cxn ang="0">
                  <a:pos x="connsiteX0" y="connsiteY0"/>
                </a:cxn>
                <a:cxn ang="0">
                  <a:pos x="connsiteX1" y="connsiteY1"/>
                </a:cxn>
                <a:cxn ang="0">
                  <a:pos x="connsiteX2" y="connsiteY2"/>
                </a:cxn>
                <a:cxn ang="0">
                  <a:pos x="connsiteX3" y="connsiteY3"/>
                </a:cxn>
              </a:cxnLst>
              <a:rect l="l" t="t" r="r" b="b"/>
              <a:pathLst>
                <a:path w="1090268" h="942332">
                  <a:moveTo>
                    <a:pt x="54741" y="0"/>
                  </a:moveTo>
                  <a:lnTo>
                    <a:pt x="1090268" y="750382"/>
                  </a:lnTo>
                  <a:lnTo>
                    <a:pt x="626636" y="942332"/>
                  </a:lnTo>
                  <a:lnTo>
                    <a:pt x="0" y="475377"/>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46" name="任意多边形 69"/>
            <p:cNvSpPr/>
            <p:nvPr/>
          </p:nvSpPr>
          <p:spPr>
            <a:xfrm rot="21025852">
              <a:off x="11693675" y="832757"/>
              <a:ext cx="217959" cy="164561"/>
            </a:xfrm>
            <a:custGeom>
              <a:avLst/>
              <a:gdLst>
                <a:gd name="connsiteX0" fmla="*/ 115393 w 217959"/>
                <a:gd name="connsiteY0" fmla="*/ 0 h 164561"/>
                <a:gd name="connsiteX1" fmla="*/ 217959 w 217959"/>
                <a:gd name="connsiteY1" fmla="*/ 74324 h 164561"/>
                <a:gd name="connsiteX2" fmla="*/ 0 w 217959"/>
                <a:gd name="connsiteY2" fmla="*/ 164561 h 164561"/>
              </a:gdLst>
              <a:ahLst/>
              <a:cxnLst>
                <a:cxn ang="0">
                  <a:pos x="connsiteX0" y="connsiteY0"/>
                </a:cxn>
                <a:cxn ang="0">
                  <a:pos x="connsiteX1" y="connsiteY1"/>
                </a:cxn>
                <a:cxn ang="0">
                  <a:pos x="connsiteX2" y="connsiteY2"/>
                </a:cxn>
              </a:cxnLst>
              <a:rect l="l" t="t" r="r" b="b"/>
              <a:pathLst>
                <a:path w="217959" h="164561">
                  <a:moveTo>
                    <a:pt x="115393" y="0"/>
                  </a:moveTo>
                  <a:lnTo>
                    <a:pt x="217959" y="74324"/>
                  </a:lnTo>
                  <a:lnTo>
                    <a:pt x="0" y="16456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sp>
        <p:nvSpPr>
          <p:cNvPr id="47" name="等腰三角形 4"/>
          <p:cNvSpPr/>
          <p:nvPr/>
        </p:nvSpPr>
        <p:spPr>
          <a:xfrm rot="1555719">
            <a:off x="6561138" y="669925"/>
            <a:ext cx="242887" cy="255588"/>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nvGrpSpPr>
          <p:cNvPr id="48" name="组 47"/>
          <p:cNvGrpSpPr/>
          <p:nvPr/>
        </p:nvGrpSpPr>
        <p:grpSpPr>
          <a:xfrm>
            <a:off x="853823" y="1290267"/>
            <a:ext cx="1919540" cy="596856"/>
            <a:chOff x="4081112" y="875484"/>
            <a:chExt cx="4029776" cy="434340"/>
          </a:xfrm>
        </p:grpSpPr>
        <p:sp>
          <p:nvSpPr>
            <p:cNvPr id="49" name="圆角矩形 48"/>
            <p:cNvSpPr/>
            <p:nvPr/>
          </p:nvSpPr>
          <p:spPr>
            <a:xfrm>
              <a:off x="4136900" y="875484"/>
              <a:ext cx="3918200" cy="434340"/>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000"/>
            </a:p>
          </p:txBody>
        </p:sp>
        <p:sp>
          <p:nvSpPr>
            <p:cNvPr id="50" name="文本框 49"/>
            <p:cNvSpPr txBox="1"/>
            <p:nvPr/>
          </p:nvSpPr>
          <p:spPr>
            <a:xfrm>
              <a:off x="4081112" y="907988"/>
              <a:ext cx="4029776" cy="335960"/>
            </a:xfrm>
            <a:prstGeom prst="rect">
              <a:avLst/>
            </a:prstGeom>
            <a:noFill/>
          </p:spPr>
          <p:txBody>
            <a:bodyPr wrap="square" rtlCol="0">
              <a:spAutoFit/>
            </a:bodyPr>
            <a:lstStyle/>
            <a:p>
              <a:pPr algn="ctr"/>
              <a:r>
                <a:rPr kumimoji="1" lang="zh-CN" altLang="en-US" sz="2400" b="1" dirty="0" smtClean="0">
                  <a:solidFill>
                    <a:schemeClr val="bg1"/>
                  </a:solidFill>
                  <a:latin typeface="Microsoft YaHei" charset="-122"/>
                  <a:ea typeface="Microsoft YaHei" charset="-122"/>
                  <a:cs typeface="Microsoft YaHei" charset="-122"/>
                </a:rPr>
                <a:t>评估</a:t>
              </a:r>
              <a:endParaRPr kumimoji="1" lang="zh-CN" altLang="en-US" sz="2400" b="1" dirty="0">
                <a:solidFill>
                  <a:schemeClr val="bg1"/>
                </a:solidFill>
                <a:latin typeface="Microsoft YaHei" charset="-122"/>
                <a:ea typeface="Microsoft YaHei" charset="-122"/>
                <a:cs typeface="Microsoft YaHei" charset="-122"/>
              </a:endParaRPr>
            </a:p>
          </p:txBody>
        </p:sp>
      </p:grpSp>
      <p:sp>
        <p:nvSpPr>
          <p:cNvPr id="3" name="矩形 2"/>
          <p:cNvSpPr/>
          <p:nvPr/>
        </p:nvSpPr>
        <p:spPr>
          <a:xfrm>
            <a:off x="1677568" y="2357772"/>
            <a:ext cx="6096000" cy="2169825"/>
          </a:xfrm>
          <a:prstGeom prst="rect">
            <a:avLst/>
          </a:prstGeom>
        </p:spPr>
        <p:txBody>
          <a:bodyPr>
            <a:spAutoFit/>
          </a:bodyPr>
          <a:lstStyle/>
          <a:p>
            <a:pPr algn="just">
              <a:lnSpc>
                <a:spcPct val="150000"/>
              </a:lnSpc>
            </a:pPr>
            <a:r>
              <a:rPr lang="zh-CN" altLang="en-US" b="1" dirty="0">
                <a:solidFill>
                  <a:srgbClr val="FF0000"/>
                </a:solidFill>
                <a:latin typeface="Microsoft YaHei" charset="-122"/>
                <a:ea typeface="Microsoft YaHei" charset="-122"/>
                <a:cs typeface="Microsoft YaHei" charset="-122"/>
              </a:rPr>
              <a:t>在评估人员对原型进行评估时，让他们大声说出并分享他们的想法，以便理解他们的观点并找出原型中的不足</a:t>
            </a:r>
            <a:r>
              <a:rPr lang="zh-CN" altLang="en-US" dirty="0">
                <a:latin typeface="Microsoft YaHei" charset="-122"/>
                <a:ea typeface="Microsoft YaHei" charset="-122"/>
                <a:cs typeface="Microsoft YaHei" charset="-122"/>
              </a:rPr>
              <a:t>。</a:t>
            </a:r>
          </a:p>
          <a:p>
            <a:pPr algn="just">
              <a:lnSpc>
                <a:spcPct val="150000"/>
              </a:lnSpc>
            </a:pPr>
            <a:r>
              <a:rPr lang="zh-CN" altLang="en-US" dirty="0">
                <a:latin typeface="Microsoft YaHei" charset="-122"/>
                <a:ea typeface="Microsoft YaHei" charset="-122"/>
                <a:cs typeface="Microsoft YaHei" charset="-122"/>
              </a:rPr>
              <a:t>要创建一个宽松的氛围，让评估人员自由、无拘无束地表达他们的观点、想法。一定要避免指手画脚</a:t>
            </a:r>
            <a:r>
              <a:rPr lang="zh-CN" altLang="en-US" dirty="0" smtClean="0">
                <a:latin typeface="Microsoft YaHei" charset="-122"/>
                <a:ea typeface="Microsoft YaHei" charset="-122"/>
                <a:cs typeface="Microsoft YaHei" charset="-122"/>
              </a:rPr>
              <a:t>。</a:t>
            </a:r>
            <a:r>
              <a:rPr lang="en-US" altLang="zh-CN" dirty="0">
                <a:latin typeface="Microsoft YaHei" charset="-122"/>
                <a:ea typeface="Microsoft YaHei" charset="-122"/>
                <a:cs typeface="Microsoft YaHei" charset="-122"/>
              </a:rPr>
              <a:t>[1]</a:t>
            </a:r>
            <a:endParaRPr lang="zh-CN" altLang="en-US" dirty="0">
              <a:latin typeface="Microsoft YaHei" charset="-122"/>
              <a:ea typeface="Microsoft YaHei" charset="-122"/>
              <a:cs typeface="Microsoft YaHei" charset="-122"/>
            </a:endParaRPr>
          </a:p>
          <a:p>
            <a:pPr algn="just">
              <a:lnSpc>
                <a:spcPct val="150000"/>
              </a:lnSpc>
            </a:pPr>
            <a:endParaRPr lang="zh-CN" altLang="en-US" dirty="0">
              <a:latin typeface="Microsoft YaHei" charset="-122"/>
              <a:ea typeface="Microsoft YaHei" charset="-122"/>
              <a:cs typeface="Microsoft YaHei" charset="-122"/>
            </a:endParaRPr>
          </a:p>
        </p:txBody>
      </p:sp>
      <p:sp>
        <p:nvSpPr>
          <p:cNvPr id="51" name="Oval 29"/>
          <p:cNvSpPr>
            <a:spLocks noChangeAspect="1"/>
          </p:cNvSpPr>
          <p:nvPr/>
        </p:nvSpPr>
        <p:spPr>
          <a:xfrm>
            <a:off x="880397" y="2356841"/>
            <a:ext cx="552450" cy="550863"/>
          </a:xfrm>
          <a:prstGeom prst="ellipse">
            <a:avLst/>
          </a:prstGeom>
          <a:solidFill>
            <a:srgbClr val="2ECDD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b="1" noProof="0" dirty="0">
                <a:solidFill>
                  <a:prstClr val="white"/>
                </a:solidFill>
                <a:latin typeface="微软雅黑" panose="020B0503020204020204" pitchFamily="34" charset="-122"/>
                <a:ea typeface="微软雅黑" panose="020B0503020204020204" pitchFamily="34" charset="-122"/>
              </a:rPr>
              <a:t>4</a:t>
            </a:r>
            <a:endParaRPr kumimoji="0" 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1978829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文本框 23"/>
          <p:cNvSpPr txBox="1">
            <a:spLocks noChangeArrowheads="1"/>
          </p:cNvSpPr>
          <p:nvPr/>
        </p:nvSpPr>
        <p:spPr bwMode="auto">
          <a:xfrm>
            <a:off x="739775" y="298450"/>
            <a:ext cx="20335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000" b="1" i="0" u="none" strike="noStrike" kern="1200" cap="none" spc="0" normalizeH="0" baseline="0" noProof="0" dirty="0" smtClean="0">
                <a:ln>
                  <a:noFill/>
                </a:ln>
                <a:solidFill>
                  <a:srgbClr val="F77258"/>
                </a:solidFill>
                <a:effectLst/>
                <a:uLnTx/>
                <a:uFillTx/>
                <a:latin typeface="微软雅黑" panose="020B0503020204020204" pitchFamily="34" charset="-122"/>
                <a:ea typeface="微软雅黑" panose="020B0503020204020204" pitchFamily="34" charset="-122"/>
                <a:cs typeface="+mn-cs"/>
              </a:rPr>
              <a:t>原型界面简介</a:t>
            </a:r>
            <a:endParaRPr kumimoji="0" lang="zh-CN" altLang="en-US" sz="2000" b="1" i="0" u="none" strike="noStrike" kern="1200" cap="none" spc="0" normalizeH="0" baseline="0" noProof="0" dirty="0">
              <a:ln>
                <a:noFill/>
              </a:ln>
              <a:solidFill>
                <a:srgbClr val="F77258"/>
              </a:solidFill>
              <a:effectLst/>
              <a:uLnTx/>
              <a:uFillTx/>
              <a:latin typeface="微软雅黑" panose="020B0503020204020204" pitchFamily="34" charset="-122"/>
              <a:ea typeface="微软雅黑" panose="020B0503020204020204" pitchFamily="34" charset="-122"/>
              <a:cs typeface="+mn-cs"/>
            </a:endParaRPr>
          </a:p>
        </p:txBody>
      </p:sp>
      <p:grpSp>
        <p:nvGrpSpPr>
          <p:cNvPr id="21" name="组合 29"/>
          <p:cNvGrpSpPr/>
          <p:nvPr/>
        </p:nvGrpSpPr>
        <p:grpSpPr bwMode="auto">
          <a:xfrm>
            <a:off x="338138" y="293688"/>
            <a:ext cx="333375" cy="411162"/>
            <a:chOff x="10668001" y="925959"/>
            <a:chExt cx="444498" cy="545940"/>
          </a:xfrm>
        </p:grpSpPr>
        <p:sp>
          <p:nvSpPr>
            <p:cNvPr id="22" name="等腰三角形 27"/>
            <p:cNvSpPr/>
            <p:nvPr/>
          </p:nvSpPr>
          <p:spPr>
            <a:xfrm rot="5400000">
              <a:off x="10633062" y="1005163"/>
              <a:ext cx="501675" cy="431798"/>
            </a:xfrm>
            <a:prstGeom prst="triangle">
              <a:avLst/>
            </a:pr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3" name="等腰三角形 28"/>
            <p:cNvSpPr/>
            <p:nvPr/>
          </p:nvSpPr>
          <p:spPr>
            <a:xfrm rot="5400000">
              <a:off x="10705952" y="955741"/>
              <a:ext cx="436330" cy="376765"/>
            </a:xfrm>
            <a:prstGeom prst="triangle">
              <a:avLst/>
            </a:pr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sp>
        <p:nvSpPr>
          <p:cNvPr id="24" name="等腰三角形 3"/>
          <p:cNvSpPr/>
          <p:nvPr/>
        </p:nvSpPr>
        <p:spPr>
          <a:xfrm>
            <a:off x="8924925" y="0"/>
            <a:ext cx="3267075" cy="6858000"/>
          </a:xfrm>
          <a:prstGeom prst="triangle">
            <a:avLst>
              <a:gd name="adj" fmla="val 100000"/>
            </a:avLst>
          </a:prstGeom>
          <a:solidFill>
            <a:srgbClr val="F772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0" name="等腰三角形 4"/>
          <p:cNvSpPr/>
          <p:nvPr/>
        </p:nvSpPr>
        <p:spPr>
          <a:xfrm rot="11374545">
            <a:off x="8839200" y="1468438"/>
            <a:ext cx="501650" cy="5270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772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1" name="等腰三角形 4"/>
          <p:cNvSpPr/>
          <p:nvPr/>
        </p:nvSpPr>
        <p:spPr>
          <a:xfrm rot="20476330">
            <a:off x="10464800" y="766763"/>
            <a:ext cx="1674813" cy="1760537"/>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2" name="等腰三角形 4"/>
          <p:cNvSpPr/>
          <p:nvPr/>
        </p:nvSpPr>
        <p:spPr>
          <a:xfrm>
            <a:off x="10202863" y="1533525"/>
            <a:ext cx="1282700" cy="134620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2DCCD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3" name="等腰三角形 4"/>
          <p:cNvSpPr/>
          <p:nvPr/>
        </p:nvSpPr>
        <p:spPr>
          <a:xfrm rot="3834254">
            <a:off x="9466263" y="5322888"/>
            <a:ext cx="342900" cy="3619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2DCCD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4" name="等腰三角形 4"/>
          <p:cNvSpPr/>
          <p:nvPr/>
        </p:nvSpPr>
        <p:spPr>
          <a:xfrm rot="3834254">
            <a:off x="9100344" y="6187282"/>
            <a:ext cx="244475" cy="255587"/>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8D84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5" name="等腰三角形 4"/>
          <p:cNvSpPr/>
          <p:nvPr/>
        </p:nvSpPr>
        <p:spPr>
          <a:xfrm rot="4726618">
            <a:off x="9940925" y="3300413"/>
            <a:ext cx="1177925" cy="12382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8D84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6" name="等腰三角形 4"/>
          <p:cNvSpPr/>
          <p:nvPr/>
        </p:nvSpPr>
        <p:spPr>
          <a:xfrm rot="21025852">
            <a:off x="11661775" y="754063"/>
            <a:ext cx="244475" cy="257175"/>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8D84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7" name="等腰三角形 4"/>
          <p:cNvSpPr/>
          <p:nvPr/>
        </p:nvSpPr>
        <p:spPr>
          <a:xfrm rot="3834254">
            <a:off x="8044656" y="329407"/>
            <a:ext cx="344487" cy="3619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8" name="等腰三角形 4"/>
          <p:cNvSpPr/>
          <p:nvPr/>
        </p:nvSpPr>
        <p:spPr>
          <a:xfrm rot="18038681">
            <a:off x="9340056" y="-207169"/>
            <a:ext cx="344488" cy="3619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9" name="等腰三角形 4"/>
          <p:cNvSpPr/>
          <p:nvPr/>
        </p:nvSpPr>
        <p:spPr>
          <a:xfrm rot="11374545">
            <a:off x="10853738" y="5605463"/>
            <a:ext cx="501650" cy="525462"/>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nvGrpSpPr>
          <p:cNvPr id="40" name="组合 49"/>
          <p:cNvGrpSpPr/>
          <p:nvPr/>
        </p:nvGrpSpPr>
        <p:grpSpPr>
          <a:xfrm>
            <a:off x="9152214" y="832757"/>
            <a:ext cx="3080989" cy="5591028"/>
            <a:chOff x="9152214" y="832757"/>
            <a:chExt cx="3080989" cy="5591028"/>
          </a:xfrm>
          <a:solidFill>
            <a:srgbClr val="FFFFFF"/>
          </a:solidFill>
        </p:grpSpPr>
        <p:sp>
          <p:nvSpPr>
            <p:cNvPr id="41" name="任意多边形 50"/>
            <p:cNvSpPr/>
            <p:nvPr/>
          </p:nvSpPr>
          <p:spPr>
            <a:xfrm rot="20476330">
              <a:off x="10748648" y="1409739"/>
              <a:ext cx="1484555" cy="991655"/>
            </a:xfrm>
            <a:custGeom>
              <a:avLst/>
              <a:gdLst>
                <a:gd name="connsiteX0" fmla="*/ 964253 w 1484555"/>
                <a:gd name="connsiteY0" fmla="*/ 0 h 991655"/>
                <a:gd name="connsiteX1" fmla="*/ 1484555 w 1484555"/>
                <a:gd name="connsiteY1" fmla="*/ 377030 h 991655"/>
                <a:gd name="connsiteX2" fmla="*/ 0 w 1484555"/>
                <a:gd name="connsiteY2" fmla="*/ 991655 h 991655"/>
              </a:gdLst>
              <a:ahLst/>
              <a:cxnLst>
                <a:cxn ang="0">
                  <a:pos x="connsiteX0" y="connsiteY0"/>
                </a:cxn>
                <a:cxn ang="0">
                  <a:pos x="connsiteX1" y="connsiteY1"/>
                </a:cxn>
                <a:cxn ang="0">
                  <a:pos x="connsiteX2" y="connsiteY2"/>
                </a:cxn>
              </a:cxnLst>
              <a:rect l="l" t="t" r="r" b="b"/>
              <a:pathLst>
                <a:path w="1484555" h="991655">
                  <a:moveTo>
                    <a:pt x="964253" y="0"/>
                  </a:moveTo>
                  <a:lnTo>
                    <a:pt x="1484555" y="377030"/>
                  </a:lnTo>
                  <a:lnTo>
                    <a:pt x="0" y="991655"/>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42" name="任意多边形 51"/>
            <p:cNvSpPr/>
            <p:nvPr/>
          </p:nvSpPr>
          <p:spPr>
            <a:xfrm>
              <a:off x="10971638" y="2127252"/>
              <a:ext cx="513649" cy="434792"/>
            </a:xfrm>
            <a:custGeom>
              <a:avLst/>
              <a:gdLst>
                <a:gd name="connsiteX0" fmla="*/ 207102 w 513649"/>
                <a:gd name="connsiteY0" fmla="*/ 0 h 434792"/>
                <a:gd name="connsiteX1" fmla="*/ 513649 w 513649"/>
                <a:gd name="connsiteY1" fmla="*/ 222135 h 434792"/>
                <a:gd name="connsiteX2" fmla="*/ 0 w 513649"/>
                <a:gd name="connsiteY2" fmla="*/ 434792 h 434792"/>
              </a:gdLst>
              <a:ahLst/>
              <a:cxnLst>
                <a:cxn ang="0">
                  <a:pos x="connsiteX0" y="connsiteY0"/>
                </a:cxn>
                <a:cxn ang="0">
                  <a:pos x="connsiteX1" y="connsiteY1"/>
                </a:cxn>
                <a:cxn ang="0">
                  <a:pos x="connsiteX2" y="connsiteY2"/>
                </a:cxn>
              </a:cxnLst>
              <a:rect l="l" t="t" r="r" b="b"/>
              <a:pathLst>
                <a:path w="513649" h="434792">
                  <a:moveTo>
                    <a:pt x="207102" y="0"/>
                  </a:moveTo>
                  <a:lnTo>
                    <a:pt x="513649" y="222135"/>
                  </a:lnTo>
                  <a:lnTo>
                    <a:pt x="0" y="434792"/>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43" name="任意多边形 52"/>
            <p:cNvSpPr/>
            <p:nvPr/>
          </p:nvSpPr>
          <p:spPr>
            <a:xfrm rot="3834254">
              <a:off x="9520560" y="5357206"/>
              <a:ext cx="314048" cy="287533"/>
            </a:xfrm>
            <a:custGeom>
              <a:avLst/>
              <a:gdLst>
                <a:gd name="connsiteX0" fmla="*/ 11468 w 314048"/>
                <a:gd name="connsiteY0" fmla="*/ 0 h 287533"/>
                <a:gd name="connsiteX1" fmla="*/ 314048 w 314048"/>
                <a:gd name="connsiteY1" fmla="*/ 219261 h 287533"/>
                <a:gd name="connsiteX2" fmla="*/ 149143 w 314048"/>
                <a:gd name="connsiteY2" fmla="*/ 287533 h 287533"/>
                <a:gd name="connsiteX3" fmla="*/ 0 w 314048"/>
                <a:gd name="connsiteY3" fmla="*/ 99595 h 287533"/>
              </a:gdLst>
              <a:ahLst/>
              <a:cxnLst>
                <a:cxn ang="0">
                  <a:pos x="connsiteX0" y="connsiteY0"/>
                </a:cxn>
                <a:cxn ang="0">
                  <a:pos x="connsiteX1" y="connsiteY1"/>
                </a:cxn>
                <a:cxn ang="0">
                  <a:pos x="connsiteX2" y="connsiteY2"/>
                </a:cxn>
                <a:cxn ang="0">
                  <a:pos x="connsiteX3" y="connsiteY3"/>
                </a:cxn>
              </a:cxnLst>
              <a:rect l="l" t="t" r="r" b="b"/>
              <a:pathLst>
                <a:path w="314048" h="287533">
                  <a:moveTo>
                    <a:pt x="11468" y="0"/>
                  </a:moveTo>
                  <a:lnTo>
                    <a:pt x="314048" y="219261"/>
                  </a:lnTo>
                  <a:lnTo>
                    <a:pt x="149143" y="287533"/>
                  </a:lnTo>
                  <a:lnTo>
                    <a:pt x="0" y="99595"/>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44" name="任意多边形 66"/>
            <p:cNvSpPr/>
            <p:nvPr/>
          </p:nvSpPr>
          <p:spPr>
            <a:xfrm rot="3834254">
              <a:off x="9141845" y="6212916"/>
              <a:ext cx="221238" cy="200499"/>
            </a:xfrm>
            <a:custGeom>
              <a:avLst/>
              <a:gdLst>
                <a:gd name="connsiteX0" fmla="*/ 6794 w 221238"/>
                <a:gd name="connsiteY0" fmla="*/ 0 h 200499"/>
                <a:gd name="connsiteX1" fmla="*/ 221238 w 221238"/>
                <a:gd name="connsiteY1" fmla="*/ 155395 h 200499"/>
                <a:gd name="connsiteX2" fmla="*/ 112294 w 221238"/>
                <a:gd name="connsiteY2" fmla="*/ 200499 h 200499"/>
                <a:gd name="connsiteX3" fmla="*/ 0 w 221238"/>
                <a:gd name="connsiteY3" fmla="*/ 58996 h 200499"/>
              </a:gdLst>
              <a:ahLst/>
              <a:cxnLst>
                <a:cxn ang="0">
                  <a:pos x="connsiteX0" y="connsiteY0"/>
                </a:cxn>
                <a:cxn ang="0">
                  <a:pos x="connsiteX1" y="connsiteY1"/>
                </a:cxn>
                <a:cxn ang="0">
                  <a:pos x="connsiteX2" y="connsiteY2"/>
                </a:cxn>
                <a:cxn ang="0">
                  <a:pos x="connsiteX3" y="connsiteY3"/>
                </a:cxn>
              </a:cxnLst>
              <a:rect l="l" t="t" r="r" b="b"/>
              <a:pathLst>
                <a:path w="221238" h="200499">
                  <a:moveTo>
                    <a:pt x="6794" y="0"/>
                  </a:moveTo>
                  <a:lnTo>
                    <a:pt x="221238" y="155395"/>
                  </a:lnTo>
                  <a:lnTo>
                    <a:pt x="112294" y="200499"/>
                  </a:lnTo>
                  <a:lnTo>
                    <a:pt x="0" y="58996"/>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45" name="任意多边形 68"/>
            <p:cNvSpPr/>
            <p:nvPr/>
          </p:nvSpPr>
          <p:spPr>
            <a:xfrm rot="4726618">
              <a:off x="10137641" y="3462627"/>
              <a:ext cx="1090268" cy="942332"/>
            </a:xfrm>
            <a:custGeom>
              <a:avLst/>
              <a:gdLst>
                <a:gd name="connsiteX0" fmla="*/ 54741 w 1090268"/>
                <a:gd name="connsiteY0" fmla="*/ 0 h 942332"/>
                <a:gd name="connsiteX1" fmla="*/ 1090268 w 1090268"/>
                <a:gd name="connsiteY1" fmla="*/ 750382 h 942332"/>
                <a:gd name="connsiteX2" fmla="*/ 626636 w 1090268"/>
                <a:gd name="connsiteY2" fmla="*/ 942332 h 942332"/>
                <a:gd name="connsiteX3" fmla="*/ 0 w 1090268"/>
                <a:gd name="connsiteY3" fmla="*/ 475377 h 942332"/>
              </a:gdLst>
              <a:ahLst/>
              <a:cxnLst>
                <a:cxn ang="0">
                  <a:pos x="connsiteX0" y="connsiteY0"/>
                </a:cxn>
                <a:cxn ang="0">
                  <a:pos x="connsiteX1" y="connsiteY1"/>
                </a:cxn>
                <a:cxn ang="0">
                  <a:pos x="connsiteX2" y="connsiteY2"/>
                </a:cxn>
                <a:cxn ang="0">
                  <a:pos x="connsiteX3" y="connsiteY3"/>
                </a:cxn>
              </a:cxnLst>
              <a:rect l="l" t="t" r="r" b="b"/>
              <a:pathLst>
                <a:path w="1090268" h="942332">
                  <a:moveTo>
                    <a:pt x="54741" y="0"/>
                  </a:moveTo>
                  <a:lnTo>
                    <a:pt x="1090268" y="750382"/>
                  </a:lnTo>
                  <a:lnTo>
                    <a:pt x="626636" y="942332"/>
                  </a:lnTo>
                  <a:lnTo>
                    <a:pt x="0" y="475377"/>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46" name="任意多边形 69"/>
            <p:cNvSpPr/>
            <p:nvPr/>
          </p:nvSpPr>
          <p:spPr>
            <a:xfrm rot="21025852">
              <a:off x="11693675" y="832757"/>
              <a:ext cx="217959" cy="164561"/>
            </a:xfrm>
            <a:custGeom>
              <a:avLst/>
              <a:gdLst>
                <a:gd name="connsiteX0" fmla="*/ 115393 w 217959"/>
                <a:gd name="connsiteY0" fmla="*/ 0 h 164561"/>
                <a:gd name="connsiteX1" fmla="*/ 217959 w 217959"/>
                <a:gd name="connsiteY1" fmla="*/ 74324 h 164561"/>
                <a:gd name="connsiteX2" fmla="*/ 0 w 217959"/>
                <a:gd name="connsiteY2" fmla="*/ 164561 h 164561"/>
              </a:gdLst>
              <a:ahLst/>
              <a:cxnLst>
                <a:cxn ang="0">
                  <a:pos x="connsiteX0" y="connsiteY0"/>
                </a:cxn>
                <a:cxn ang="0">
                  <a:pos x="connsiteX1" y="connsiteY1"/>
                </a:cxn>
                <a:cxn ang="0">
                  <a:pos x="connsiteX2" y="connsiteY2"/>
                </a:cxn>
              </a:cxnLst>
              <a:rect l="l" t="t" r="r" b="b"/>
              <a:pathLst>
                <a:path w="217959" h="164561">
                  <a:moveTo>
                    <a:pt x="115393" y="0"/>
                  </a:moveTo>
                  <a:lnTo>
                    <a:pt x="217959" y="74324"/>
                  </a:lnTo>
                  <a:lnTo>
                    <a:pt x="0" y="16456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sp>
        <p:nvSpPr>
          <p:cNvPr id="47" name="等腰三角形 4"/>
          <p:cNvSpPr/>
          <p:nvPr/>
        </p:nvSpPr>
        <p:spPr>
          <a:xfrm rot="1555719">
            <a:off x="6561138" y="669925"/>
            <a:ext cx="242887" cy="255588"/>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nvGrpSpPr>
          <p:cNvPr id="48" name="组 47"/>
          <p:cNvGrpSpPr/>
          <p:nvPr/>
        </p:nvGrpSpPr>
        <p:grpSpPr>
          <a:xfrm>
            <a:off x="853823" y="1290267"/>
            <a:ext cx="1919540" cy="596856"/>
            <a:chOff x="4081112" y="875484"/>
            <a:chExt cx="4029776" cy="434340"/>
          </a:xfrm>
        </p:grpSpPr>
        <p:sp>
          <p:nvSpPr>
            <p:cNvPr id="49" name="圆角矩形 48"/>
            <p:cNvSpPr/>
            <p:nvPr/>
          </p:nvSpPr>
          <p:spPr>
            <a:xfrm>
              <a:off x="4136900" y="875484"/>
              <a:ext cx="3918200" cy="434340"/>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000"/>
            </a:p>
          </p:txBody>
        </p:sp>
        <p:sp>
          <p:nvSpPr>
            <p:cNvPr id="50" name="文本框 49"/>
            <p:cNvSpPr txBox="1"/>
            <p:nvPr/>
          </p:nvSpPr>
          <p:spPr>
            <a:xfrm>
              <a:off x="4081112" y="907988"/>
              <a:ext cx="4029776" cy="335960"/>
            </a:xfrm>
            <a:prstGeom prst="rect">
              <a:avLst/>
            </a:prstGeom>
            <a:noFill/>
          </p:spPr>
          <p:txBody>
            <a:bodyPr wrap="square" rtlCol="0">
              <a:spAutoFit/>
            </a:bodyPr>
            <a:lstStyle/>
            <a:p>
              <a:pPr algn="ctr"/>
              <a:r>
                <a:rPr kumimoji="1" lang="zh-CN" altLang="en-US" sz="2400" b="1" dirty="0" smtClean="0">
                  <a:solidFill>
                    <a:schemeClr val="bg1"/>
                  </a:solidFill>
                  <a:latin typeface="Microsoft YaHei" charset="-122"/>
                  <a:ea typeface="Microsoft YaHei" charset="-122"/>
                  <a:cs typeface="Microsoft YaHei" charset="-122"/>
                </a:rPr>
                <a:t>评估</a:t>
              </a:r>
              <a:endParaRPr kumimoji="1" lang="zh-CN" altLang="en-US" sz="2400" b="1" dirty="0">
                <a:solidFill>
                  <a:schemeClr val="bg1"/>
                </a:solidFill>
                <a:latin typeface="Microsoft YaHei" charset="-122"/>
                <a:ea typeface="Microsoft YaHei" charset="-122"/>
                <a:cs typeface="Microsoft YaHei" charset="-122"/>
              </a:endParaRPr>
            </a:p>
          </p:txBody>
        </p:sp>
      </p:grpSp>
      <p:sp>
        <p:nvSpPr>
          <p:cNvPr id="3" name="矩形 2"/>
          <p:cNvSpPr/>
          <p:nvPr/>
        </p:nvSpPr>
        <p:spPr>
          <a:xfrm>
            <a:off x="1677568" y="2357772"/>
            <a:ext cx="6096000" cy="2585323"/>
          </a:xfrm>
          <a:prstGeom prst="rect">
            <a:avLst/>
          </a:prstGeom>
        </p:spPr>
        <p:txBody>
          <a:bodyPr>
            <a:spAutoFit/>
          </a:bodyPr>
          <a:lstStyle/>
          <a:p>
            <a:pPr algn="just">
              <a:lnSpc>
                <a:spcPct val="150000"/>
              </a:lnSpc>
            </a:pPr>
            <a:r>
              <a:rPr lang="zh-CN" altLang="en-US" b="1" dirty="0">
                <a:solidFill>
                  <a:srgbClr val="FF0000"/>
                </a:solidFill>
                <a:latin typeface="Microsoft YaHei" charset="-122"/>
                <a:ea typeface="Microsoft YaHei" charset="-122"/>
                <a:cs typeface="Microsoft YaHei" charset="-122"/>
              </a:rPr>
              <a:t>原型评估中获得的信息要记录下来。</a:t>
            </a:r>
          </a:p>
          <a:p>
            <a:pPr algn="just">
              <a:lnSpc>
                <a:spcPct val="150000"/>
              </a:lnSpc>
            </a:pPr>
            <a:r>
              <a:rPr lang="zh-CN" altLang="en-US" dirty="0">
                <a:latin typeface="Microsoft YaHei" charset="-122"/>
                <a:ea typeface="Microsoft YaHei" charset="-122"/>
                <a:cs typeface="Microsoft YaHei" charset="-122"/>
              </a:rPr>
              <a:t>可以利用实物原型中的信息来提炼需求。如果评估产生了</a:t>
            </a:r>
            <a:r>
              <a:rPr lang="en-US" altLang="zh-CN" dirty="0">
                <a:latin typeface="Microsoft YaHei" charset="-122"/>
                <a:ea typeface="Microsoft YaHei" charset="-122"/>
                <a:cs typeface="Microsoft YaHei" charset="-122"/>
              </a:rPr>
              <a:t>UI</a:t>
            </a:r>
            <a:r>
              <a:rPr lang="zh-CN" altLang="en-US" dirty="0">
                <a:latin typeface="Microsoft YaHei" charset="-122"/>
                <a:ea typeface="Microsoft YaHei" charset="-122"/>
                <a:cs typeface="Microsoft YaHei" charset="-122"/>
              </a:rPr>
              <a:t>设计方面的决策，还要把这些决策及其产生过程都记录下来。对于概念证明，要记下评估过程和结果，从探究过的所有技术方案中做出最佳选择</a:t>
            </a:r>
            <a:r>
              <a:rPr lang="zh-CN" altLang="en-US" dirty="0" smtClean="0">
                <a:latin typeface="Microsoft YaHei" charset="-122"/>
                <a:ea typeface="Microsoft YaHei" charset="-122"/>
                <a:cs typeface="Microsoft YaHei" charset="-122"/>
              </a:rPr>
              <a:t>。</a:t>
            </a:r>
            <a:r>
              <a:rPr lang="en-US" altLang="zh-CN" dirty="0">
                <a:latin typeface="Microsoft YaHei" charset="-122"/>
                <a:ea typeface="Microsoft YaHei" charset="-122"/>
                <a:cs typeface="Microsoft YaHei" charset="-122"/>
              </a:rPr>
              <a:t>[1]</a:t>
            </a:r>
            <a:endParaRPr lang="zh-CN" altLang="en-US" dirty="0">
              <a:latin typeface="Microsoft YaHei" charset="-122"/>
              <a:ea typeface="Microsoft YaHei" charset="-122"/>
              <a:cs typeface="Microsoft YaHei" charset="-122"/>
            </a:endParaRPr>
          </a:p>
          <a:p>
            <a:pPr algn="just">
              <a:lnSpc>
                <a:spcPct val="150000"/>
              </a:lnSpc>
            </a:pPr>
            <a:endParaRPr lang="zh-CN" altLang="en-US" dirty="0">
              <a:latin typeface="Microsoft YaHei" charset="-122"/>
              <a:ea typeface="Microsoft YaHei" charset="-122"/>
              <a:cs typeface="Microsoft YaHei" charset="-122"/>
            </a:endParaRPr>
          </a:p>
        </p:txBody>
      </p:sp>
      <p:sp>
        <p:nvSpPr>
          <p:cNvPr id="51" name="Oval 29"/>
          <p:cNvSpPr>
            <a:spLocks noChangeAspect="1"/>
          </p:cNvSpPr>
          <p:nvPr/>
        </p:nvSpPr>
        <p:spPr>
          <a:xfrm>
            <a:off x="880397" y="2356841"/>
            <a:ext cx="552450" cy="550863"/>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b="1" dirty="0">
                <a:solidFill>
                  <a:prstClr val="white"/>
                </a:solidFill>
                <a:latin typeface="微软雅黑" panose="020B0503020204020204" pitchFamily="34" charset="-122"/>
                <a:ea typeface="微软雅黑" panose="020B0503020204020204" pitchFamily="34" charset="-122"/>
              </a:rPr>
              <a:t>5</a:t>
            </a:r>
            <a:endParaRPr kumimoji="0" 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6003867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文本框 23"/>
          <p:cNvSpPr txBox="1">
            <a:spLocks noChangeArrowheads="1"/>
          </p:cNvSpPr>
          <p:nvPr/>
        </p:nvSpPr>
        <p:spPr bwMode="auto">
          <a:xfrm>
            <a:off x="739775" y="298450"/>
            <a:ext cx="20335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000" b="1" i="0" u="none" strike="noStrike" kern="1200" cap="none" spc="0" normalizeH="0" baseline="0" noProof="0" dirty="0" smtClean="0">
                <a:ln>
                  <a:noFill/>
                </a:ln>
                <a:solidFill>
                  <a:srgbClr val="F77258"/>
                </a:solidFill>
                <a:effectLst/>
                <a:uLnTx/>
                <a:uFillTx/>
                <a:latin typeface="微软雅黑" panose="020B0503020204020204" pitchFamily="34" charset="-122"/>
                <a:ea typeface="微软雅黑" panose="020B0503020204020204" pitchFamily="34" charset="-122"/>
                <a:cs typeface="+mn-cs"/>
              </a:rPr>
              <a:t>原型界面简介</a:t>
            </a:r>
            <a:endParaRPr kumimoji="0" lang="zh-CN" altLang="en-US" sz="2000" b="1" i="0" u="none" strike="noStrike" kern="1200" cap="none" spc="0" normalizeH="0" baseline="0" noProof="0" dirty="0">
              <a:ln>
                <a:noFill/>
              </a:ln>
              <a:solidFill>
                <a:srgbClr val="F77258"/>
              </a:solidFill>
              <a:effectLst/>
              <a:uLnTx/>
              <a:uFillTx/>
              <a:latin typeface="微软雅黑" panose="020B0503020204020204" pitchFamily="34" charset="-122"/>
              <a:ea typeface="微软雅黑" panose="020B0503020204020204" pitchFamily="34" charset="-122"/>
              <a:cs typeface="+mn-cs"/>
            </a:endParaRPr>
          </a:p>
        </p:txBody>
      </p:sp>
      <p:grpSp>
        <p:nvGrpSpPr>
          <p:cNvPr id="21" name="组合 29"/>
          <p:cNvGrpSpPr/>
          <p:nvPr/>
        </p:nvGrpSpPr>
        <p:grpSpPr bwMode="auto">
          <a:xfrm>
            <a:off x="338138" y="293688"/>
            <a:ext cx="333375" cy="411162"/>
            <a:chOff x="10668001" y="925959"/>
            <a:chExt cx="444498" cy="545940"/>
          </a:xfrm>
        </p:grpSpPr>
        <p:sp>
          <p:nvSpPr>
            <p:cNvPr id="22" name="等腰三角形 27"/>
            <p:cNvSpPr/>
            <p:nvPr/>
          </p:nvSpPr>
          <p:spPr>
            <a:xfrm rot="5400000">
              <a:off x="10633062" y="1005163"/>
              <a:ext cx="501675" cy="431798"/>
            </a:xfrm>
            <a:prstGeom prst="triangle">
              <a:avLst/>
            </a:pr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3" name="等腰三角形 28"/>
            <p:cNvSpPr/>
            <p:nvPr/>
          </p:nvSpPr>
          <p:spPr>
            <a:xfrm rot="5400000">
              <a:off x="10705952" y="955741"/>
              <a:ext cx="436330" cy="376765"/>
            </a:xfrm>
            <a:prstGeom prst="triangle">
              <a:avLst/>
            </a:pr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grpSp>
        <p:nvGrpSpPr>
          <p:cNvPr id="48" name="组 47"/>
          <p:cNvGrpSpPr/>
          <p:nvPr/>
        </p:nvGrpSpPr>
        <p:grpSpPr>
          <a:xfrm>
            <a:off x="853823" y="1290268"/>
            <a:ext cx="1919540" cy="596856"/>
            <a:chOff x="4081112" y="875484"/>
            <a:chExt cx="4029776" cy="434340"/>
          </a:xfrm>
        </p:grpSpPr>
        <p:sp>
          <p:nvSpPr>
            <p:cNvPr id="49" name="圆角矩形 48"/>
            <p:cNvSpPr/>
            <p:nvPr/>
          </p:nvSpPr>
          <p:spPr>
            <a:xfrm>
              <a:off x="4136900" y="875484"/>
              <a:ext cx="3918200" cy="434340"/>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000"/>
            </a:p>
          </p:txBody>
        </p:sp>
        <p:sp>
          <p:nvSpPr>
            <p:cNvPr id="50" name="文本框 49"/>
            <p:cNvSpPr txBox="1"/>
            <p:nvPr/>
          </p:nvSpPr>
          <p:spPr>
            <a:xfrm>
              <a:off x="4081112" y="907988"/>
              <a:ext cx="4029776" cy="335960"/>
            </a:xfrm>
            <a:prstGeom prst="rect">
              <a:avLst/>
            </a:prstGeom>
            <a:noFill/>
          </p:spPr>
          <p:txBody>
            <a:bodyPr wrap="square" rtlCol="0">
              <a:spAutoFit/>
            </a:bodyPr>
            <a:lstStyle/>
            <a:p>
              <a:pPr algn="ctr"/>
              <a:r>
                <a:rPr kumimoji="1" lang="zh-CN" altLang="en-US" sz="2400" b="1" dirty="0" smtClean="0">
                  <a:solidFill>
                    <a:schemeClr val="bg1"/>
                  </a:solidFill>
                  <a:latin typeface="Microsoft YaHei" charset="-122"/>
                  <a:ea typeface="Microsoft YaHei" charset="-122"/>
                  <a:cs typeface="Microsoft YaHei" charset="-122"/>
                </a:rPr>
                <a:t>风险</a:t>
              </a:r>
              <a:endParaRPr kumimoji="1" lang="zh-CN" altLang="en-US" sz="2400" b="1" dirty="0">
                <a:solidFill>
                  <a:schemeClr val="bg1"/>
                </a:solidFill>
                <a:latin typeface="Microsoft YaHei" charset="-122"/>
                <a:ea typeface="Microsoft YaHei" charset="-122"/>
                <a:cs typeface="Microsoft YaHei" charset="-122"/>
              </a:endParaRPr>
            </a:p>
          </p:txBody>
        </p:sp>
      </p:grpSp>
      <p:sp>
        <p:nvSpPr>
          <p:cNvPr id="12" name="Freeform 5"/>
          <p:cNvSpPr/>
          <p:nvPr/>
        </p:nvSpPr>
        <p:spPr bwMode="auto">
          <a:xfrm>
            <a:off x="5650548" y="4179518"/>
            <a:ext cx="795337" cy="728663"/>
          </a:xfrm>
          <a:custGeom>
            <a:avLst/>
            <a:gdLst>
              <a:gd name="T0" fmla="*/ 163 w 163"/>
              <a:gd name="T1" fmla="*/ 31 h 150"/>
              <a:gd name="T2" fmla="*/ 163 w 163"/>
              <a:gd name="T3" fmla="*/ 0 h 150"/>
              <a:gd name="T4" fmla="*/ 157 w 163"/>
              <a:gd name="T5" fmla="*/ 0 h 150"/>
              <a:gd name="T6" fmla="*/ 7 w 163"/>
              <a:gd name="T7" fmla="*/ 0 h 150"/>
              <a:gd name="T8" fmla="*/ 0 w 163"/>
              <a:gd name="T9" fmla="*/ 0 h 150"/>
              <a:gd name="T10" fmla="*/ 0 w 163"/>
              <a:gd name="T11" fmla="*/ 31 h 150"/>
              <a:gd name="T12" fmla="*/ 7 w 163"/>
              <a:gd name="T13" fmla="*/ 39 h 150"/>
              <a:gd name="T14" fmla="*/ 7 w 163"/>
              <a:gd name="T15" fmla="*/ 46 h 150"/>
              <a:gd name="T16" fmla="*/ 0 w 163"/>
              <a:gd name="T17" fmla="*/ 53 h 150"/>
              <a:gd name="T18" fmla="*/ 7 w 163"/>
              <a:gd name="T19" fmla="*/ 59 h 150"/>
              <a:gd name="T20" fmla="*/ 7 w 163"/>
              <a:gd name="T21" fmla="*/ 69 h 150"/>
              <a:gd name="T22" fmla="*/ 0 w 163"/>
              <a:gd name="T23" fmla="*/ 76 h 150"/>
              <a:gd name="T24" fmla="*/ 7 w 163"/>
              <a:gd name="T25" fmla="*/ 82 h 150"/>
              <a:gd name="T26" fmla="*/ 7 w 163"/>
              <a:gd name="T27" fmla="*/ 92 h 150"/>
              <a:gd name="T28" fmla="*/ 0 w 163"/>
              <a:gd name="T29" fmla="*/ 99 h 150"/>
              <a:gd name="T30" fmla="*/ 7 w 163"/>
              <a:gd name="T31" fmla="*/ 105 h 150"/>
              <a:gd name="T32" fmla="*/ 7 w 163"/>
              <a:gd name="T33" fmla="*/ 113 h 150"/>
              <a:gd name="T34" fmla="*/ 57 w 163"/>
              <a:gd name="T35" fmla="*/ 141 h 150"/>
              <a:gd name="T36" fmla="*/ 61 w 163"/>
              <a:gd name="T37" fmla="*/ 141 h 150"/>
              <a:gd name="T38" fmla="*/ 82 w 163"/>
              <a:gd name="T39" fmla="*/ 150 h 150"/>
              <a:gd name="T40" fmla="*/ 102 w 163"/>
              <a:gd name="T41" fmla="*/ 141 h 150"/>
              <a:gd name="T42" fmla="*/ 106 w 163"/>
              <a:gd name="T43" fmla="*/ 141 h 150"/>
              <a:gd name="T44" fmla="*/ 157 w 163"/>
              <a:gd name="T45" fmla="*/ 113 h 150"/>
              <a:gd name="T46" fmla="*/ 157 w 163"/>
              <a:gd name="T47" fmla="*/ 113 h 150"/>
              <a:gd name="T48" fmla="*/ 157 w 163"/>
              <a:gd name="T49" fmla="*/ 105 h 150"/>
              <a:gd name="T50" fmla="*/ 163 w 163"/>
              <a:gd name="T51" fmla="*/ 99 h 150"/>
              <a:gd name="T52" fmla="*/ 157 w 163"/>
              <a:gd name="T53" fmla="*/ 92 h 150"/>
              <a:gd name="T54" fmla="*/ 157 w 163"/>
              <a:gd name="T55" fmla="*/ 82 h 150"/>
              <a:gd name="T56" fmla="*/ 163 w 163"/>
              <a:gd name="T57" fmla="*/ 76 h 150"/>
              <a:gd name="T58" fmla="*/ 157 w 163"/>
              <a:gd name="T59" fmla="*/ 69 h 150"/>
              <a:gd name="T60" fmla="*/ 157 w 163"/>
              <a:gd name="T61" fmla="*/ 59 h 150"/>
              <a:gd name="T62" fmla="*/ 163 w 163"/>
              <a:gd name="T63" fmla="*/ 53 h 150"/>
              <a:gd name="T64" fmla="*/ 157 w 163"/>
              <a:gd name="T65" fmla="*/ 46 h 150"/>
              <a:gd name="T66" fmla="*/ 157 w 163"/>
              <a:gd name="T67" fmla="*/ 39 h 150"/>
              <a:gd name="T68" fmla="*/ 163 w 163"/>
              <a:gd name="T69" fmla="*/ 31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63" h="150">
                <a:moveTo>
                  <a:pt x="163" y="31"/>
                </a:moveTo>
                <a:cubicBezTo>
                  <a:pt x="163" y="0"/>
                  <a:pt x="163" y="0"/>
                  <a:pt x="163" y="0"/>
                </a:cubicBezTo>
                <a:cubicBezTo>
                  <a:pt x="157" y="0"/>
                  <a:pt x="157" y="0"/>
                  <a:pt x="157" y="0"/>
                </a:cubicBezTo>
                <a:cubicBezTo>
                  <a:pt x="7" y="0"/>
                  <a:pt x="7" y="0"/>
                  <a:pt x="7" y="0"/>
                </a:cubicBezTo>
                <a:cubicBezTo>
                  <a:pt x="0" y="0"/>
                  <a:pt x="0" y="0"/>
                  <a:pt x="0" y="0"/>
                </a:cubicBezTo>
                <a:cubicBezTo>
                  <a:pt x="0" y="31"/>
                  <a:pt x="0" y="31"/>
                  <a:pt x="0" y="31"/>
                </a:cubicBezTo>
                <a:cubicBezTo>
                  <a:pt x="7" y="39"/>
                  <a:pt x="7" y="39"/>
                  <a:pt x="7" y="39"/>
                </a:cubicBezTo>
                <a:cubicBezTo>
                  <a:pt x="7" y="46"/>
                  <a:pt x="7" y="46"/>
                  <a:pt x="7" y="46"/>
                </a:cubicBezTo>
                <a:cubicBezTo>
                  <a:pt x="3" y="46"/>
                  <a:pt x="0" y="49"/>
                  <a:pt x="0" y="53"/>
                </a:cubicBezTo>
                <a:cubicBezTo>
                  <a:pt x="0" y="56"/>
                  <a:pt x="3" y="59"/>
                  <a:pt x="7" y="59"/>
                </a:cubicBezTo>
                <a:cubicBezTo>
                  <a:pt x="7" y="69"/>
                  <a:pt x="7" y="69"/>
                  <a:pt x="7" y="69"/>
                </a:cubicBezTo>
                <a:cubicBezTo>
                  <a:pt x="3" y="69"/>
                  <a:pt x="0" y="72"/>
                  <a:pt x="0" y="76"/>
                </a:cubicBezTo>
                <a:cubicBezTo>
                  <a:pt x="0" y="79"/>
                  <a:pt x="3" y="82"/>
                  <a:pt x="7" y="82"/>
                </a:cubicBezTo>
                <a:cubicBezTo>
                  <a:pt x="7" y="92"/>
                  <a:pt x="7" y="92"/>
                  <a:pt x="7" y="92"/>
                </a:cubicBezTo>
                <a:cubicBezTo>
                  <a:pt x="3" y="92"/>
                  <a:pt x="0" y="95"/>
                  <a:pt x="0" y="99"/>
                </a:cubicBezTo>
                <a:cubicBezTo>
                  <a:pt x="0" y="102"/>
                  <a:pt x="3" y="105"/>
                  <a:pt x="7" y="105"/>
                </a:cubicBezTo>
                <a:cubicBezTo>
                  <a:pt x="7" y="113"/>
                  <a:pt x="7" y="113"/>
                  <a:pt x="7" y="113"/>
                </a:cubicBezTo>
                <a:cubicBezTo>
                  <a:pt x="57" y="141"/>
                  <a:pt x="57" y="141"/>
                  <a:pt x="57" y="141"/>
                </a:cubicBezTo>
                <a:cubicBezTo>
                  <a:pt x="61" y="141"/>
                  <a:pt x="61" y="141"/>
                  <a:pt x="61" y="141"/>
                </a:cubicBezTo>
                <a:cubicBezTo>
                  <a:pt x="64" y="146"/>
                  <a:pt x="72" y="150"/>
                  <a:pt x="82" y="150"/>
                </a:cubicBezTo>
                <a:cubicBezTo>
                  <a:pt x="91" y="150"/>
                  <a:pt x="99" y="146"/>
                  <a:pt x="102" y="141"/>
                </a:cubicBezTo>
                <a:cubicBezTo>
                  <a:pt x="106" y="141"/>
                  <a:pt x="106" y="141"/>
                  <a:pt x="106" y="141"/>
                </a:cubicBezTo>
                <a:cubicBezTo>
                  <a:pt x="157" y="113"/>
                  <a:pt x="157" y="113"/>
                  <a:pt x="157" y="113"/>
                </a:cubicBezTo>
                <a:cubicBezTo>
                  <a:pt x="157" y="113"/>
                  <a:pt x="157" y="113"/>
                  <a:pt x="157" y="113"/>
                </a:cubicBezTo>
                <a:cubicBezTo>
                  <a:pt x="157" y="105"/>
                  <a:pt x="157" y="105"/>
                  <a:pt x="157" y="105"/>
                </a:cubicBezTo>
                <a:cubicBezTo>
                  <a:pt x="160" y="105"/>
                  <a:pt x="163" y="102"/>
                  <a:pt x="163" y="99"/>
                </a:cubicBezTo>
                <a:cubicBezTo>
                  <a:pt x="163" y="95"/>
                  <a:pt x="160" y="92"/>
                  <a:pt x="157" y="92"/>
                </a:cubicBezTo>
                <a:cubicBezTo>
                  <a:pt x="157" y="82"/>
                  <a:pt x="157" y="82"/>
                  <a:pt x="157" y="82"/>
                </a:cubicBezTo>
                <a:cubicBezTo>
                  <a:pt x="160" y="82"/>
                  <a:pt x="163" y="79"/>
                  <a:pt x="163" y="76"/>
                </a:cubicBezTo>
                <a:cubicBezTo>
                  <a:pt x="163" y="72"/>
                  <a:pt x="160" y="69"/>
                  <a:pt x="157" y="69"/>
                </a:cubicBezTo>
                <a:cubicBezTo>
                  <a:pt x="157" y="59"/>
                  <a:pt x="157" y="59"/>
                  <a:pt x="157" y="59"/>
                </a:cubicBezTo>
                <a:cubicBezTo>
                  <a:pt x="160" y="59"/>
                  <a:pt x="163" y="56"/>
                  <a:pt x="163" y="53"/>
                </a:cubicBezTo>
                <a:cubicBezTo>
                  <a:pt x="163" y="49"/>
                  <a:pt x="160" y="46"/>
                  <a:pt x="157" y="46"/>
                </a:cubicBezTo>
                <a:cubicBezTo>
                  <a:pt x="157" y="39"/>
                  <a:pt x="157" y="39"/>
                  <a:pt x="157" y="39"/>
                </a:cubicBezTo>
                <a:lnTo>
                  <a:pt x="163" y="31"/>
                </a:lnTo>
                <a:close/>
              </a:path>
            </a:pathLst>
          </a:custGeom>
          <a:solidFill>
            <a:schemeClr val="bg2">
              <a:lumMod val="75000"/>
            </a:schemeClr>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grpSp>
        <p:nvGrpSpPr>
          <p:cNvPr id="13" name="Group 18"/>
          <p:cNvGrpSpPr/>
          <p:nvPr/>
        </p:nvGrpSpPr>
        <p:grpSpPr>
          <a:xfrm>
            <a:off x="5135098" y="1730081"/>
            <a:ext cx="1777512" cy="597965"/>
            <a:chOff x="4333909" y="2176977"/>
            <a:chExt cx="1777512" cy="597965"/>
          </a:xfrm>
          <a:solidFill>
            <a:srgbClr val="F77258"/>
          </a:solidFill>
        </p:grpSpPr>
        <p:sp>
          <p:nvSpPr>
            <p:cNvPr id="14" name="Freeform 9"/>
            <p:cNvSpPr/>
            <p:nvPr/>
          </p:nvSpPr>
          <p:spPr bwMode="auto">
            <a:xfrm>
              <a:off x="4333909" y="2176977"/>
              <a:ext cx="1777512" cy="597965"/>
            </a:xfrm>
            <a:custGeom>
              <a:avLst/>
              <a:gdLst>
                <a:gd name="T0" fmla="*/ 0 w 365"/>
                <a:gd name="T1" fmla="*/ 123 h 123"/>
                <a:gd name="T2" fmla="*/ 365 w 365"/>
                <a:gd name="T3" fmla="*/ 123 h 123"/>
                <a:gd name="T4" fmla="*/ 183 w 365"/>
                <a:gd name="T5" fmla="*/ 0 h 123"/>
                <a:gd name="T6" fmla="*/ 0 w 365"/>
                <a:gd name="T7" fmla="*/ 123 h 123"/>
              </a:gdLst>
              <a:ahLst/>
              <a:cxnLst>
                <a:cxn ang="0">
                  <a:pos x="T0" y="T1"/>
                </a:cxn>
                <a:cxn ang="0">
                  <a:pos x="T2" y="T3"/>
                </a:cxn>
                <a:cxn ang="0">
                  <a:pos x="T4" y="T5"/>
                </a:cxn>
                <a:cxn ang="0">
                  <a:pos x="T6" y="T7"/>
                </a:cxn>
              </a:cxnLst>
              <a:rect l="0" t="0" r="r" b="b"/>
              <a:pathLst>
                <a:path w="365" h="123">
                  <a:moveTo>
                    <a:pt x="0" y="123"/>
                  </a:moveTo>
                  <a:cubicBezTo>
                    <a:pt x="365" y="123"/>
                    <a:pt x="365" y="123"/>
                    <a:pt x="365" y="123"/>
                  </a:cubicBezTo>
                  <a:cubicBezTo>
                    <a:pt x="341" y="60"/>
                    <a:pt x="282" y="0"/>
                    <a:pt x="183" y="0"/>
                  </a:cubicBezTo>
                  <a:cubicBezTo>
                    <a:pt x="83" y="0"/>
                    <a:pt x="24" y="60"/>
                    <a:pt x="0" y="123"/>
                  </a:cubicBezTo>
                  <a:close/>
                </a:path>
              </a:pathLst>
            </a:custGeom>
            <a:grpFill/>
            <a:ln>
              <a:noFill/>
            </a:ln>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5" name="TextBox 21"/>
            <p:cNvSpPr txBox="1"/>
            <p:nvPr/>
          </p:nvSpPr>
          <p:spPr>
            <a:xfrm>
              <a:off x="5104487" y="2353192"/>
              <a:ext cx="240450" cy="246221"/>
            </a:xfrm>
            <a:prstGeom prst="rect">
              <a:avLst/>
            </a:prstGeom>
            <a:grpFill/>
          </p:spPr>
          <p:txBody>
            <a:bodyPr wrap="non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6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01</a:t>
              </a:r>
              <a:endParaRPr kumimoji="0" lang="en-US" sz="16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grpSp>
        <p:nvGrpSpPr>
          <p:cNvPr id="16" name="Group 17"/>
          <p:cNvGrpSpPr/>
          <p:nvPr/>
        </p:nvGrpSpPr>
        <p:grpSpPr>
          <a:xfrm>
            <a:off x="5075710" y="2328046"/>
            <a:ext cx="1900382" cy="602061"/>
            <a:chOff x="4274521" y="2774942"/>
            <a:chExt cx="1900382" cy="602061"/>
          </a:xfrm>
          <a:solidFill>
            <a:srgbClr val="F04077"/>
          </a:solidFill>
        </p:grpSpPr>
        <p:sp>
          <p:nvSpPr>
            <p:cNvPr id="17" name="Freeform 8"/>
            <p:cNvSpPr/>
            <p:nvPr/>
          </p:nvSpPr>
          <p:spPr bwMode="auto">
            <a:xfrm>
              <a:off x="4274521" y="2774942"/>
              <a:ext cx="1900382" cy="602061"/>
            </a:xfrm>
            <a:custGeom>
              <a:avLst/>
              <a:gdLst>
                <a:gd name="T0" fmla="*/ 0 w 390"/>
                <a:gd name="T1" fmla="*/ 67 h 124"/>
                <a:gd name="T2" fmla="*/ 10 w 390"/>
                <a:gd name="T3" fmla="*/ 124 h 124"/>
                <a:gd name="T4" fmla="*/ 380 w 390"/>
                <a:gd name="T5" fmla="*/ 124 h 124"/>
                <a:gd name="T6" fmla="*/ 390 w 390"/>
                <a:gd name="T7" fmla="*/ 67 h 124"/>
                <a:gd name="T8" fmla="*/ 377 w 390"/>
                <a:gd name="T9" fmla="*/ 0 h 124"/>
                <a:gd name="T10" fmla="*/ 12 w 390"/>
                <a:gd name="T11" fmla="*/ 0 h 124"/>
                <a:gd name="T12" fmla="*/ 0 w 390"/>
                <a:gd name="T13" fmla="*/ 67 h 124"/>
              </a:gdLst>
              <a:ahLst/>
              <a:cxnLst>
                <a:cxn ang="0">
                  <a:pos x="T0" y="T1"/>
                </a:cxn>
                <a:cxn ang="0">
                  <a:pos x="T2" y="T3"/>
                </a:cxn>
                <a:cxn ang="0">
                  <a:pos x="T4" y="T5"/>
                </a:cxn>
                <a:cxn ang="0">
                  <a:pos x="T6" y="T7"/>
                </a:cxn>
                <a:cxn ang="0">
                  <a:pos x="T8" y="T9"/>
                </a:cxn>
                <a:cxn ang="0">
                  <a:pos x="T10" y="T11"/>
                </a:cxn>
                <a:cxn ang="0">
                  <a:pos x="T12" y="T13"/>
                </a:cxn>
              </a:cxnLst>
              <a:rect l="0" t="0" r="r" b="b"/>
              <a:pathLst>
                <a:path w="390" h="124">
                  <a:moveTo>
                    <a:pt x="0" y="67"/>
                  </a:moveTo>
                  <a:cubicBezTo>
                    <a:pt x="0" y="87"/>
                    <a:pt x="4" y="105"/>
                    <a:pt x="10" y="124"/>
                  </a:cubicBezTo>
                  <a:cubicBezTo>
                    <a:pt x="380" y="124"/>
                    <a:pt x="380" y="124"/>
                    <a:pt x="380" y="124"/>
                  </a:cubicBezTo>
                  <a:cubicBezTo>
                    <a:pt x="386" y="105"/>
                    <a:pt x="390" y="87"/>
                    <a:pt x="390" y="67"/>
                  </a:cubicBezTo>
                  <a:cubicBezTo>
                    <a:pt x="390" y="46"/>
                    <a:pt x="385" y="23"/>
                    <a:pt x="377" y="0"/>
                  </a:cubicBezTo>
                  <a:cubicBezTo>
                    <a:pt x="12" y="0"/>
                    <a:pt x="12" y="0"/>
                    <a:pt x="12" y="0"/>
                  </a:cubicBezTo>
                  <a:cubicBezTo>
                    <a:pt x="4" y="23"/>
                    <a:pt x="0" y="46"/>
                    <a:pt x="0" y="67"/>
                  </a:cubicBez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8" name="TextBox 22"/>
            <p:cNvSpPr txBox="1"/>
            <p:nvPr/>
          </p:nvSpPr>
          <p:spPr>
            <a:xfrm>
              <a:off x="5104488" y="2940083"/>
              <a:ext cx="240450" cy="246221"/>
            </a:xfrm>
            <a:prstGeom prst="rect">
              <a:avLst/>
            </a:prstGeom>
            <a:grpFill/>
          </p:spPr>
          <p:txBody>
            <a:bodyPr wrap="non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6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02</a:t>
              </a:r>
              <a:endParaRPr kumimoji="0" lang="en-US" sz="16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grpSp>
        <p:nvGrpSpPr>
          <p:cNvPr id="19" name="Group 16"/>
          <p:cNvGrpSpPr/>
          <p:nvPr/>
        </p:nvGrpSpPr>
        <p:grpSpPr>
          <a:xfrm>
            <a:off x="5124858" y="2930107"/>
            <a:ext cx="1802086" cy="597965"/>
            <a:chOff x="4323669" y="3377003"/>
            <a:chExt cx="1802086" cy="597965"/>
          </a:xfrm>
          <a:solidFill>
            <a:srgbClr val="F8D845"/>
          </a:solidFill>
        </p:grpSpPr>
        <p:sp>
          <p:nvSpPr>
            <p:cNvPr id="24" name="Freeform 7"/>
            <p:cNvSpPr/>
            <p:nvPr/>
          </p:nvSpPr>
          <p:spPr bwMode="auto">
            <a:xfrm>
              <a:off x="4323669" y="3377003"/>
              <a:ext cx="1802086" cy="597965"/>
            </a:xfrm>
            <a:custGeom>
              <a:avLst/>
              <a:gdLst>
                <a:gd name="T0" fmla="*/ 65 w 370"/>
                <a:gd name="T1" fmla="*/ 123 h 123"/>
                <a:gd name="T2" fmla="*/ 304 w 370"/>
                <a:gd name="T3" fmla="*/ 123 h 123"/>
                <a:gd name="T4" fmla="*/ 370 w 370"/>
                <a:gd name="T5" fmla="*/ 0 h 123"/>
                <a:gd name="T6" fmla="*/ 0 w 370"/>
                <a:gd name="T7" fmla="*/ 0 h 123"/>
                <a:gd name="T8" fmla="*/ 65 w 370"/>
                <a:gd name="T9" fmla="*/ 123 h 123"/>
              </a:gdLst>
              <a:ahLst/>
              <a:cxnLst>
                <a:cxn ang="0">
                  <a:pos x="T0" y="T1"/>
                </a:cxn>
                <a:cxn ang="0">
                  <a:pos x="T2" y="T3"/>
                </a:cxn>
                <a:cxn ang="0">
                  <a:pos x="T4" y="T5"/>
                </a:cxn>
                <a:cxn ang="0">
                  <a:pos x="T6" y="T7"/>
                </a:cxn>
                <a:cxn ang="0">
                  <a:pos x="T8" y="T9"/>
                </a:cxn>
              </a:cxnLst>
              <a:rect l="0" t="0" r="r" b="b"/>
              <a:pathLst>
                <a:path w="370" h="123">
                  <a:moveTo>
                    <a:pt x="65" y="123"/>
                  </a:moveTo>
                  <a:cubicBezTo>
                    <a:pt x="304" y="123"/>
                    <a:pt x="304" y="123"/>
                    <a:pt x="304" y="123"/>
                  </a:cubicBezTo>
                  <a:cubicBezTo>
                    <a:pt x="324" y="87"/>
                    <a:pt x="354" y="45"/>
                    <a:pt x="370" y="0"/>
                  </a:cubicBezTo>
                  <a:cubicBezTo>
                    <a:pt x="0" y="0"/>
                    <a:pt x="0" y="0"/>
                    <a:pt x="0" y="0"/>
                  </a:cubicBezTo>
                  <a:cubicBezTo>
                    <a:pt x="15" y="45"/>
                    <a:pt x="45" y="87"/>
                    <a:pt x="65" y="123"/>
                  </a:cubicBez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25" name="TextBox 23"/>
            <p:cNvSpPr txBox="1"/>
            <p:nvPr/>
          </p:nvSpPr>
          <p:spPr>
            <a:xfrm>
              <a:off x="5104488" y="3549821"/>
              <a:ext cx="240450" cy="246221"/>
            </a:xfrm>
            <a:prstGeom prst="rect">
              <a:avLst/>
            </a:prstGeom>
            <a:grpFill/>
          </p:spPr>
          <p:txBody>
            <a:bodyPr wrap="non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6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03</a:t>
              </a:r>
              <a:endParaRPr kumimoji="0" lang="en-US" sz="16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grpSp>
        <p:nvGrpSpPr>
          <p:cNvPr id="26" name="Group 8"/>
          <p:cNvGrpSpPr/>
          <p:nvPr/>
        </p:nvGrpSpPr>
        <p:grpSpPr>
          <a:xfrm>
            <a:off x="5442271" y="3528072"/>
            <a:ext cx="1163165" cy="597965"/>
            <a:chOff x="4641082" y="3974968"/>
            <a:chExt cx="1163165" cy="597965"/>
          </a:xfrm>
          <a:solidFill>
            <a:srgbClr val="BF55DB"/>
          </a:solidFill>
        </p:grpSpPr>
        <p:sp>
          <p:nvSpPr>
            <p:cNvPr id="27" name="Freeform 6"/>
            <p:cNvSpPr/>
            <p:nvPr/>
          </p:nvSpPr>
          <p:spPr bwMode="auto">
            <a:xfrm>
              <a:off x="4641082" y="3974968"/>
              <a:ext cx="1163165" cy="597965"/>
            </a:xfrm>
            <a:custGeom>
              <a:avLst/>
              <a:gdLst>
                <a:gd name="T0" fmla="*/ 221 w 239"/>
                <a:gd name="T1" fmla="*/ 52 h 123"/>
                <a:gd name="T2" fmla="*/ 239 w 239"/>
                <a:gd name="T3" fmla="*/ 0 h 123"/>
                <a:gd name="T4" fmla="*/ 0 w 239"/>
                <a:gd name="T5" fmla="*/ 0 h 123"/>
                <a:gd name="T6" fmla="*/ 19 w 239"/>
                <a:gd name="T7" fmla="*/ 52 h 123"/>
                <a:gd name="T8" fmla="*/ 51 w 239"/>
                <a:gd name="T9" fmla="*/ 123 h 123"/>
                <a:gd name="T10" fmla="*/ 120 w 239"/>
                <a:gd name="T11" fmla="*/ 123 h 123"/>
                <a:gd name="T12" fmla="*/ 188 w 239"/>
                <a:gd name="T13" fmla="*/ 123 h 123"/>
                <a:gd name="T14" fmla="*/ 221 w 239"/>
                <a:gd name="T15" fmla="*/ 52 h 1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9" h="123">
                  <a:moveTo>
                    <a:pt x="221" y="52"/>
                  </a:moveTo>
                  <a:cubicBezTo>
                    <a:pt x="221" y="37"/>
                    <a:pt x="228" y="19"/>
                    <a:pt x="239" y="0"/>
                  </a:cubicBezTo>
                  <a:cubicBezTo>
                    <a:pt x="0" y="0"/>
                    <a:pt x="0" y="0"/>
                    <a:pt x="0" y="0"/>
                  </a:cubicBezTo>
                  <a:cubicBezTo>
                    <a:pt x="11" y="19"/>
                    <a:pt x="19" y="37"/>
                    <a:pt x="19" y="52"/>
                  </a:cubicBezTo>
                  <a:cubicBezTo>
                    <a:pt x="19" y="105"/>
                    <a:pt x="37" y="123"/>
                    <a:pt x="51" y="123"/>
                  </a:cubicBezTo>
                  <a:cubicBezTo>
                    <a:pt x="65" y="123"/>
                    <a:pt x="120" y="123"/>
                    <a:pt x="120" y="123"/>
                  </a:cubicBezTo>
                  <a:cubicBezTo>
                    <a:pt x="120" y="123"/>
                    <a:pt x="174" y="123"/>
                    <a:pt x="188" y="123"/>
                  </a:cubicBezTo>
                  <a:cubicBezTo>
                    <a:pt x="202" y="123"/>
                    <a:pt x="221" y="105"/>
                    <a:pt x="221" y="52"/>
                  </a:cubicBez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28" name="TextBox 24"/>
            <p:cNvSpPr txBox="1"/>
            <p:nvPr/>
          </p:nvSpPr>
          <p:spPr>
            <a:xfrm>
              <a:off x="5104488" y="4136712"/>
              <a:ext cx="240450" cy="246221"/>
            </a:xfrm>
            <a:prstGeom prst="rect">
              <a:avLst/>
            </a:prstGeom>
            <a:grpFill/>
          </p:spPr>
          <p:txBody>
            <a:bodyPr wrap="non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6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04</a:t>
              </a:r>
              <a:endParaRPr kumimoji="0" lang="en-US" sz="16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30" name="Oval 29"/>
          <p:cNvSpPr>
            <a:spLocks noChangeAspect="1"/>
          </p:cNvSpPr>
          <p:nvPr/>
        </p:nvSpPr>
        <p:spPr>
          <a:xfrm>
            <a:off x="8725535" y="1290268"/>
            <a:ext cx="552450" cy="550863"/>
          </a:xfrm>
          <a:prstGeom prst="ellipse">
            <a:avLst/>
          </a:prstGeom>
          <a:solidFill>
            <a:srgbClr val="F772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1</a:t>
            </a:r>
            <a:endParaRPr kumimoji="0" 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31" name="Oval 30"/>
          <p:cNvSpPr>
            <a:spLocks noChangeAspect="1"/>
          </p:cNvSpPr>
          <p:nvPr/>
        </p:nvSpPr>
        <p:spPr>
          <a:xfrm>
            <a:off x="8725535" y="2372943"/>
            <a:ext cx="552450" cy="550863"/>
          </a:xfrm>
          <a:prstGeom prst="ellipse">
            <a:avLst/>
          </a:pr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2</a:t>
            </a:r>
            <a:endParaRPr kumimoji="0" 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32" name="Oval 38"/>
          <p:cNvSpPr>
            <a:spLocks noChangeAspect="1"/>
          </p:cNvSpPr>
          <p:nvPr/>
        </p:nvSpPr>
        <p:spPr>
          <a:xfrm>
            <a:off x="8725535" y="3455618"/>
            <a:ext cx="552450" cy="552450"/>
          </a:xfrm>
          <a:prstGeom prst="ellipse">
            <a:avLst/>
          </a:prstGeom>
          <a:solidFill>
            <a:srgbClr val="F8D84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3</a:t>
            </a:r>
            <a:endParaRPr kumimoji="0" lang="en-AU"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33" name="Oval 42"/>
          <p:cNvSpPr>
            <a:spLocks noChangeAspect="1"/>
          </p:cNvSpPr>
          <p:nvPr/>
        </p:nvSpPr>
        <p:spPr>
          <a:xfrm>
            <a:off x="8725535" y="4538293"/>
            <a:ext cx="552450" cy="552450"/>
          </a:xfrm>
          <a:prstGeom prst="ellipse">
            <a:avLst/>
          </a:prstGeom>
          <a:solidFill>
            <a:srgbClr val="BF55D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4</a:t>
            </a:r>
            <a:endParaRPr kumimoji="0" lang="en-AU"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cxnSp>
        <p:nvCxnSpPr>
          <p:cNvPr id="34" name="Elbow Connector 9"/>
          <p:cNvCxnSpPr/>
          <p:nvPr/>
        </p:nvCxnSpPr>
        <p:spPr>
          <a:xfrm flipV="1">
            <a:off x="7022148" y="1569668"/>
            <a:ext cx="1443037" cy="404813"/>
          </a:xfrm>
          <a:prstGeom prst="bentConnector3">
            <a:avLst>
              <a:gd name="adj1" fmla="val 39133"/>
            </a:avLst>
          </a:prstGeom>
          <a:ln w="12700">
            <a:solidFill>
              <a:srgbClr val="F040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5" name="Elbow Connector 62"/>
          <p:cNvCxnSpPr/>
          <p:nvPr/>
        </p:nvCxnSpPr>
        <p:spPr>
          <a:xfrm>
            <a:off x="6720523" y="3827093"/>
            <a:ext cx="1744662" cy="987425"/>
          </a:xfrm>
          <a:prstGeom prst="bentConnector3">
            <a:avLst>
              <a:gd name="adj1" fmla="val 50000"/>
            </a:avLst>
          </a:prstGeom>
          <a:ln w="12700">
            <a:solidFill>
              <a:srgbClr val="F04077"/>
            </a:solidFill>
            <a:tailEnd type="triangle"/>
          </a:ln>
        </p:spPr>
        <p:style>
          <a:lnRef idx="1">
            <a:schemeClr val="accent1"/>
          </a:lnRef>
          <a:fillRef idx="0">
            <a:schemeClr val="accent1"/>
          </a:fillRef>
          <a:effectRef idx="0">
            <a:schemeClr val="accent1"/>
          </a:effectRef>
          <a:fontRef idx="minor">
            <a:schemeClr val="tx1"/>
          </a:fontRef>
        </p:style>
      </p:cxnSp>
      <p:cxnSp>
        <p:nvCxnSpPr>
          <p:cNvPr id="36" name="Elbow Connector 64"/>
          <p:cNvCxnSpPr/>
          <p:nvPr/>
        </p:nvCxnSpPr>
        <p:spPr>
          <a:xfrm>
            <a:off x="7022148" y="3241306"/>
            <a:ext cx="1457325" cy="501650"/>
          </a:xfrm>
          <a:prstGeom prst="bentConnector3">
            <a:avLst>
              <a:gd name="adj1" fmla="val 58370"/>
            </a:avLst>
          </a:prstGeom>
          <a:ln w="12700">
            <a:solidFill>
              <a:srgbClr val="F04077"/>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Connector 60"/>
          <p:cNvCxnSpPr/>
          <p:nvPr/>
        </p:nvCxnSpPr>
        <p:spPr>
          <a:xfrm>
            <a:off x="7236460" y="2638056"/>
            <a:ext cx="1228725" cy="0"/>
          </a:xfrm>
          <a:prstGeom prst="line">
            <a:avLst/>
          </a:prstGeom>
          <a:ln w="12700">
            <a:solidFill>
              <a:srgbClr val="F04077"/>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16"/>
          <p:cNvSpPr txBox="1">
            <a:spLocks noChangeArrowheads="1"/>
          </p:cNvSpPr>
          <p:nvPr/>
        </p:nvSpPr>
        <p:spPr bwMode="auto">
          <a:xfrm>
            <a:off x="9443403" y="1381033"/>
            <a:ext cx="357346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b="0" i="0" u="none" strike="noStrike" kern="1200" cap="none" spc="0" normalizeH="0" baseline="0" noProof="0" dirty="0" smtClean="0">
                <a:ln>
                  <a:noFill/>
                </a:ln>
                <a:solidFill>
                  <a:srgbClr val="262626"/>
                </a:solidFill>
                <a:effectLst/>
                <a:uLnTx/>
                <a:uFillTx/>
                <a:latin typeface="微软雅黑" panose="020B0503020204020204" pitchFamily="34" charset="-122"/>
                <a:ea typeface="微软雅黑" panose="020B0503020204020204" pitchFamily="34" charset="-122"/>
                <a:cs typeface="Open Sans Light"/>
                <a:sym typeface="Gill Sans"/>
              </a:rPr>
              <a:t>原型发布的压力</a:t>
            </a:r>
            <a:endParaRPr kumimoji="0" lang="en-US" altLang="zh-CN" b="0" i="0" u="none" strike="noStrike" kern="12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cs typeface="Open Sans Light"/>
              <a:sym typeface="Gill Sans"/>
            </a:endParaRPr>
          </a:p>
        </p:txBody>
      </p:sp>
      <p:sp>
        <p:nvSpPr>
          <p:cNvPr id="39" name="TextBox 16"/>
          <p:cNvSpPr txBox="1">
            <a:spLocks noChangeArrowheads="1"/>
          </p:cNvSpPr>
          <p:nvPr/>
        </p:nvSpPr>
        <p:spPr bwMode="auto">
          <a:xfrm>
            <a:off x="9469589" y="2468331"/>
            <a:ext cx="357346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b="0" i="0" u="none" strike="noStrike" kern="1200" cap="none" spc="0" normalizeH="0" baseline="0" noProof="0" dirty="0" smtClean="0">
                <a:ln>
                  <a:noFill/>
                </a:ln>
                <a:solidFill>
                  <a:srgbClr val="262626"/>
                </a:solidFill>
                <a:effectLst/>
                <a:uLnTx/>
                <a:uFillTx/>
                <a:latin typeface="微软雅黑" panose="020B0503020204020204" pitchFamily="34" charset="-122"/>
                <a:ea typeface="微软雅黑" panose="020B0503020204020204" pitchFamily="34" charset="-122"/>
                <a:cs typeface="Open Sans Light"/>
                <a:sym typeface="Gill Sans"/>
              </a:rPr>
              <a:t>受细节所累</a:t>
            </a:r>
            <a:endParaRPr kumimoji="0" lang="en-US" altLang="zh-CN" b="0" i="0" u="none" strike="noStrike" kern="12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cs typeface="Open Sans Light"/>
              <a:sym typeface="Gill Sans"/>
            </a:endParaRPr>
          </a:p>
        </p:txBody>
      </p:sp>
      <p:sp>
        <p:nvSpPr>
          <p:cNvPr id="40" name="TextBox 16"/>
          <p:cNvSpPr txBox="1">
            <a:spLocks noChangeArrowheads="1"/>
          </p:cNvSpPr>
          <p:nvPr/>
        </p:nvSpPr>
        <p:spPr bwMode="auto">
          <a:xfrm>
            <a:off x="9469588" y="3536155"/>
            <a:ext cx="357346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b="0" i="0" u="none" strike="noStrike" kern="1200" cap="none" spc="0" normalizeH="0" baseline="0" noProof="0" dirty="0" smtClean="0">
                <a:ln>
                  <a:noFill/>
                </a:ln>
                <a:solidFill>
                  <a:srgbClr val="262626"/>
                </a:solidFill>
                <a:effectLst/>
                <a:uLnTx/>
                <a:uFillTx/>
                <a:latin typeface="微软雅黑" panose="020B0503020204020204" pitchFamily="34" charset="-122"/>
                <a:ea typeface="微软雅黑" panose="020B0503020204020204" pitchFamily="34" charset="-122"/>
                <a:cs typeface="Open Sans Light"/>
                <a:sym typeface="Gill Sans"/>
              </a:rPr>
              <a:t>不显示的性能预期</a:t>
            </a:r>
            <a:endParaRPr kumimoji="0" lang="en-US" altLang="zh-CN" b="0" i="0" u="none" strike="noStrike" kern="12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cs typeface="Open Sans Light"/>
              <a:sym typeface="Gill Sans"/>
            </a:endParaRPr>
          </a:p>
        </p:txBody>
      </p:sp>
      <p:sp>
        <p:nvSpPr>
          <p:cNvPr id="41" name="TextBox 16"/>
          <p:cNvSpPr txBox="1">
            <a:spLocks noChangeArrowheads="1"/>
          </p:cNvSpPr>
          <p:nvPr/>
        </p:nvSpPr>
        <p:spPr bwMode="auto">
          <a:xfrm>
            <a:off x="9469588" y="4629852"/>
            <a:ext cx="357346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b="0" i="0" u="none" strike="noStrike" kern="1200" cap="none" spc="0" normalizeH="0" baseline="0" noProof="0" dirty="0" smtClean="0">
                <a:ln>
                  <a:noFill/>
                </a:ln>
                <a:solidFill>
                  <a:srgbClr val="262626"/>
                </a:solidFill>
                <a:effectLst/>
                <a:uLnTx/>
                <a:uFillTx/>
                <a:latin typeface="微软雅黑" panose="020B0503020204020204" pitchFamily="34" charset="-122"/>
                <a:ea typeface="微软雅黑" panose="020B0503020204020204" pitchFamily="34" charset="-122"/>
                <a:cs typeface="Open Sans Light"/>
                <a:sym typeface="Gill Sans"/>
              </a:rPr>
              <a:t>对原型投入过多</a:t>
            </a:r>
            <a:endParaRPr kumimoji="0" lang="en-US" altLang="zh-CN" b="0" i="0" u="none" strike="noStrike" kern="12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cs typeface="Open Sans Light"/>
              <a:sym typeface="Gill Sans"/>
            </a:endParaRPr>
          </a:p>
        </p:txBody>
      </p:sp>
      <p:sp>
        <p:nvSpPr>
          <p:cNvPr id="3" name="矩形 2"/>
          <p:cNvSpPr/>
          <p:nvPr/>
        </p:nvSpPr>
        <p:spPr>
          <a:xfrm>
            <a:off x="852800" y="2592979"/>
            <a:ext cx="3122287" cy="1200329"/>
          </a:xfrm>
          <a:prstGeom prst="rect">
            <a:avLst/>
          </a:prstGeom>
        </p:spPr>
        <p:txBody>
          <a:bodyPr wrap="square">
            <a:spAutoFit/>
          </a:bodyPr>
          <a:lstStyle/>
          <a:p>
            <a:pPr algn="just"/>
            <a:r>
              <a:rPr lang="zh-CN" altLang="en-US" dirty="0">
                <a:solidFill>
                  <a:srgbClr val="000000"/>
                </a:solidFill>
                <a:latin typeface="Microsoft YaHei" charset="-122"/>
                <a:ea typeface="Microsoft YaHei" charset="-122"/>
                <a:cs typeface="Microsoft YaHei" charset="-122"/>
              </a:rPr>
              <a:t>虽然原型可以降低软件项目失败的风险，但原型本身也有风险</a:t>
            </a:r>
            <a:r>
              <a:rPr lang="zh-CN" altLang="en-US" dirty="0" smtClean="0">
                <a:solidFill>
                  <a:srgbClr val="000000"/>
                </a:solidFill>
                <a:latin typeface="Microsoft YaHei" charset="-122"/>
                <a:ea typeface="Microsoft YaHei" charset="-122"/>
                <a:cs typeface="Microsoft YaHei" charset="-122"/>
              </a:rPr>
              <a:t>。</a:t>
            </a:r>
            <a:r>
              <a:rPr lang="en-US" altLang="zh-CN" dirty="0">
                <a:latin typeface="Microsoft YaHei" charset="-122"/>
                <a:ea typeface="Microsoft YaHei" charset="-122"/>
                <a:cs typeface="Microsoft YaHei" charset="-122"/>
              </a:rPr>
              <a:t>[1</a:t>
            </a:r>
            <a:r>
              <a:rPr lang="en-US" altLang="zh-CN" dirty="0" smtClean="0">
                <a:latin typeface="Microsoft YaHei" charset="-122"/>
                <a:ea typeface="Microsoft YaHei" charset="-122"/>
                <a:cs typeface="Microsoft YaHei" charset="-122"/>
              </a:rPr>
              <a:t>]</a:t>
            </a:r>
            <a:endParaRPr lang="zh-CN" altLang="en-US" dirty="0">
              <a:solidFill>
                <a:srgbClr val="000000"/>
              </a:solidFill>
              <a:latin typeface="Microsoft YaHei" charset="-122"/>
              <a:ea typeface="Microsoft YaHei" charset="-122"/>
              <a:cs typeface="Microsoft YaHei" charset="-122"/>
            </a:endParaRPr>
          </a:p>
          <a:p>
            <a:pPr algn="just"/>
            <a:r>
              <a:rPr lang="zh-CN" altLang="en-US" dirty="0">
                <a:solidFill>
                  <a:srgbClr val="000000"/>
                </a:solidFill>
                <a:latin typeface="Microsoft YaHei" charset="-122"/>
                <a:ea typeface="Microsoft YaHei" charset="-122"/>
                <a:cs typeface="Microsoft YaHei" charset="-122"/>
              </a:rPr>
              <a:t>原型风险可归纳为以下四点：</a:t>
            </a:r>
            <a:endParaRPr lang="zh-CN" altLang="en-US" dirty="0">
              <a:solidFill>
                <a:srgbClr val="000000"/>
              </a:solidFill>
              <a:effectLst/>
              <a:latin typeface="Microsoft YaHei" charset="-122"/>
              <a:ea typeface="Microsoft YaHei" charset="-122"/>
              <a:cs typeface="Microsoft YaHei" charset="-122"/>
            </a:endParaRPr>
          </a:p>
        </p:txBody>
      </p:sp>
    </p:spTree>
    <p:extLst>
      <p:ext uri="{BB962C8B-B14F-4D97-AF65-F5344CB8AC3E}">
        <p14:creationId xmlns:p14="http://schemas.microsoft.com/office/powerpoint/2010/main" val="1839905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文本框 23"/>
          <p:cNvSpPr txBox="1">
            <a:spLocks noChangeArrowheads="1"/>
          </p:cNvSpPr>
          <p:nvPr/>
        </p:nvSpPr>
        <p:spPr bwMode="auto">
          <a:xfrm>
            <a:off x="739775" y="298450"/>
            <a:ext cx="20335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000" b="1" i="0" u="none" strike="noStrike" kern="1200" cap="none" spc="0" normalizeH="0" baseline="0" noProof="0" dirty="0" smtClean="0">
                <a:ln>
                  <a:noFill/>
                </a:ln>
                <a:solidFill>
                  <a:srgbClr val="F77258"/>
                </a:solidFill>
                <a:effectLst/>
                <a:uLnTx/>
                <a:uFillTx/>
                <a:latin typeface="微软雅黑" panose="020B0503020204020204" pitchFamily="34" charset="-122"/>
                <a:ea typeface="微软雅黑" panose="020B0503020204020204" pitchFamily="34" charset="-122"/>
                <a:cs typeface="+mn-cs"/>
              </a:rPr>
              <a:t>原型界面简介</a:t>
            </a:r>
            <a:endParaRPr kumimoji="0" lang="zh-CN" altLang="en-US" sz="2000" b="1" i="0" u="none" strike="noStrike" kern="1200" cap="none" spc="0" normalizeH="0" baseline="0" noProof="0" dirty="0">
              <a:ln>
                <a:noFill/>
              </a:ln>
              <a:solidFill>
                <a:srgbClr val="F77258"/>
              </a:solidFill>
              <a:effectLst/>
              <a:uLnTx/>
              <a:uFillTx/>
              <a:latin typeface="微软雅黑" panose="020B0503020204020204" pitchFamily="34" charset="-122"/>
              <a:ea typeface="微软雅黑" panose="020B0503020204020204" pitchFamily="34" charset="-122"/>
              <a:cs typeface="+mn-cs"/>
            </a:endParaRPr>
          </a:p>
        </p:txBody>
      </p:sp>
      <p:grpSp>
        <p:nvGrpSpPr>
          <p:cNvPr id="21" name="组合 29"/>
          <p:cNvGrpSpPr/>
          <p:nvPr/>
        </p:nvGrpSpPr>
        <p:grpSpPr bwMode="auto">
          <a:xfrm>
            <a:off x="338138" y="293688"/>
            <a:ext cx="333375" cy="411162"/>
            <a:chOff x="10668001" y="925959"/>
            <a:chExt cx="444498" cy="545940"/>
          </a:xfrm>
        </p:grpSpPr>
        <p:sp>
          <p:nvSpPr>
            <p:cNvPr id="22" name="等腰三角形 27"/>
            <p:cNvSpPr/>
            <p:nvPr/>
          </p:nvSpPr>
          <p:spPr>
            <a:xfrm rot="5400000">
              <a:off x="10633062" y="1005163"/>
              <a:ext cx="501675" cy="431798"/>
            </a:xfrm>
            <a:prstGeom prst="triangle">
              <a:avLst/>
            </a:pr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3" name="等腰三角形 28"/>
            <p:cNvSpPr/>
            <p:nvPr/>
          </p:nvSpPr>
          <p:spPr>
            <a:xfrm rot="5400000">
              <a:off x="10705952" y="955741"/>
              <a:ext cx="436330" cy="376765"/>
            </a:xfrm>
            <a:prstGeom prst="triangle">
              <a:avLst/>
            </a:pr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sp>
        <p:nvSpPr>
          <p:cNvPr id="14" name="Rounded Rectangle 2"/>
          <p:cNvSpPr/>
          <p:nvPr/>
        </p:nvSpPr>
        <p:spPr>
          <a:xfrm>
            <a:off x="739775" y="1477009"/>
            <a:ext cx="6046036" cy="4027805"/>
          </a:xfrm>
          <a:prstGeom prst="roundRect">
            <a:avLst>
              <a:gd name="adj" fmla="val 1163"/>
            </a:avLst>
          </a:prstGeom>
          <a:solidFill>
            <a:srgbClr val="F77258"/>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cs"/>
            </a:endParaRPr>
          </a:p>
        </p:txBody>
      </p:sp>
      <p:sp>
        <p:nvSpPr>
          <p:cNvPr id="15" name="矩形 8"/>
          <p:cNvSpPr>
            <a:spLocks noChangeArrowheads="1"/>
          </p:cNvSpPr>
          <p:nvPr/>
        </p:nvSpPr>
        <p:spPr bwMode="auto">
          <a:xfrm>
            <a:off x="858746" y="2230943"/>
            <a:ext cx="5927065" cy="31700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defTabSz="1216025" fontAlgn="base">
              <a:lnSpc>
                <a:spcPct val="120000"/>
              </a:lnSpc>
              <a:spcBef>
                <a:spcPct val="20000"/>
              </a:spcBef>
              <a:spcAft>
                <a:spcPct val="0"/>
              </a:spcAft>
              <a:defRPr/>
            </a:pPr>
            <a:r>
              <a:rPr lang="zh-CN" altLang="en-US" sz="2000" dirty="0">
                <a:solidFill>
                  <a:srgbClr val="FFFFFF"/>
                </a:solidFill>
                <a:latin typeface="Microsoft YaHei" charset="-122"/>
                <a:ea typeface="Microsoft YaHei" charset="-122"/>
                <a:cs typeface="Microsoft YaHei" charset="-122"/>
                <a:sym typeface="Arial" panose="020B0604020202020204" pitchFamily="34" charset="0"/>
              </a:rPr>
              <a:t>原型发布的压力</a:t>
            </a:r>
            <a:r>
              <a:rPr lang="zh-CN" altLang="en-US" sz="2000" b="1" dirty="0">
                <a:solidFill>
                  <a:srgbClr val="FFFFFF"/>
                </a:solidFill>
                <a:latin typeface="Microsoft YaHei" charset="-122"/>
                <a:ea typeface="Microsoft YaHei" charset="-122"/>
                <a:cs typeface="Microsoft YaHei" charset="-122"/>
                <a:sym typeface="Arial" panose="020B0604020202020204" pitchFamily="34" charset="0"/>
              </a:rPr>
              <a:t>很多情况下存在于可抛弃原型中</a:t>
            </a:r>
            <a:r>
              <a:rPr lang="zh-CN" altLang="en-US" sz="2000" dirty="0">
                <a:solidFill>
                  <a:srgbClr val="FFFFFF"/>
                </a:solidFill>
                <a:latin typeface="Microsoft YaHei" charset="-122"/>
                <a:ea typeface="Microsoft YaHei" charset="-122"/>
                <a:cs typeface="Microsoft YaHei" charset="-122"/>
                <a:sym typeface="Arial" panose="020B0604020202020204" pitchFamily="34" charset="0"/>
              </a:rPr>
              <a:t>。可抛弃原型仅仅是一个模型，一次模拟，一个实验，它不能用作产品。而很多原型评估人员或客户会</a:t>
            </a:r>
            <a:r>
              <a:rPr lang="zh-CN" altLang="en-US" sz="2000" b="1" dirty="0">
                <a:solidFill>
                  <a:srgbClr val="FFFFFF"/>
                </a:solidFill>
                <a:latin typeface="Microsoft YaHei" charset="-122"/>
                <a:ea typeface="Microsoft YaHei" charset="-122"/>
                <a:cs typeface="Microsoft YaHei" charset="-122"/>
                <a:sym typeface="Arial" panose="020B0604020202020204" pitchFamily="34" charset="0"/>
              </a:rPr>
              <a:t>误当作是实际产品</a:t>
            </a:r>
            <a:r>
              <a:rPr lang="zh-CN" altLang="en-US" sz="2000" dirty="0">
                <a:solidFill>
                  <a:srgbClr val="FFFFFF"/>
                </a:solidFill>
                <a:latin typeface="Microsoft YaHei" charset="-122"/>
                <a:ea typeface="Microsoft YaHei" charset="-122"/>
                <a:cs typeface="Microsoft YaHei" charset="-122"/>
                <a:sym typeface="Arial" panose="020B0604020202020204" pitchFamily="34" charset="0"/>
              </a:rPr>
              <a:t>。</a:t>
            </a:r>
          </a:p>
          <a:p>
            <a:pPr defTabSz="1216025" fontAlgn="base">
              <a:lnSpc>
                <a:spcPct val="120000"/>
              </a:lnSpc>
              <a:spcBef>
                <a:spcPct val="20000"/>
              </a:spcBef>
              <a:spcAft>
                <a:spcPct val="0"/>
              </a:spcAft>
              <a:defRPr/>
            </a:pPr>
            <a:r>
              <a:rPr lang="zh-CN" altLang="en-US" sz="2000" dirty="0">
                <a:solidFill>
                  <a:srgbClr val="FFFFFF"/>
                </a:solidFill>
                <a:latin typeface="Microsoft YaHei" charset="-122"/>
                <a:ea typeface="Microsoft YaHei" charset="-122"/>
                <a:cs typeface="Microsoft YaHei" charset="-122"/>
                <a:sym typeface="Arial" panose="020B0604020202020204" pitchFamily="34" charset="0"/>
              </a:rPr>
              <a:t>发布这样的原型很可能会</a:t>
            </a:r>
            <a:r>
              <a:rPr lang="zh-CN" altLang="en-US" sz="2000" b="1" dirty="0">
                <a:solidFill>
                  <a:srgbClr val="FFFFFF"/>
                </a:solidFill>
                <a:latin typeface="Microsoft YaHei" charset="-122"/>
                <a:ea typeface="Microsoft YaHei" charset="-122"/>
                <a:cs typeface="Microsoft YaHei" charset="-122"/>
                <a:sym typeface="Arial" panose="020B0604020202020204" pitchFamily="34" charset="0"/>
              </a:rPr>
              <a:t>导致项目延期完成</a:t>
            </a:r>
            <a:r>
              <a:rPr lang="zh-CN" altLang="en-US" sz="2000" dirty="0">
                <a:solidFill>
                  <a:srgbClr val="FFFFFF"/>
                </a:solidFill>
                <a:latin typeface="Microsoft YaHei" charset="-122"/>
                <a:ea typeface="Microsoft YaHei" charset="-122"/>
                <a:cs typeface="Microsoft YaHei" charset="-122"/>
                <a:sym typeface="Arial" panose="020B0604020202020204" pitchFamily="34" charset="0"/>
              </a:rPr>
              <a:t>，因为</a:t>
            </a:r>
            <a:r>
              <a:rPr lang="zh-CN" altLang="en-US" sz="2000" b="1" dirty="0">
                <a:solidFill>
                  <a:srgbClr val="FFFFFF"/>
                </a:solidFill>
                <a:latin typeface="Microsoft YaHei" charset="-122"/>
                <a:ea typeface="Microsoft YaHei" charset="-122"/>
                <a:cs typeface="Microsoft YaHei" charset="-122"/>
                <a:sym typeface="Arial" panose="020B0604020202020204" pitchFamily="34" charset="0"/>
              </a:rPr>
              <a:t>原型的设计和编码并没有考虑到软件的质量和生命周期</a:t>
            </a:r>
            <a:r>
              <a:rPr lang="zh-CN" altLang="en-US" sz="2000" dirty="0" smtClean="0">
                <a:solidFill>
                  <a:srgbClr val="FFFFFF"/>
                </a:solidFill>
                <a:latin typeface="Microsoft YaHei" charset="-122"/>
                <a:ea typeface="Microsoft YaHei" charset="-122"/>
                <a:cs typeface="Microsoft YaHei" charset="-122"/>
                <a:sym typeface="Arial" panose="020B0604020202020204" pitchFamily="34" charset="0"/>
              </a:rPr>
              <a:t>。</a:t>
            </a:r>
            <a:r>
              <a:rPr lang="mr-IN" altLang="zh-CN" sz="2000" dirty="0">
                <a:solidFill>
                  <a:srgbClr val="FFFFFF"/>
                </a:solidFill>
                <a:latin typeface="Microsoft YaHei" charset="-122"/>
                <a:ea typeface="Microsoft YaHei" charset="-122"/>
                <a:cs typeface="Microsoft YaHei" charset="-122"/>
                <a:sym typeface="Arial" panose="020B0604020202020204" pitchFamily="34" charset="0"/>
              </a:rPr>
              <a:t>[1]</a:t>
            </a:r>
          </a:p>
          <a:p>
            <a:pPr defTabSz="1216025" fontAlgn="base">
              <a:lnSpc>
                <a:spcPct val="120000"/>
              </a:lnSpc>
              <a:spcBef>
                <a:spcPct val="20000"/>
              </a:spcBef>
              <a:spcAft>
                <a:spcPct val="0"/>
              </a:spcAft>
              <a:defRPr/>
            </a:pPr>
            <a:endParaRPr lang="zh-CN" altLang="en-US" sz="2000" dirty="0">
              <a:solidFill>
                <a:srgbClr val="FFFFFF"/>
              </a:solidFill>
              <a:latin typeface="Microsoft YaHei" charset="-122"/>
              <a:ea typeface="Microsoft YaHei" charset="-122"/>
              <a:cs typeface="Microsoft YaHei" charset="-122"/>
              <a:sym typeface="Arial" panose="020B0604020202020204" pitchFamily="34" charset="0"/>
            </a:endParaRPr>
          </a:p>
        </p:txBody>
      </p:sp>
      <p:grpSp>
        <p:nvGrpSpPr>
          <p:cNvPr id="16" name="组 15"/>
          <p:cNvGrpSpPr/>
          <p:nvPr/>
        </p:nvGrpSpPr>
        <p:grpSpPr>
          <a:xfrm>
            <a:off x="858747" y="1589950"/>
            <a:ext cx="1033116" cy="434340"/>
            <a:chOff x="916464" y="1694020"/>
            <a:chExt cx="1752106" cy="434340"/>
          </a:xfrm>
        </p:grpSpPr>
        <p:sp>
          <p:nvSpPr>
            <p:cNvPr id="17" name="圆角矩形 16"/>
            <p:cNvSpPr/>
            <p:nvPr/>
          </p:nvSpPr>
          <p:spPr>
            <a:xfrm>
              <a:off x="916464" y="1694020"/>
              <a:ext cx="1508760" cy="434340"/>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文本框 17"/>
            <p:cNvSpPr txBox="1"/>
            <p:nvPr/>
          </p:nvSpPr>
          <p:spPr>
            <a:xfrm>
              <a:off x="1116846" y="1726524"/>
              <a:ext cx="1551724" cy="369332"/>
            </a:xfrm>
            <a:prstGeom prst="rect">
              <a:avLst/>
            </a:prstGeom>
            <a:noFill/>
          </p:spPr>
          <p:txBody>
            <a:bodyPr wrap="square" rtlCol="0">
              <a:spAutoFit/>
            </a:bodyPr>
            <a:lstStyle/>
            <a:p>
              <a:r>
                <a:rPr kumimoji="1" lang="zh-CN" altLang="en-US" b="1" dirty="0" smtClean="0">
                  <a:solidFill>
                    <a:schemeClr val="bg1"/>
                  </a:solidFill>
                  <a:latin typeface="Microsoft YaHei" charset="-122"/>
                  <a:ea typeface="Microsoft YaHei" charset="-122"/>
                  <a:cs typeface="Microsoft YaHei" charset="-122"/>
                </a:rPr>
                <a:t>原因</a:t>
              </a:r>
              <a:endParaRPr kumimoji="1" lang="zh-CN" altLang="en-US" b="1" dirty="0">
                <a:solidFill>
                  <a:schemeClr val="bg1"/>
                </a:solidFill>
                <a:latin typeface="Microsoft YaHei" charset="-122"/>
                <a:ea typeface="Microsoft YaHei" charset="-122"/>
                <a:cs typeface="Microsoft YaHei" charset="-122"/>
              </a:endParaRPr>
            </a:p>
          </p:txBody>
        </p:sp>
      </p:grpSp>
      <p:sp>
        <p:nvSpPr>
          <p:cNvPr id="19" name="Rounded Rectangle 2"/>
          <p:cNvSpPr/>
          <p:nvPr/>
        </p:nvSpPr>
        <p:spPr>
          <a:xfrm>
            <a:off x="7609632" y="1477009"/>
            <a:ext cx="3629868" cy="4027805"/>
          </a:xfrm>
          <a:prstGeom prst="roundRect">
            <a:avLst>
              <a:gd name="adj" fmla="val 1163"/>
            </a:avLst>
          </a:prstGeom>
          <a:solidFill>
            <a:schemeClr val="accent1">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cs"/>
            </a:endParaRPr>
          </a:p>
        </p:txBody>
      </p:sp>
      <p:grpSp>
        <p:nvGrpSpPr>
          <p:cNvPr id="25" name="组 24"/>
          <p:cNvGrpSpPr/>
          <p:nvPr/>
        </p:nvGrpSpPr>
        <p:grpSpPr>
          <a:xfrm>
            <a:off x="7702696" y="1589950"/>
            <a:ext cx="1871391" cy="434340"/>
            <a:chOff x="894982" y="1694020"/>
            <a:chExt cx="1551724" cy="434340"/>
          </a:xfrm>
        </p:grpSpPr>
        <p:sp>
          <p:nvSpPr>
            <p:cNvPr id="26" name="圆角矩形 25"/>
            <p:cNvSpPr/>
            <p:nvPr/>
          </p:nvSpPr>
          <p:spPr>
            <a:xfrm>
              <a:off x="916464" y="1694020"/>
              <a:ext cx="1508760" cy="434340"/>
            </a:xfrm>
            <a:prstGeom prst="round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7" name="文本框 26"/>
            <p:cNvSpPr txBox="1"/>
            <p:nvPr/>
          </p:nvSpPr>
          <p:spPr>
            <a:xfrm>
              <a:off x="894982" y="1726524"/>
              <a:ext cx="1551724" cy="369332"/>
            </a:xfrm>
            <a:prstGeom prst="rect">
              <a:avLst/>
            </a:prstGeom>
            <a:noFill/>
          </p:spPr>
          <p:txBody>
            <a:bodyPr wrap="square" rtlCol="0">
              <a:spAutoFit/>
            </a:bodyPr>
            <a:lstStyle/>
            <a:p>
              <a:pPr algn="ctr"/>
              <a:r>
                <a:rPr kumimoji="1" lang="zh-CN" altLang="en-US" b="1" dirty="0" smtClean="0">
                  <a:solidFill>
                    <a:schemeClr val="bg1"/>
                  </a:solidFill>
                  <a:latin typeface="Microsoft YaHei" charset="-122"/>
                  <a:ea typeface="Microsoft YaHei" charset="-122"/>
                  <a:cs typeface="Microsoft YaHei" charset="-122"/>
                </a:rPr>
                <a:t>解决方法</a:t>
              </a:r>
              <a:endParaRPr kumimoji="1" lang="zh-CN" altLang="en-US" b="1" dirty="0">
                <a:solidFill>
                  <a:schemeClr val="bg1"/>
                </a:solidFill>
                <a:latin typeface="Microsoft YaHei" charset="-122"/>
                <a:ea typeface="Microsoft YaHei" charset="-122"/>
                <a:cs typeface="Microsoft YaHei" charset="-122"/>
              </a:endParaRPr>
            </a:p>
          </p:txBody>
        </p:sp>
      </p:grpSp>
      <p:sp>
        <p:nvSpPr>
          <p:cNvPr id="28" name="矩形 8"/>
          <p:cNvSpPr>
            <a:spLocks noChangeArrowheads="1"/>
          </p:cNvSpPr>
          <p:nvPr/>
        </p:nvSpPr>
        <p:spPr bwMode="auto">
          <a:xfrm>
            <a:off x="7609632" y="2361371"/>
            <a:ext cx="3665616" cy="2259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285750" indent="-285750" defTabSz="1216025" fontAlgn="base">
              <a:lnSpc>
                <a:spcPct val="120000"/>
              </a:lnSpc>
              <a:spcBef>
                <a:spcPct val="20000"/>
              </a:spcBef>
              <a:spcAft>
                <a:spcPct val="0"/>
              </a:spcAft>
              <a:buFont typeface="Arial" charset="0"/>
              <a:buChar char="•"/>
              <a:defRPr/>
            </a:pPr>
            <a:r>
              <a:rPr lang="zh-CN" altLang="en-US" sz="1600" dirty="0">
                <a:solidFill>
                  <a:schemeClr val="tx1">
                    <a:lumMod val="65000"/>
                    <a:lumOff val="35000"/>
                  </a:schemeClr>
                </a:solidFill>
                <a:latin typeface="Microsoft YaHei" charset="-122"/>
                <a:ea typeface="Microsoft YaHei" charset="-122"/>
                <a:cs typeface="Microsoft YaHei" charset="-122"/>
                <a:sym typeface="Arial" panose="020B0604020202020204" pitchFamily="34" charset="0"/>
              </a:rPr>
              <a:t>应该要让每个关注原型的人都要理解原型的目的及局限性，清楚创建原型的原因，并且明白我们才是决定原型最终命运的人。</a:t>
            </a:r>
          </a:p>
          <a:p>
            <a:pPr marL="285750" indent="-285750" defTabSz="1216025" fontAlgn="base">
              <a:lnSpc>
                <a:spcPct val="120000"/>
              </a:lnSpc>
              <a:spcBef>
                <a:spcPct val="20000"/>
              </a:spcBef>
              <a:spcAft>
                <a:spcPct val="0"/>
              </a:spcAft>
              <a:buFont typeface="Arial" charset="0"/>
              <a:buChar char="•"/>
              <a:defRPr/>
            </a:pPr>
            <a:r>
              <a:rPr lang="zh-CN" altLang="en-US" sz="1600" dirty="0">
                <a:solidFill>
                  <a:schemeClr val="tx1">
                    <a:lumMod val="65000"/>
                    <a:lumOff val="35000"/>
                  </a:schemeClr>
                </a:solidFill>
                <a:latin typeface="Microsoft YaHei" charset="-122"/>
                <a:ea typeface="Microsoft YaHei" charset="-122"/>
                <a:cs typeface="Microsoft YaHei" charset="-122"/>
                <a:sym typeface="Arial" panose="020B0604020202020204" pitchFamily="34" charset="0"/>
              </a:rPr>
              <a:t>提交纸质版的原型，而不是电子版。</a:t>
            </a:r>
          </a:p>
          <a:p>
            <a:pPr marL="285750" indent="-285750" defTabSz="1216025" fontAlgn="base">
              <a:lnSpc>
                <a:spcPct val="120000"/>
              </a:lnSpc>
              <a:spcBef>
                <a:spcPct val="20000"/>
              </a:spcBef>
              <a:spcAft>
                <a:spcPct val="0"/>
              </a:spcAft>
              <a:buFont typeface="Arial" charset="0"/>
              <a:buChar char="•"/>
              <a:defRPr/>
            </a:pPr>
            <a:r>
              <a:rPr lang="zh-CN" altLang="en-US" sz="1600" dirty="0">
                <a:solidFill>
                  <a:schemeClr val="tx1">
                    <a:lumMod val="65000"/>
                    <a:lumOff val="35000"/>
                  </a:schemeClr>
                </a:solidFill>
                <a:latin typeface="Microsoft YaHei" charset="-122"/>
                <a:ea typeface="Microsoft YaHei" charset="-122"/>
                <a:cs typeface="Microsoft YaHei" charset="-122"/>
                <a:sym typeface="Arial" panose="020B0604020202020204" pitchFamily="34" charset="0"/>
              </a:rPr>
              <a:t>选择合适的原型开发工具，使得原型看起来简陋些而非完善</a:t>
            </a:r>
            <a:r>
              <a:rPr lang="zh-CN" altLang="en-US" sz="1600" dirty="0" smtClean="0">
                <a:solidFill>
                  <a:schemeClr val="tx1">
                    <a:lumMod val="65000"/>
                    <a:lumOff val="35000"/>
                  </a:schemeClr>
                </a:solidFill>
                <a:latin typeface="Microsoft YaHei" charset="-122"/>
                <a:ea typeface="Microsoft YaHei" charset="-122"/>
                <a:cs typeface="Microsoft YaHei" charset="-122"/>
                <a:sym typeface="Arial" panose="020B0604020202020204" pitchFamily="34" charset="0"/>
              </a:rPr>
              <a:t>。</a:t>
            </a:r>
            <a:r>
              <a:rPr lang="mr-IN" altLang="zh-CN" sz="1600" dirty="0" smtClean="0">
                <a:solidFill>
                  <a:schemeClr val="tx1">
                    <a:lumMod val="65000"/>
                    <a:lumOff val="35000"/>
                  </a:schemeClr>
                </a:solidFill>
                <a:latin typeface="Microsoft YaHei" charset="-122"/>
                <a:ea typeface="Microsoft YaHei" charset="-122"/>
                <a:cs typeface="Microsoft YaHei" charset="-122"/>
                <a:sym typeface="Arial" panose="020B0604020202020204" pitchFamily="34" charset="0"/>
              </a:rPr>
              <a:t>[</a:t>
            </a:r>
            <a:r>
              <a:rPr lang="mr-IN" altLang="zh-CN" sz="1600" dirty="0">
                <a:solidFill>
                  <a:schemeClr val="tx1">
                    <a:lumMod val="65000"/>
                    <a:lumOff val="35000"/>
                  </a:schemeClr>
                </a:solidFill>
                <a:latin typeface="Microsoft YaHei" charset="-122"/>
                <a:ea typeface="Microsoft YaHei" charset="-122"/>
                <a:cs typeface="Microsoft YaHei" charset="-122"/>
                <a:sym typeface="Arial" panose="020B0604020202020204" pitchFamily="34" charset="0"/>
              </a:rPr>
              <a:t>1</a:t>
            </a:r>
            <a:r>
              <a:rPr lang="mr-IN" altLang="zh-CN" sz="1600" dirty="0" smtClean="0">
                <a:solidFill>
                  <a:schemeClr val="tx1">
                    <a:lumMod val="65000"/>
                    <a:lumOff val="35000"/>
                  </a:schemeClr>
                </a:solidFill>
                <a:latin typeface="Microsoft YaHei" charset="-122"/>
                <a:ea typeface="Microsoft YaHei" charset="-122"/>
                <a:cs typeface="Microsoft YaHei" charset="-122"/>
                <a:sym typeface="Arial" panose="020B0604020202020204" pitchFamily="34" charset="0"/>
              </a:rPr>
              <a:t>]</a:t>
            </a:r>
            <a:endParaRPr lang="mr-IN" altLang="zh-CN" sz="1600" dirty="0">
              <a:solidFill>
                <a:schemeClr val="tx1">
                  <a:lumMod val="65000"/>
                  <a:lumOff val="35000"/>
                </a:schemeClr>
              </a:solidFill>
              <a:latin typeface="Microsoft YaHei" charset="-122"/>
              <a:ea typeface="Microsoft YaHei" charset="-122"/>
              <a:cs typeface="Microsoft YaHei" charset="-122"/>
              <a:sym typeface="Arial" panose="020B0604020202020204" pitchFamily="34" charset="0"/>
            </a:endParaRPr>
          </a:p>
        </p:txBody>
      </p:sp>
      <p:grpSp>
        <p:nvGrpSpPr>
          <p:cNvPr id="33" name="组 32"/>
          <p:cNvGrpSpPr/>
          <p:nvPr/>
        </p:nvGrpSpPr>
        <p:grpSpPr>
          <a:xfrm>
            <a:off x="4166630" y="698560"/>
            <a:ext cx="3858740" cy="875665"/>
            <a:chOff x="4081112" y="875484"/>
            <a:chExt cx="4029776" cy="637233"/>
          </a:xfrm>
        </p:grpSpPr>
        <p:sp>
          <p:nvSpPr>
            <p:cNvPr id="34" name="圆角矩形 33"/>
            <p:cNvSpPr/>
            <p:nvPr/>
          </p:nvSpPr>
          <p:spPr>
            <a:xfrm>
              <a:off x="4136900" y="875484"/>
              <a:ext cx="3918200" cy="434340"/>
            </a:xfrm>
            <a:prstGeom prst="roundRect">
              <a:avLst/>
            </a:prstGeom>
            <a:solidFill>
              <a:srgbClr val="F9D8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000">
                <a:solidFill>
                  <a:srgbClr val="F5D743"/>
                </a:solidFill>
              </a:endParaRPr>
            </a:p>
          </p:txBody>
        </p:sp>
        <p:sp>
          <p:nvSpPr>
            <p:cNvPr id="35" name="文本框 34"/>
            <p:cNvSpPr txBox="1"/>
            <p:nvPr/>
          </p:nvSpPr>
          <p:spPr>
            <a:xfrm>
              <a:off x="4081112" y="907989"/>
              <a:ext cx="4029776" cy="604728"/>
            </a:xfrm>
            <a:prstGeom prst="rect">
              <a:avLst/>
            </a:prstGeom>
            <a:noFill/>
          </p:spPr>
          <p:txBody>
            <a:bodyPr wrap="square" rtlCol="0">
              <a:spAutoFit/>
            </a:bodyPr>
            <a:lstStyle/>
            <a:p>
              <a:pPr algn="ctr"/>
              <a:r>
                <a:rPr kumimoji="1" lang="zh-CN" altLang="en-US" sz="2400" b="1" dirty="0" smtClean="0">
                  <a:solidFill>
                    <a:schemeClr val="bg1"/>
                  </a:solidFill>
                  <a:latin typeface="Microsoft YaHei" charset="-122"/>
                  <a:ea typeface="Microsoft YaHei" charset="-122"/>
                  <a:cs typeface="Microsoft YaHei" charset="-122"/>
                </a:rPr>
                <a:t>风险</a:t>
              </a:r>
              <a:r>
                <a:rPr kumimoji="1" lang="en-US" altLang="zh-CN" sz="2400" b="1" dirty="0" smtClean="0">
                  <a:solidFill>
                    <a:schemeClr val="bg1"/>
                  </a:solidFill>
                  <a:latin typeface="Microsoft YaHei" charset="-122"/>
                  <a:ea typeface="Microsoft YaHei" charset="-122"/>
                  <a:cs typeface="Microsoft YaHei" charset="-122"/>
                </a:rPr>
                <a:t>-</a:t>
              </a:r>
              <a:r>
                <a:rPr kumimoji="1" lang="zh-CN" altLang="en-US" sz="2400" b="1" dirty="0" smtClean="0">
                  <a:solidFill>
                    <a:schemeClr val="bg1"/>
                  </a:solidFill>
                  <a:latin typeface="Microsoft YaHei" charset="-122"/>
                  <a:ea typeface="Microsoft YaHei" charset="-122"/>
                  <a:cs typeface="Microsoft YaHei" charset="-122"/>
                </a:rPr>
                <a:t>原型发布的压力</a:t>
              </a:r>
              <a:endParaRPr kumimoji="1" lang="zh-CN" altLang="en-US" sz="2400" b="1" dirty="0">
                <a:solidFill>
                  <a:schemeClr val="bg1"/>
                </a:solidFill>
                <a:latin typeface="Microsoft YaHei" charset="-122"/>
                <a:ea typeface="Microsoft YaHei" charset="-122"/>
                <a:cs typeface="Microsoft YaHei" charset="-122"/>
              </a:endParaRPr>
            </a:p>
          </p:txBody>
        </p:sp>
      </p:grpSp>
    </p:spTree>
    <p:extLst>
      <p:ext uri="{BB962C8B-B14F-4D97-AF65-F5344CB8AC3E}">
        <p14:creationId xmlns:p14="http://schemas.microsoft.com/office/powerpoint/2010/main" val="371827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50000" decel="5000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accel="50000" decel="5000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500" fill="hold"/>
                                        <p:tgtEl>
                                          <p:spTgt spid="15"/>
                                        </p:tgtEl>
                                        <p:attrNameLst>
                                          <p:attrName>ppt_x</p:attrName>
                                        </p:attrNameLst>
                                      </p:cBhvr>
                                      <p:tavLst>
                                        <p:tav tm="0">
                                          <p:val>
                                            <p:strVal val="0-#ppt_w/2"/>
                                          </p:val>
                                        </p:tav>
                                        <p:tav tm="100000">
                                          <p:val>
                                            <p:strVal val="#ppt_x"/>
                                          </p:val>
                                        </p:tav>
                                      </p:tavLst>
                                    </p:anim>
                                    <p:anim calcmode="lin" valueType="num">
                                      <p:cBhvr additive="base">
                                        <p:cTn id="12" dur="500" fill="hold"/>
                                        <p:tgtEl>
                                          <p:spTgt spid="15"/>
                                        </p:tgtEl>
                                        <p:attrNameLst>
                                          <p:attrName>ppt_y</p:attrName>
                                        </p:attrNameLst>
                                      </p:cBhvr>
                                      <p:tavLst>
                                        <p:tav tm="0">
                                          <p:val>
                                            <p:strVal val="#ppt_y"/>
                                          </p:val>
                                        </p:tav>
                                        <p:tav tm="100000">
                                          <p:val>
                                            <p:strVal val="#ppt_y"/>
                                          </p:val>
                                        </p:tav>
                                      </p:tavLst>
                                    </p:anim>
                                  </p:childTnLst>
                                </p:cTn>
                              </p:par>
                              <p:par>
                                <p:cTn id="13" presetID="2" presetClass="entr" presetSubtype="8" accel="50000" decel="5000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500" fill="hold"/>
                                        <p:tgtEl>
                                          <p:spTgt spid="16"/>
                                        </p:tgtEl>
                                        <p:attrNameLst>
                                          <p:attrName>ppt_x</p:attrName>
                                        </p:attrNameLst>
                                      </p:cBhvr>
                                      <p:tavLst>
                                        <p:tav tm="0">
                                          <p:val>
                                            <p:strVal val="0-#ppt_w/2"/>
                                          </p:val>
                                        </p:tav>
                                        <p:tav tm="100000">
                                          <p:val>
                                            <p:strVal val="#ppt_x"/>
                                          </p:val>
                                        </p:tav>
                                      </p:tavLst>
                                    </p:anim>
                                    <p:anim calcmode="lin" valueType="num">
                                      <p:cBhvr additive="base">
                                        <p:cTn id="16" dur="500" fill="hold"/>
                                        <p:tgtEl>
                                          <p:spTgt spid="16"/>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2" accel="50000" decel="50000" fill="hold" grpId="0" nodeType="clickEffect">
                                  <p:stCondLst>
                                    <p:cond delay="0"/>
                                  </p:stCondLst>
                                  <p:childTnLst>
                                    <p:set>
                                      <p:cBhvr>
                                        <p:cTn id="20" dur="1" fill="hold">
                                          <p:stCondLst>
                                            <p:cond delay="0"/>
                                          </p:stCondLst>
                                        </p:cTn>
                                        <p:tgtEl>
                                          <p:spTgt spid="19"/>
                                        </p:tgtEl>
                                        <p:attrNameLst>
                                          <p:attrName>style.visibility</p:attrName>
                                        </p:attrNameLst>
                                      </p:cBhvr>
                                      <p:to>
                                        <p:strVal val="visible"/>
                                      </p:to>
                                    </p:set>
                                    <p:anim calcmode="lin" valueType="num">
                                      <p:cBhvr additive="base">
                                        <p:cTn id="21" dur="500" fill="hold"/>
                                        <p:tgtEl>
                                          <p:spTgt spid="19"/>
                                        </p:tgtEl>
                                        <p:attrNameLst>
                                          <p:attrName>ppt_x</p:attrName>
                                        </p:attrNameLst>
                                      </p:cBhvr>
                                      <p:tavLst>
                                        <p:tav tm="0">
                                          <p:val>
                                            <p:strVal val="1+#ppt_w/2"/>
                                          </p:val>
                                        </p:tav>
                                        <p:tav tm="100000">
                                          <p:val>
                                            <p:strVal val="#ppt_x"/>
                                          </p:val>
                                        </p:tav>
                                      </p:tavLst>
                                    </p:anim>
                                    <p:anim calcmode="lin" valueType="num">
                                      <p:cBhvr additive="base">
                                        <p:cTn id="22" dur="500" fill="hold"/>
                                        <p:tgtEl>
                                          <p:spTgt spid="19"/>
                                        </p:tgtEl>
                                        <p:attrNameLst>
                                          <p:attrName>ppt_y</p:attrName>
                                        </p:attrNameLst>
                                      </p:cBhvr>
                                      <p:tavLst>
                                        <p:tav tm="0">
                                          <p:val>
                                            <p:strVal val="#ppt_y"/>
                                          </p:val>
                                        </p:tav>
                                        <p:tav tm="100000">
                                          <p:val>
                                            <p:strVal val="#ppt_y"/>
                                          </p:val>
                                        </p:tav>
                                      </p:tavLst>
                                    </p:anim>
                                  </p:childTnLst>
                                </p:cTn>
                              </p:par>
                              <p:par>
                                <p:cTn id="23" presetID="2" presetClass="entr" presetSubtype="2" accel="50000" decel="50000" fill="hold" nodeType="withEffect">
                                  <p:stCondLst>
                                    <p:cond delay="0"/>
                                  </p:stCondLst>
                                  <p:childTnLst>
                                    <p:set>
                                      <p:cBhvr>
                                        <p:cTn id="24" dur="1" fill="hold">
                                          <p:stCondLst>
                                            <p:cond delay="0"/>
                                          </p:stCondLst>
                                        </p:cTn>
                                        <p:tgtEl>
                                          <p:spTgt spid="25"/>
                                        </p:tgtEl>
                                        <p:attrNameLst>
                                          <p:attrName>style.visibility</p:attrName>
                                        </p:attrNameLst>
                                      </p:cBhvr>
                                      <p:to>
                                        <p:strVal val="visible"/>
                                      </p:to>
                                    </p:set>
                                    <p:anim calcmode="lin" valueType="num">
                                      <p:cBhvr additive="base">
                                        <p:cTn id="25" dur="500" fill="hold"/>
                                        <p:tgtEl>
                                          <p:spTgt spid="25"/>
                                        </p:tgtEl>
                                        <p:attrNameLst>
                                          <p:attrName>ppt_x</p:attrName>
                                        </p:attrNameLst>
                                      </p:cBhvr>
                                      <p:tavLst>
                                        <p:tav tm="0">
                                          <p:val>
                                            <p:strVal val="1+#ppt_w/2"/>
                                          </p:val>
                                        </p:tav>
                                        <p:tav tm="100000">
                                          <p:val>
                                            <p:strVal val="#ppt_x"/>
                                          </p:val>
                                        </p:tav>
                                      </p:tavLst>
                                    </p:anim>
                                    <p:anim calcmode="lin" valueType="num">
                                      <p:cBhvr additive="base">
                                        <p:cTn id="26" dur="500" fill="hold"/>
                                        <p:tgtEl>
                                          <p:spTgt spid="25"/>
                                        </p:tgtEl>
                                        <p:attrNameLst>
                                          <p:attrName>ppt_y</p:attrName>
                                        </p:attrNameLst>
                                      </p:cBhvr>
                                      <p:tavLst>
                                        <p:tav tm="0">
                                          <p:val>
                                            <p:strVal val="#ppt_y"/>
                                          </p:val>
                                        </p:tav>
                                        <p:tav tm="100000">
                                          <p:val>
                                            <p:strVal val="#ppt_y"/>
                                          </p:val>
                                        </p:tav>
                                      </p:tavLst>
                                    </p:anim>
                                  </p:childTnLst>
                                </p:cTn>
                              </p:par>
                              <p:par>
                                <p:cTn id="27" presetID="2" presetClass="entr" presetSubtype="2" accel="50000" decel="50000" fill="hold" grpId="0" nodeType="withEffect">
                                  <p:stCondLst>
                                    <p:cond delay="0"/>
                                  </p:stCondLst>
                                  <p:childTnLst>
                                    <p:set>
                                      <p:cBhvr>
                                        <p:cTn id="28" dur="1" fill="hold">
                                          <p:stCondLst>
                                            <p:cond delay="0"/>
                                          </p:stCondLst>
                                        </p:cTn>
                                        <p:tgtEl>
                                          <p:spTgt spid="28"/>
                                        </p:tgtEl>
                                        <p:attrNameLst>
                                          <p:attrName>style.visibility</p:attrName>
                                        </p:attrNameLst>
                                      </p:cBhvr>
                                      <p:to>
                                        <p:strVal val="visible"/>
                                      </p:to>
                                    </p:set>
                                    <p:anim calcmode="lin" valueType="num">
                                      <p:cBhvr additive="base">
                                        <p:cTn id="29" dur="500" fill="hold"/>
                                        <p:tgtEl>
                                          <p:spTgt spid="28"/>
                                        </p:tgtEl>
                                        <p:attrNameLst>
                                          <p:attrName>ppt_x</p:attrName>
                                        </p:attrNameLst>
                                      </p:cBhvr>
                                      <p:tavLst>
                                        <p:tav tm="0">
                                          <p:val>
                                            <p:strVal val="1+#ppt_w/2"/>
                                          </p:val>
                                        </p:tav>
                                        <p:tav tm="100000">
                                          <p:val>
                                            <p:strVal val="#ppt_x"/>
                                          </p:val>
                                        </p:tav>
                                      </p:tavLst>
                                    </p:anim>
                                    <p:anim calcmode="lin" valueType="num">
                                      <p:cBhvr additive="base">
                                        <p:cTn id="30" dur="500" fill="hold"/>
                                        <p:tgtEl>
                                          <p:spTgt spid="28"/>
                                        </p:tgtEl>
                                        <p:attrNameLst>
                                          <p:attrName>ppt_y</p:attrName>
                                        </p:attrNameLst>
                                      </p:cBhvr>
                                      <p:tavLst>
                                        <p:tav tm="0">
                                          <p:val>
                                            <p:strVal val="#ppt_y"/>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xit" presetSubtype="8" accel="50000" decel="50000" fill="hold" grpId="1" nodeType="clickEffect">
                                  <p:stCondLst>
                                    <p:cond delay="0"/>
                                  </p:stCondLst>
                                  <p:childTnLst>
                                    <p:anim calcmode="lin" valueType="num">
                                      <p:cBhvr additive="base">
                                        <p:cTn id="34" dur="500"/>
                                        <p:tgtEl>
                                          <p:spTgt spid="14"/>
                                        </p:tgtEl>
                                        <p:attrNameLst>
                                          <p:attrName>ppt_x</p:attrName>
                                        </p:attrNameLst>
                                      </p:cBhvr>
                                      <p:tavLst>
                                        <p:tav tm="0">
                                          <p:val>
                                            <p:strVal val="ppt_x"/>
                                          </p:val>
                                        </p:tav>
                                        <p:tav tm="100000">
                                          <p:val>
                                            <p:strVal val="0-ppt_w/2"/>
                                          </p:val>
                                        </p:tav>
                                      </p:tavLst>
                                    </p:anim>
                                    <p:anim calcmode="lin" valueType="num">
                                      <p:cBhvr additive="base">
                                        <p:cTn id="35" dur="500"/>
                                        <p:tgtEl>
                                          <p:spTgt spid="14"/>
                                        </p:tgtEl>
                                        <p:attrNameLst>
                                          <p:attrName>ppt_y</p:attrName>
                                        </p:attrNameLst>
                                      </p:cBhvr>
                                      <p:tavLst>
                                        <p:tav tm="0">
                                          <p:val>
                                            <p:strVal val="ppt_y"/>
                                          </p:val>
                                        </p:tav>
                                        <p:tav tm="100000">
                                          <p:val>
                                            <p:strVal val="ppt_y"/>
                                          </p:val>
                                        </p:tav>
                                      </p:tavLst>
                                    </p:anim>
                                    <p:set>
                                      <p:cBhvr>
                                        <p:cTn id="36" dur="1" fill="hold">
                                          <p:stCondLst>
                                            <p:cond delay="499"/>
                                          </p:stCondLst>
                                        </p:cTn>
                                        <p:tgtEl>
                                          <p:spTgt spid="14"/>
                                        </p:tgtEl>
                                        <p:attrNameLst>
                                          <p:attrName>style.visibility</p:attrName>
                                        </p:attrNameLst>
                                      </p:cBhvr>
                                      <p:to>
                                        <p:strVal val="hidden"/>
                                      </p:to>
                                    </p:set>
                                  </p:childTnLst>
                                </p:cTn>
                              </p:par>
                              <p:par>
                                <p:cTn id="37" presetID="2" presetClass="exit" presetSubtype="8" accel="50000" decel="50000" fill="hold" grpId="1" nodeType="withEffect">
                                  <p:stCondLst>
                                    <p:cond delay="0"/>
                                  </p:stCondLst>
                                  <p:childTnLst>
                                    <p:anim calcmode="lin" valueType="num">
                                      <p:cBhvr additive="base">
                                        <p:cTn id="38" dur="500"/>
                                        <p:tgtEl>
                                          <p:spTgt spid="15"/>
                                        </p:tgtEl>
                                        <p:attrNameLst>
                                          <p:attrName>ppt_x</p:attrName>
                                        </p:attrNameLst>
                                      </p:cBhvr>
                                      <p:tavLst>
                                        <p:tav tm="0">
                                          <p:val>
                                            <p:strVal val="ppt_x"/>
                                          </p:val>
                                        </p:tav>
                                        <p:tav tm="100000">
                                          <p:val>
                                            <p:strVal val="0-ppt_w/2"/>
                                          </p:val>
                                        </p:tav>
                                      </p:tavLst>
                                    </p:anim>
                                    <p:anim calcmode="lin" valueType="num">
                                      <p:cBhvr additive="base">
                                        <p:cTn id="39" dur="500"/>
                                        <p:tgtEl>
                                          <p:spTgt spid="15"/>
                                        </p:tgtEl>
                                        <p:attrNameLst>
                                          <p:attrName>ppt_y</p:attrName>
                                        </p:attrNameLst>
                                      </p:cBhvr>
                                      <p:tavLst>
                                        <p:tav tm="0">
                                          <p:val>
                                            <p:strVal val="ppt_y"/>
                                          </p:val>
                                        </p:tav>
                                        <p:tav tm="100000">
                                          <p:val>
                                            <p:strVal val="ppt_y"/>
                                          </p:val>
                                        </p:tav>
                                      </p:tavLst>
                                    </p:anim>
                                    <p:set>
                                      <p:cBhvr>
                                        <p:cTn id="40" dur="1" fill="hold">
                                          <p:stCondLst>
                                            <p:cond delay="499"/>
                                          </p:stCondLst>
                                        </p:cTn>
                                        <p:tgtEl>
                                          <p:spTgt spid="15"/>
                                        </p:tgtEl>
                                        <p:attrNameLst>
                                          <p:attrName>style.visibility</p:attrName>
                                        </p:attrNameLst>
                                      </p:cBhvr>
                                      <p:to>
                                        <p:strVal val="hidden"/>
                                      </p:to>
                                    </p:set>
                                  </p:childTnLst>
                                </p:cTn>
                              </p:par>
                              <p:par>
                                <p:cTn id="41" presetID="2" presetClass="exit" presetSubtype="8" accel="50000" decel="50000" fill="hold" nodeType="withEffect">
                                  <p:stCondLst>
                                    <p:cond delay="0"/>
                                  </p:stCondLst>
                                  <p:childTnLst>
                                    <p:anim calcmode="lin" valueType="num">
                                      <p:cBhvr additive="base">
                                        <p:cTn id="42" dur="500"/>
                                        <p:tgtEl>
                                          <p:spTgt spid="16"/>
                                        </p:tgtEl>
                                        <p:attrNameLst>
                                          <p:attrName>ppt_x</p:attrName>
                                        </p:attrNameLst>
                                      </p:cBhvr>
                                      <p:tavLst>
                                        <p:tav tm="0">
                                          <p:val>
                                            <p:strVal val="ppt_x"/>
                                          </p:val>
                                        </p:tav>
                                        <p:tav tm="100000">
                                          <p:val>
                                            <p:strVal val="0-ppt_w/2"/>
                                          </p:val>
                                        </p:tav>
                                      </p:tavLst>
                                    </p:anim>
                                    <p:anim calcmode="lin" valueType="num">
                                      <p:cBhvr additive="base">
                                        <p:cTn id="43" dur="500"/>
                                        <p:tgtEl>
                                          <p:spTgt spid="16"/>
                                        </p:tgtEl>
                                        <p:attrNameLst>
                                          <p:attrName>ppt_y</p:attrName>
                                        </p:attrNameLst>
                                      </p:cBhvr>
                                      <p:tavLst>
                                        <p:tav tm="0">
                                          <p:val>
                                            <p:strVal val="ppt_y"/>
                                          </p:val>
                                        </p:tav>
                                        <p:tav tm="100000">
                                          <p:val>
                                            <p:strVal val="ppt_y"/>
                                          </p:val>
                                        </p:tav>
                                      </p:tavLst>
                                    </p:anim>
                                    <p:set>
                                      <p:cBhvr>
                                        <p:cTn id="44" dur="1" fill="hold">
                                          <p:stCondLst>
                                            <p:cond delay="499"/>
                                          </p:stCondLst>
                                        </p:cTn>
                                        <p:tgtEl>
                                          <p:spTgt spid="16"/>
                                        </p:tgtEl>
                                        <p:attrNameLst>
                                          <p:attrName>style.visibility</p:attrName>
                                        </p:attrNameLst>
                                      </p:cBhvr>
                                      <p:to>
                                        <p:strVal val="hidden"/>
                                      </p:to>
                                    </p:set>
                                  </p:childTnLst>
                                </p:cTn>
                              </p:par>
                              <p:par>
                                <p:cTn id="45" presetID="2" presetClass="exit" presetSubtype="2" accel="50000" decel="50000" fill="hold" grpId="1" nodeType="withEffect">
                                  <p:stCondLst>
                                    <p:cond delay="0"/>
                                  </p:stCondLst>
                                  <p:childTnLst>
                                    <p:anim calcmode="lin" valueType="num">
                                      <p:cBhvr additive="base">
                                        <p:cTn id="46" dur="500"/>
                                        <p:tgtEl>
                                          <p:spTgt spid="19"/>
                                        </p:tgtEl>
                                        <p:attrNameLst>
                                          <p:attrName>ppt_x</p:attrName>
                                        </p:attrNameLst>
                                      </p:cBhvr>
                                      <p:tavLst>
                                        <p:tav tm="0">
                                          <p:val>
                                            <p:strVal val="ppt_x"/>
                                          </p:val>
                                        </p:tav>
                                        <p:tav tm="100000">
                                          <p:val>
                                            <p:strVal val="1+ppt_w/2"/>
                                          </p:val>
                                        </p:tav>
                                      </p:tavLst>
                                    </p:anim>
                                    <p:anim calcmode="lin" valueType="num">
                                      <p:cBhvr additive="base">
                                        <p:cTn id="47" dur="500"/>
                                        <p:tgtEl>
                                          <p:spTgt spid="19"/>
                                        </p:tgtEl>
                                        <p:attrNameLst>
                                          <p:attrName>ppt_y</p:attrName>
                                        </p:attrNameLst>
                                      </p:cBhvr>
                                      <p:tavLst>
                                        <p:tav tm="0">
                                          <p:val>
                                            <p:strVal val="ppt_y"/>
                                          </p:val>
                                        </p:tav>
                                        <p:tav tm="100000">
                                          <p:val>
                                            <p:strVal val="ppt_y"/>
                                          </p:val>
                                        </p:tav>
                                      </p:tavLst>
                                    </p:anim>
                                    <p:set>
                                      <p:cBhvr>
                                        <p:cTn id="48" dur="1" fill="hold">
                                          <p:stCondLst>
                                            <p:cond delay="499"/>
                                          </p:stCondLst>
                                        </p:cTn>
                                        <p:tgtEl>
                                          <p:spTgt spid="19"/>
                                        </p:tgtEl>
                                        <p:attrNameLst>
                                          <p:attrName>style.visibility</p:attrName>
                                        </p:attrNameLst>
                                      </p:cBhvr>
                                      <p:to>
                                        <p:strVal val="hidden"/>
                                      </p:to>
                                    </p:set>
                                  </p:childTnLst>
                                </p:cTn>
                              </p:par>
                              <p:par>
                                <p:cTn id="49" presetID="2" presetClass="exit" presetSubtype="2" accel="50000" decel="50000" fill="hold" nodeType="withEffect">
                                  <p:stCondLst>
                                    <p:cond delay="0"/>
                                  </p:stCondLst>
                                  <p:childTnLst>
                                    <p:anim calcmode="lin" valueType="num">
                                      <p:cBhvr additive="base">
                                        <p:cTn id="50" dur="500"/>
                                        <p:tgtEl>
                                          <p:spTgt spid="25"/>
                                        </p:tgtEl>
                                        <p:attrNameLst>
                                          <p:attrName>ppt_x</p:attrName>
                                        </p:attrNameLst>
                                      </p:cBhvr>
                                      <p:tavLst>
                                        <p:tav tm="0">
                                          <p:val>
                                            <p:strVal val="ppt_x"/>
                                          </p:val>
                                        </p:tav>
                                        <p:tav tm="100000">
                                          <p:val>
                                            <p:strVal val="1+ppt_w/2"/>
                                          </p:val>
                                        </p:tav>
                                      </p:tavLst>
                                    </p:anim>
                                    <p:anim calcmode="lin" valueType="num">
                                      <p:cBhvr additive="base">
                                        <p:cTn id="51" dur="500"/>
                                        <p:tgtEl>
                                          <p:spTgt spid="25"/>
                                        </p:tgtEl>
                                        <p:attrNameLst>
                                          <p:attrName>ppt_y</p:attrName>
                                        </p:attrNameLst>
                                      </p:cBhvr>
                                      <p:tavLst>
                                        <p:tav tm="0">
                                          <p:val>
                                            <p:strVal val="ppt_y"/>
                                          </p:val>
                                        </p:tav>
                                        <p:tav tm="100000">
                                          <p:val>
                                            <p:strVal val="ppt_y"/>
                                          </p:val>
                                        </p:tav>
                                      </p:tavLst>
                                    </p:anim>
                                    <p:set>
                                      <p:cBhvr>
                                        <p:cTn id="52" dur="1" fill="hold">
                                          <p:stCondLst>
                                            <p:cond delay="499"/>
                                          </p:stCondLst>
                                        </p:cTn>
                                        <p:tgtEl>
                                          <p:spTgt spid="25"/>
                                        </p:tgtEl>
                                        <p:attrNameLst>
                                          <p:attrName>style.visibility</p:attrName>
                                        </p:attrNameLst>
                                      </p:cBhvr>
                                      <p:to>
                                        <p:strVal val="hidden"/>
                                      </p:to>
                                    </p:set>
                                  </p:childTnLst>
                                </p:cTn>
                              </p:par>
                              <p:par>
                                <p:cTn id="53" presetID="2" presetClass="exit" presetSubtype="2" accel="50000" decel="50000" fill="hold" grpId="1" nodeType="withEffect">
                                  <p:stCondLst>
                                    <p:cond delay="0"/>
                                  </p:stCondLst>
                                  <p:childTnLst>
                                    <p:anim calcmode="lin" valueType="num">
                                      <p:cBhvr additive="base">
                                        <p:cTn id="54" dur="500"/>
                                        <p:tgtEl>
                                          <p:spTgt spid="28"/>
                                        </p:tgtEl>
                                        <p:attrNameLst>
                                          <p:attrName>ppt_x</p:attrName>
                                        </p:attrNameLst>
                                      </p:cBhvr>
                                      <p:tavLst>
                                        <p:tav tm="0">
                                          <p:val>
                                            <p:strVal val="ppt_x"/>
                                          </p:val>
                                        </p:tav>
                                        <p:tav tm="100000">
                                          <p:val>
                                            <p:strVal val="1+ppt_w/2"/>
                                          </p:val>
                                        </p:tav>
                                      </p:tavLst>
                                    </p:anim>
                                    <p:anim calcmode="lin" valueType="num">
                                      <p:cBhvr additive="base">
                                        <p:cTn id="55" dur="500"/>
                                        <p:tgtEl>
                                          <p:spTgt spid="28"/>
                                        </p:tgtEl>
                                        <p:attrNameLst>
                                          <p:attrName>ppt_y</p:attrName>
                                        </p:attrNameLst>
                                      </p:cBhvr>
                                      <p:tavLst>
                                        <p:tav tm="0">
                                          <p:val>
                                            <p:strVal val="ppt_y"/>
                                          </p:val>
                                        </p:tav>
                                        <p:tav tm="100000">
                                          <p:val>
                                            <p:strVal val="ppt_y"/>
                                          </p:val>
                                        </p:tav>
                                      </p:tavLst>
                                    </p:anim>
                                    <p:set>
                                      <p:cBhvr>
                                        <p:cTn id="56" dur="1" fill="hold">
                                          <p:stCondLst>
                                            <p:cond delay="499"/>
                                          </p:stCondLst>
                                        </p:cTn>
                                        <p:tgtEl>
                                          <p:spTgt spid="2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15" grpId="0"/>
      <p:bldP spid="15" grpId="1"/>
      <p:bldP spid="19" grpId="0" animBg="1"/>
      <p:bldP spid="19" grpId="1" animBg="1"/>
      <p:bldP spid="28" grpId="0"/>
      <p:bldP spid="28" grpId="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文本框 23"/>
          <p:cNvSpPr txBox="1">
            <a:spLocks noChangeArrowheads="1"/>
          </p:cNvSpPr>
          <p:nvPr/>
        </p:nvSpPr>
        <p:spPr bwMode="auto">
          <a:xfrm>
            <a:off x="739775" y="298450"/>
            <a:ext cx="20335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000" b="1" i="0" u="none" strike="noStrike" kern="1200" cap="none" spc="0" normalizeH="0" baseline="0" noProof="0" dirty="0" smtClean="0">
                <a:ln>
                  <a:noFill/>
                </a:ln>
                <a:solidFill>
                  <a:srgbClr val="F77258"/>
                </a:solidFill>
                <a:effectLst/>
                <a:uLnTx/>
                <a:uFillTx/>
                <a:latin typeface="微软雅黑" panose="020B0503020204020204" pitchFamily="34" charset="-122"/>
                <a:ea typeface="微软雅黑" panose="020B0503020204020204" pitchFamily="34" charset="-122"/>
                <a:cs typeface="+mn-cs"/>
              </a:rPr>
              <a:t>原型界面简介</a:t>
            </a:r>
            <a:endParaRPr kumimoji="0" lang="zh-CN" altLang="en-US" sz="2000" b="1" i="0" u="none" strike="noStrike" kern="1200" cap="none" spc="0" normalizeH="0" baseline="0" noProof="0" dirty="0">
              <a:ln>
                <a:noFill/>
              </a:ln>
              <a:solidFill>
                <a:srgbClr val="F77258"/>
              </a:solidFill>
              <a:effectLst/>
              <a:uLnTx/>
              <a:uFillTx/>
              <a:latin typeface="微软雅黑" panose="020B0503020204020204" pitchFamily="34" charset="-122"/>
              <a:ea typeface="微软雅黑" panose="020B0503020204020204" pitchFamily="34" charset="-122"/>
              <a:cs typeface="+mn-cs"/>
            </a:endParaRPr>
          </a:p>
        </p:txBody>
      </p:sp>
      <p:grpSp>
        <p:nvGrpSpPr>
          <p:cNvPr id="21" name="组合 29"/>
          <p:cNvGrpSpPr/>
          <p:nvPr/>
        </p:nvGrpSpPr>
        <p:grpSpPr bwMode="auto">
          <a:xfrm>
            <a:off x="338138" y="293688"/>
            <a:ext cx="333375" cy="411162"/>
            <a:chOff x="10668001" y="925959"/>
            <a:chExt cx="444498" cy="545940"/>
          </a:xfrm>
        </p:grpSpPr>
        <p:sp>
          <p:nvSpPr>
            <p:cNvPr id="22" name="等腰三角形 27"/>
            <p:cNvSpPr/>
            <p:nvPr/>
          </p:nvSpPr>
          <p:spPr>
            <a:xfrm rot="5400000">
              <a:off x="10633062" y="1005163"/>
              <a:ext cx="501675" cy="431798"/>
            </a:xfrm>
            <a:prstGeom prst="triangle">
              <a:avLst/>
            </a:pr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3" name="等腰三角形 28"/>
            <p:cNvSpPr/>
            <p:nvPr/>
          </p:nvSpPr>
          <p:spPr>
            <a:xfrm rot="5400000">
              <a:off x="10705952" y="955741"/>
              <a:ext cx="436330" cy="376765"/>
            </a:xfrm>
            <a:prstGeom prst="triangle">
              <a:avLst/>
            </a:pr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sp>
        <p:nvSpPr>
          <p:cNvPr id="14" name="Rounded Rectangle 2"/>
          <p:cNvSpPr/>
          <p:nvPr/>
        </p:nvSpPr>
        <p:spPr>
          <a:xfrm>
            <a:off x="739775" y="1477009"/>
            <a:ext cx="6046036" cy="4027805"/>
          </a:xfrm>
          <a:prstGeom prst="roundRect">
            <a:avLst>
              <a:gd name="adj" fmla="val 1163"/>
            </a:avLst>
          </a:prstGeom>
          <a:solidFill>
            <a:srgbClr val="F77258"/>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cs"/>
            </a:endParaRPr>
          </a:p>
        </p:txBody>
      </p:sp>
      <p:sp>
        <p:nvSpPr>
          <p:cNvPr id="15" name="矩形 8"/>
          <p:cNvSpPr>
            <a:spLocks noChangeArrowheads="1"/>
          </p:cNvSpPr>
          <p:nvPr/>
        </p:nvSpPr>
        <p:spPr bwMode="auto">
          <a:xfrm>
            <a:off x="858746" y="2721726"/>
            <a:ext cx="5927065" cy="19692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defTabSz="1216025" fontAlgn="base">
              <a:lnSpc>
                <a:spcPct val="120000"/>
              </a:lnSpc>
              <a:spcBef>
                <a:spcPct val="20000"/>
              </a:spcBef>
              <a:spcAft>
                <a:spcPct val="0"/>
              </a:spcAft>
              <a:defRPr/>
            </a:pPr>
            <a:r>
              <a:rPr lang="zh-CN" altLang="en-US" sz="2000" dirty="0">
                <a:solidFill>
                  <a:srgbClr val="FFFFFF"/>
                </a:solidFill>
                <a:latin typeface="Microsoft YaHei" charset="-122"/>
                <a:ea typeface="Microsoft YaHei" charset="-122"/>
                <a:cs typeface="Microsoft YaHei" charset="-122"/>
                <a:sym typeface="Arial" panose="020B0604020202020204" pitchFamily="34" charset="0"/>
              </a:rPr>
              <a:t>原型的另外一个风险是用户</a:t>
            </a:r>
            <a:r>
              <a:rPr lang="zh-CN" altLang="en-US" sz="2000" b="1" dirty="0">
                <a:solidFill>
                  <a:srgbClr val="FFFFFF"/>
                </a:solidFill>
                <a:latin typeface="Microsoft YaHei" charset="-122"/>
                <a:ea typeface="Microsoft YaHei" charset="-122"/>
                <a:cs typeface="Microsoft YaHei" charset="-122"/>
                <a:sym typeface="Arial" panose="020B0604020202020204" pitchFamily="34" charset="0"/>
              </a:rPr>
              <a:t>把注意力放在与</a:t>
            </a:r>
            <a:r>
              <a:rPr lang="en-US" altLang="zh-CN" sz="2000" b="1" dirty="0">
                <a:solidFill>
                  <a:srgbClr val="FFFFFF"/>
                </a:solidFill>
                <a:latin typeface="Microsoft YaHei" charset="-122"/>
                <a:ea typeface="Microsoft YaHei" charset="-122"/>
                <a:cs typeface="Microsoft YaHei" charset="-122"/>
                <a:sym typeface="Arial" panose="020B0604020202020204" pitchFamily="34" charset="0"/>
              </a:rPr>
              <a:t>UI</a:t>
            </a:r>
            <a:r>
              <a:rPr lang="zh-CN" altLang="en-US" sz="2000" b="1" dirty="0">
                <a:solidFill>
                  <a:srgbClr val="FFFFFF"/>
                </a:solidFill>
                <a:latin typeface="Microsoft YaHei" charset="-122"/>
                <a:ea typeface="Microsoft YaHei" charset="-122"/>
                <a:cs typeface="Microsoft YaHei" charset="-122"/>
                <a:sym typeface="Arial" panose="020B0604020202020204" pitchFamily="34" charset="0"/>
              </a:rPr>
              <a:t>有关的外观和操作细节</a:t>
            </a:r>
            <a:r>
              <a:rPr lang="zh-CN" altLang="en-US" sz="2000" dirty="0">
                <a:solidFill>
                  <a:srgbClr val="FFFFFF"/>
                </a:solidFill>
                <a:latin typeface="Microsoft YaHei" charset="-122"/>
                <a:ea typeface="Microsoft YaHei" charset="-122"/>
                <a:cs typeface="Microsoft YaHei" charset="-122"/>
                <a:sym typeface="Arial" panose="020B0604020202020204" pitchFamily="34" charset="0"/>
              </a:rPr>
              <a:t>上。如果使用一个看似真实的原型，用户很容易忘记自己还在需求阶段，</a:t>
            </a:r>
            <a:r>
              <a:rPr lang="zh-CN" altLang="en-US" sz="2000" b="1" dirty="0">
                <a:solidFill>
                  <a:srgbClr val="FFFFFF"/>
                </a:solidFill>
                <a:latin typeface="Microsoft YaHei" charset="-122"/>
                <a:ea typeface="Microsoft YaHei" charset="-122"/>
                <a:cs typeface="Microsoft YaHei" charset="-122"/>
                <a:sym typeface="Arial" panose="020B0604020202020204" pitchFamily="34" charset="0"/>
              </a:rPr>
              <a:t>应该关注与概念相关的问题</a:t>
            </a:r>
            <a:r>
              <a:rPr lang="zh-CN" altLang="en-US" sz="2000" dirty="0" smtClean="0">
                <a:solidFill>
                  <a:srgbClr val="FFFFFF"/>
                </a:solidFill>
                <a:latin typeface="Microsoft YaHei" charset="-122"/>
                <a:ea typeface="Microsoft YaHei" charset="-122"/>
                <a:cs typeface="Microsoft YaHei" charset="-122"/>
                <a:sym typeface="Arial" panose="020B0604020202020204" pitchFamily="34" charset="0"/>
              </a:rPr>
              <a:t>。</a:t>
            </a:r>
            <a:r>
              <a:rPr lang="mr-IN" altLang="zh-CN" sz="2000" dirty="0">
                <a:solidFill>
                  <a:srgbClr val="FFFFFF"/>
                </a:solidFill>
                <a:latin typeface="Microsoft YaHei" charset="-122"/>
                <a:ea typeface="Microsoft YaHei" charset="-122"/>
                <a:cs typeface="Microsoft YaHei" charset="-122"/>
                <a:sym typeface="Arial" panose="020B0604020202020204" pitchFamily="34" charset="0"/>
              </a:rPr>
              <a:t>[1]</a:t>
            </a:r>
          </a:p>
          <a:p>
            <a:pPr defTabSz="1216025" fontAlgn="base">
              <a:lnSpc>
                <a:spcPct val="120000"/>
              </a:lnSpc>
              <a:spcBef>
                <a:spcPct val="20000"/>
              </a:spcBef>
              <a:spcAft>
                <a:spcPct val="0"/>
              </a:spcAft>
              <a:defRPr/>
            </a:pPr>
            <a:endParaRPr lang="zh-CN" altLang="en-US" sz="2000" dirty="0">
              <a:solidFill>
                <a:srgbClr val="FFFFFF"/>
              </a:solidFill>
              <a:latin typeface="Microsoft YaHei" charset="-122"/>
              <a:ea typeface="Microsoft YaHei" charset="-122"/>
              <a:cs typeface="Microsoft YaHei" charset="-122"/>
              <a:sym typeface="Arial" panose="020B0604020202020204" pitchFamily="34" charset="0"/>
            </a:endParaRPr>
          </a:p>
        </p:txBody>
      </p:sp>
      <p:grpSp>
        <p:nvGrpSpPr>
          <p:cNvPr id="16" name="组 15"/>
          <p:cNvGrpSpPr/>
          <p:nvPr/>
        </p:nvGrpSpPr>
        <p:grpSpPr>
          <a:xfrm>
            <a:off x="858747" y="1589950"/>
            <a:ext cx="1033116" cy="434340"/>
            <a:chOff x="916464" y="1694020"/>
            <a:chExt cx="1752106" cy="434340"/>
          </a:xfrm>
        </p:grpSpPr>
        <p:sp>
          <p:nvSpPr>
            <p:cNvPr id="17" name="圆角矩形 16"/>
            <p:cNvSpPr/>
            <p:nvPr/>
          </p:nvSpPr>
          <p:spPr>
            <a:xfrm>
              <a:off x="916464" y="1694020"/>
              <a:ext cx="1508760" cy="434340"/>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文本框 17"/>
            <p:cNvSpPr txBox="1"/>
            <p:nvPr/>
          </p:nvSpPr>
          <p:spPr>
            <a:xfrm>
              <a:off x="1116846" y="1726524"/>
              <a:ext cx="1551724" cy="369332"/>
            </a:xfrm>
            <a:prstGeom prst="rect">
              <a:avLst/>
            </a:prstGeom>
            <a:noFill/>
          </p:spPr>
          <p:txBody>
            <a:bodyPr wrap="square" rtlCol="0">
              <a:spAutoFit/>
            </a:bodyPr>
            <a:lstStyle/>
            <a:p>
              <a:r>
                <a:rPr kumimoji="1" lang="zh-CN" altLang="en-US" b="1" dirty="0" smtClean="0">
                  <a:solidFill>
                    <a:schemeClr val="bg1"/>
                  </a:solidFill>
                  <a:latin typeface="Microsoft YaHei" charset="-122"/>
                  <a:ea typeface="Microsoft YaHei" charset="-122"/>
                  <a:cs typeface="Microsoft YaHei" charset="-122"/>
                </a:rPr>
                <a:t>原因</a:t>
              </a:r>
              <a:endParaRPr kumimoji="1" lang="zh-CN" altLang="en-US" b="1" dirty="0">
                <a:solidFill>
                  <a:schemeClr val="bg1"/>
                </a:solidFill>
                <a:latin typeface="Microsoft YaHei" charset="-122"/>
                <a:ea typeface="Microsoft YaHei" charset="-122"/>
                <a:cs typeface="Microsoft YaHei" charset="-122"/>
              </a:endParaRPr>
            </a:p>
          </p:txBody>
        </p:sp>
      </p:grpSp>
      <p:sp>
        <p:nvSpPr>
          <p:cNvPr id="19" name="Rounded Rectangle 2"/>
          <p:cNvSpPr/>
          <p:nvPr/>
        </p:nvSpPr>
        <p:spPr>
          <a:xfrm>
            <a:off x="7609632" y="1477009"/>
            <a:ext cx="3629868" cy="4027805"/>
          </a:xfrm>
          <a:prstGeom prst="roundRect">
            <a:avLst>
              <a:gd name="adj" fmla="val 1163"/>
            </a:avLst>
          </a:prstGeom>
          <a:solidFill>
            <a:schemeClr val="accent1">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cs"/>
            </a:endParaRPr>
          </a:p>
        </p:txBody>
      </p:sp>
      <p:grpSp>
        <p:nvGrpSpPr>
          <p:cNvPr id="25" name="组 24"/>
          <p:cNvGrpSpPr/>
          <p:nvPr/>
        </p:nvGrpSpPr>
        <p:grpSpPr>
          <a:xfrm>
            <a:off x="7702696" y="1589950"/>
            <a:ext cx="1871391" cy="434340"/>
            <a:chOff x="894982" y="1694020"/>
            <a:chExt cx="1551724" cy="434340"/>
          </a:xfrm>
        </p:grpSpPr>
        <p:sp>
          <p:nvSpPr>
            <p:cNvPr id="26" name="圆角矩形 25"/>
            <p:cNvSpPr/>
            <p:nvPr/>
          </p:nvSpPr>
          <p:spPr>
            <a:xfrm>
              <a:off x="916464" y="1694020"/>
              <a:ext cx="1508760" cy="434340"/>
            </a:xfrm>
            <a:prstGeom prst="round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7" name="文本框 26"/>
            <p:cNvSpPr txBox="1"/>
            <p:nvPr/>
          </p:nvSpPr>
          <p:spPr>
            <a:xfrm>
              <a:off x="894982" y="1726524"/>
              <a:ext cx="1551724" cy="369332"/>
            </a:xfrm>
            <a:prstGeom prst="rect">
              <a:avLst/>
            </a:prstGeom>
            <a:noFill/>
          </p:spPr>
          <p:txBody>
            <a:bodyPr wrap="square" rtlCol="0">
              <a:spAutoFit/>
            </a:bodyPr>
            <a:lstStyle/>
            <a:p>
              <a:pPr algn="ctr"/>
              <a:r>
                <a:rPr kumimoji="1" lang="zh-CN" altLang="en-US" b="1" dirty="0" smtClean="0">
                  <a:solidFill>
                    <a:schemeClr val="bg1"/>
                  </a:solidFill>
                  <a:latin typeface="Microsoft YaHei" charset="-122"/>
                  <a:ea typeface="Microsoft YaHei" charset="-122"/>
                  <a:cs typeface="Microsoft YaHei" charset="-122"/>
                </a:rPr>
                <a:t>解决方法</a:t>
              </a:r>
              <a:endParaRPr kumimoji="1" lang="zh-CN" altLang="en-US" b="1" dirty="0">
                <a:solidFill>
                  <a:schemeClr val="bg1"/>
                </a:solidFill>
                <a:latin typeface="Microsoft YaHei" charset="-122"/>
                <a:ea typeface="Microsoft YaHei" charset="-122"/>
                <a:cs typeface="Microsoft YaHei" charset="-122"/>
              </a:endParaRPr>
            </a:p>
          </p:txBody>
        </p:sp>
      </p:grpSp>
      <p:sp>
        <p:nvSpPr>
          <p:cNvPr id="28" name="矩形 8"/>
          <p:cNvSpPr>
            <a:spLocks noChangeArrowheads="1"/>
          </p:cNvSpPr>
          <p:nvPr/>
        </p:nvSpPr>
        <p:spPr bwMode="auto">
          <a:xfrm>
            <a:off x="7591758" y="2832654"/>
            <a:ext cx="3665616" cy="1298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285750" indent="-285750" defTabSz="1216025" fontAlgn="base">
              <a:lnSpc>
                <a:spcPct val="120000"/>
              </a:lnSpc>
              <a:spcBef>
                <a:spcPct val="20000"/>
              </a:spcBef>
              <a:spcAft>
                <a:spcPct val="0"/>
              </a:spcAft>
              <a:buFont typeface="Arial" charset="0"/>
              <a:buChar char="•"/>
              <a:defRPr/>
            </a:pPr>
            <a:r>
              <a:rPr lang="zh-CN" altLang="en-US" sz="1600" dirty="0">
                <a:solidFill>
                  <a:schemeClr val="tx1">
                    <a:lumMod val="65000"/>
                    <a:lumOff val="35000"/>
                  </a:schemeClr>
                </a:solidFill>
                <a:latin typeface="Microsoft YaHei" charset="-122"/>
                <a:ea typeface="Microsoft YaHei" charset="-122"/>
                <a:cs typeface="Microsoft YaHei" charset="-122"/>
                <a:sym typeface="Arial" panose="020B0604020202020204" pitchFamily="34" charset="0"/>
              </a:rPr>
              <a:t>将原型限定于显示画面、功能和导航选项，可以消除不确定的需求</a:t>
            </a:r>
            <a:r>
              <a:rPr lang="zh-CN" altLang="en-US" sz="1600" dirty="0" smtClean="0">
                <a:solidFill>
                  <a:schemeClr val="tx1">
                    <a:lumMod val="65000"/>
                    <a:lumOff val="35000"/>
                  </a:schemeClr>
                </a:solidFill>
                <a:latin typeface="Microsoft YaHei" charset="-122"/>
                <a:ea typeface="Microsoft YaHei" charset="-122"/>
                <a:cs typeface="Microsoft YaHei" charset="-122"/>
                <a:sym typeface="Arial" panose="020B0604020202020204" pitchFamily="34" charset="0"/>
              </a:rPr>
              <a:t>。</a:t>
            </a:r>
            <a:r>
              <a:rPr lang="mr-IN" altLang="zh-CN" sz="1600" dirty="0">
                <a:solidFill>
                  <a:schemeClr val="tx1">
                    <a:lumMod val="65000"/>
                    <a:lumOff val="35000"/>
                  </a:schemeClr>
                </a:solidFill>
                <a:latin typeface="Microsoft YaHei" charset="-122"/>
                <a:ea typeface="Microsoft YaHei" charset="-122"/>
                <a:cs typeface="Microsoft YaHei" charset="-122"/>
                <a:sym typeface="Arial" panose="020B0604020202020204" pitchFamily="34" charset="0"/>
              </a:rPr>
              <a:t>[1]</a:t>
            </a:r>
          </a:p>
          <a:p>
            <a:pPr marL="285750" indent="-285750" defTabSz="1216025" fontAlgn="base">
              <a:lnSpc>
                <a:spcPct val="120000"/>
              </a:lnSpc>
              <a:spcBef>
                <a:spcPct val="20000"/>
              </a:spcBef>
              <a:spcAft>
                <a:spcPct val="0"/>
              </a:spcAft>
              <a:buFont typeface="Arial" charset="0"/>
              <a:buChar char="•"/>
              <a:defRPr/>
            </a:pPr>
            <a:endParaRPr lang="zh-CN" altLang="en-US" sz="1600" dirty="0">
              <a:solidFill>
                <a:schemeClr val="tx1">
                  <a:lumMod val="65000"/>
                  <a:lumOff val="35000"/>
                </a:schemeClr>
              </a:solidFill>
              <a:latin typeface="Microsoft YaHei" charset="-122"/>
              <a:ea typeface="Microsoft YaHei" charset="-122"/>
              <a:cs typeface="Microsoft YaHei" charset="-122"/>
              <a:sym typeface="Arial" panose="020B0604020202020204" pitchFamily="34" charset="0"/>
            </a:endParaRPr>
          </a:p>
        </p:txBody>
      </p:sp>
      <p:grpSp>
        <p:nvGrpSpPr>
          <p:cNvPr id="33" name="组 32"/>
          <p:cNvGrpSpPr/>
          <p:nvPr/>
        </p:nvGrpSpPr>
        <p:grpSpPr>
          <a:xfrm>
            <a:off x="4166630" y="698560"/>
            <a:ext cx="3858740" cy="596856"/>
            <a:chOff x="4081112" y="875484"/>
            <a:chExt cx="4029776" cy="434340"/>
          </a:xfrm>
        </p:grpSpPr>
        <p:sp>
          <p:nvSpPr>
            <p:cNvPr id="34" name="圆角矩形 33"/>
            <p:cNvSpPr/>
            <p:nvPr/>
          </p:nvSpPr>
          <p:spPr>
            <a:xfrm>
              <a:off x="4136900" y="875484"/>
              <a:ext cx="3918200" cy="434340"/>
            </a:xfrm>
            <a:prstGeom prst="roundRect">
              <a:avLst/>
            </a:prstGeom>
            <a:solidFill>
              <a:srgbClr val="F9D8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000">
                <a:solidFill>
                  <a:srgbClr val="F5D743"/>
                </a:solidFill>
              </a:endParaRPr>
            </a:p>
          </p:txBody>
        </p:sp>
        <p:sp>
          <p:nvSpPr>
            <p:cNvPr id="35" name="文本框 34"/>
            <p:cNvSpPr txBox="1"/>
            <p:nvPr/>
          </p:nvSpPr>
          <p:spPr>
            <a:xfrm>
              <a:off x="4081112" y="907989"/>
              <a:ext cx="4029776" cy="335960"/>
            </a:xfrm>
            <a:prstGeom prst="rect">
              <a:avLst/>
            </a:prstGeom>
            <a:noFill/>
          </p:spPr>
          <p:txBody>
            <a:bodyPr wrap="square" rtlCol="0">
              <a:spAutoFit/>
            </a:bodyPr>
            <a:lstStyle/>
            <a:p>
              <a:pPr algn="ctr"/>
              <a:r>
                <a:rPr kumimoji="1" lang="zh-CN" altLang="en-US" sz="2400" b="1" dirty="0" smtClean="0">
                  <a:solidFill>
                    <a:schemeClr val="bg1"/>
                  </a:solidFill>
                  <a:latin typeface="Microsoft YaHei" charset="-122"/>
                  <a:ea typeface="Microsoft YaHei" charset="-122"/>
                  <a:cs typeface="Microsoft YaHei" charset="-122"/>
                </a:rPr>
                <a:t>风险</a:t>
              </a:r>
              <a:r>
                <a:rPr kumimoji="1" lang="en-US" altLang="zh-CN" sz="2400" b="1" dirty="0" smtClean="0">
                  <a:solidFill>
                    <a:schemeClr val="bg1"/>
                  </a:solidFill>
                  <a:latin typeface="Microsoft YaHei" charset="-122"/>
                  <a:ea typeface="Microsoft YaHei" charset="-122"/>
                  <a:cs typeface="Microsoft YaHei" charset="-122"/>
                </a:rPr>
                <a:t>-</a:t>
              </a:r>
              <a:r>
                <a:rPr kumimoji="1" lang="zh-CN" altLang="en-US" sz="2400" b="1" dirty="0" smtClean="0">
                  <a:solidFill>
                    <a:schemeClr val="bg1"/>
                  </a:solidFill>
                  <a:latin typeface="Microsoft YaHei" charset="-122"/>
                  <a:ea typeface="Microsoft YaHei" charset="-122"/>
                  <a:cs typeface="Microsoft YaHei" charset="-122"/>
                </a:rPr>
                <a:t>受细节所累</a:t>
              </a:r>
              <a:endParaRPr kumimoji="1" lang="zh-CN" altLang="en-US" sz="2400" b="1" dirty="0">
                <a:solidFill>
                  <a:schemeClr val="bg1"/>
                </a:solidFill>
                <a:latin typeface="Microsoft YaHei" charset="-122"/>
                <a:ea typeface="Microsoft YaHei" charset="-122"/>
                <a:cs typeface="Microsoft YaHei" charset="-122"/>
              </a:endParaRPr>
            </a:p>
          </p:txBody>
        </p:sp>
      </p:grpSp>
    </p:spTree>
    <p:extLst>
      <p:ext uri="{BB962C8B-B14F-4D97-AF65-F5344CB8AC3E}">
        <p14:creationId xmlns:p14="http://schemas.microsoft.com/office/powerpoint/2010/main" val="1800131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50000" decel="5000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accel="50000" decel="5000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500" fill="hold"/>
                                        <p:tgtEl>
                                          <p:spTgt spid="15"/>
                                        </p:tgtEl>
                                        <p:attrNameLst>
                                          <p:attrName>ppt_x</p:attrName>
                                        </p:attrNameLst>
                                      </p:cBhvr>
                                      <p:tavLst>
                                        <p:tav tm="0">
                                          <p:val>
                                            <p:strVal val="0-#ppt_w/2"/>
                                          </p:val>
                                        </p:tav>
                                        <p:tav tm="100000">
                                          <p:val>
                                            <p:strVal val="#ppt_x"/>
                                          </p:val>
                                        </p:tav>
                                      </p:tavLst>
                                    </p:anim>
                                    <p:anim calcmode="lin" valueType="num">
                                      <p:cBhvr additive="base">
                                        <p:cTn id="12" dur="500" fill="hold"/>
                                        <p:tgtEl>
                                          <p:spTgt spid="15"/>
                                        </p:tgtEl>
                                        <p:attrNameLst>
                                          <p:attrName>ppt_y</p:attrName>
                                        </p:attrNameLst>
                                      </p:cBhvr>
                                      <p:tavLst>
                                        <p:tav tm="0">
                                          <p:val>
                                            <p:strVal val="#ppt_y"/>
                                          </p:val>
                                        </p:tav>
                                        <p:tav tm="100000">
                                          <p:val>
                                            <p:strVal val="#ppt_y"/>
                                          </p:val>
                                        </p:tav>
                                      </p:tavLst>
                                    </p:anim>
                                  </p:childTnLst>
                                </p:cTn>
                              </p:par>
                              <p:par>
                                <p:cTn id="13" presetID="2" presetClass="entr" presetSubtype="8" accel="50000" decel="5000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500" fill="hold"/>
                                        <p:tgtEl>
                                          <p:spTgt spid="16"/>
                                        </p:tgtEl>
                                        <p:attrNameLst>
                                          <p:attrName>ppt_x</p:attrName>
                                        </p:attrNameLst>
                                      </p:cBhvr>
                                      <p:tavLst>
                                        <p:tav tm="0">
                                          <p:val>
                                            <p:strVal val="0-#ppt_w/2"/>
                                          </p:val>
                                        </p:tav>
                                        <p:tav tm="100000">
                                          <p:val>
                                            <p:strVal val="#ppt_x"/>
                                          </p:val>
                                        </p:tav>
                                      </p:tavLst>
                                    </p:anim>
                                    <p:anim calcmode="lin" valueType="num">
                                      <p:cBhvr additive="base">
                                        <p:cTn id="16" dur="500" fill="hold"/>
                                        <p:tgtEl>
                                          <p:spTgt spid="16"/>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2" accel="50000" decel="50000" fill="hold" grpId="0" nodeType="clickEffect">
                                  <p:stCondLst>
                                    <p:cond delay="0"/>
                                  </p:stCondLst>
                                  <p:childTnLst>
                                    <p:set>
                                      <p:cBhvr>
                                        <p:cTn id="20" dur="1" fill="hold">
                                          <p:stCondLst>
                                            <p:cond delay="0"/>
                                          </p:stCondLst>
                                        </p:cTn>
                                        <p:tgtEl>
                                          <p:spTgt spid="19"/>
                                        </p:tgtEl>
                                        <p:attrNameLst>
                                          <p:attrName>style.visibility</p:attrName>
                                        </p:attrNameLst>
                                      </p:cBhvr>
                                      <p:to>
                                        <p:strVal val="visible"/>
                                      </p:to>
                                    </p:set>
                                    <p:anim calcmode="lin" valueType="num">
                                      <p:cBhvr additive="base">
                                        <p:cTn id="21" dur="500" fill="hold"/>
                                        <p:tgtEl>
                                          <p:spTgt spid="19"/>
                                        </p:tgtEl>
                                        <p:attrNameLst>
                                          <p:attrName>ppt_x</p:attrName>
                                        </p:attrNameLst>
                                      </p:cBhvr>
                                      <p:tavLst>
                                        <p:tav tm="0">
                                          <p:val>
                                            <p:strVal val="1+#ppt_w/2"/>
                                          </p:val>
                                        </p:tav>
                                        <p:tav tm="100000">
                                          <p:val>
                                            <p:strVal val="#ppt_x"/>
                                          </p:val>
                                        </p:tav>
                                      </p:tavLst>
                                    </p:anim>
                                    <p:anim calcmode="lin" valueType="num">
                                      <p:cBhvr additive="base">
                                        <p:cTn id="22" dur="500" fill="hold"/>
                                        <p:tgtEl>
                                          <p:spTgt spid="19"/>
                                        </p:tgtEl>
                                        <p:attrNameLst>
                                          <p:attrName>ppt_y</p:attrName>
                                        </p:attrNameLst>
                                      </p:cBhvr>
                                      <p:tavLst>
                                        <p:tav tm="0">
                                          <p:val>
                                            <p:strVal val="#ppt_y"/>
                                          </p:val>
                                        </p:tav>
                                        <p:tav tm="100000">
                                          <p:val>
                                            <p:strVal val="#ppt_y"/>
                                          </p:val>
                                        </p:tav>
                                      </p:tavLst>
                                    </p:anim>
                                  </p:childTnLst>
                                </p:cTn>
                              </p:par>
                              <p:par>
                                <p:cTn id="23" presetID="2" presetClass="entr" presetSubtype="2" accel="50000" decel="50000" fill="hold" nodeType="withEffect">
                                  <p:stCondLst>
                                    <p:cond delay="0"/>
                                  </p:stCondLst>
                                  <p:childTnLst>
                                    <p:set>
                                      <p:cBhvr>
                                        <p:cTn id="24" dur="1" fill="hold">
                                          <p:stCondLst>
                                            <p:cond delay="0"/>
                                          </p:stCondLst>
                                        </p:cTn>
                                        <p:tgtEl>
                                          <p:spTgt spid="25"/>
                                        </p:tgtEl>
                                        <p:attrNameLst>
                                          <p:attrName>style.visibility</p:attrName>
                                        </p:attrNameLst>
                                      </p:cBhvr>
                                      <p:to>
                                        <p:strVal val="visible"/>
                                      </p:to>
                                    </p:set>
                                    <p:anim calcmode="lin" valueType="num">
                                      <p:cBhvr additive="base">
                                        <p:cTn id="25" dur="500" fill="hold"/>
                                        <p:tgtEl>
                                          <p:spTgt spid="25"/>
                                        </p:tgtEl>
                                        <p:attrNameLst>
                                          <p:attrName>ppt_x</p:attrName>
                                        </p:attrNameLst>
                                      </p:cBhvr>
                                      <p:tavLst>
                                        <p:tav tm="0">
                                          <p:val>
                                            <p:strVal val="1+#ppt_w/2"/>
                                          </p:val>
                                        </p:tav>
                                        <p:tav tm="100000">
                                          <p:val>
                                            <p:strVal val="#ppt_x"/>
                                          </p:val>
                                        </p:tav>
                                      </p:tavLst>
                                    </p:anim>
                                    <p:anim calcmode="lin" valueType="num">
                                      <p:cBhvr additive="base">
                                        <p:cTn id="26" dur="500" fill="hold"/>
                                        <p:tgtEl>
                                          <p:spTgt spid="25"/>
                                        </p:tgtEl>
                                        <p:attrNameLst>
                                          <p:attrName>ppt_y</p:attrName>
                                        </p:attrNameLst>
                                      </p:cBhvr>
                                      <p:tavLst>
                                        <p:tav tm="0">
                                          <p:val>
                                            <p:strVal val="#ppt_y"/>
                                          </p:val>
                                        </p:tav>
                                        <p:tav tm="100000">
                                          <p:val>
                                            <p:strVal val="#ppt_y"/>
                                          </p:val>
                                        </p:tav>
                                      </p:tavLst>
                                    </p:anim>
                                  </p:childTnLst>
                                </p:cTn>
                              </p:par>
                              <p:par>
                                <p:cTn id="27" presetID="2" presetClass="entr" presetSubtype="2" accel="50000" decel="50000" fill="hold" grpId="0" nodeType="withEffect">
                                  <p:stCondLst>
                                    <p:cond delay="0"/>
                                  </p:stCondLst>
                                  <p:childTnLst>
                                    <p:set>
                                      <p:cBhvr>
                                        <p:cTn id="28" dur="1" fill="hold">
                                          <p:stCondLst>
                                            <p:cond delay="0"/>
                                          </p:stCondLst>
                                        </p:cTn>
                                        <p:tgtEl>
                                          <p:spTgt spid="28"/>
                                        </p:tgtEl>
                                        <p:attrNameLst>
                                          <p:attrName>style.visibility</p:attrName>
                                        </p:attrNameLst>
                                      </p:cBhvr>
                                      <p:to>
                                        <p:strVal val="visible"/>
                                      </p:to>
                                    </p:set>
                                    <p:anim calcmode="lin" valueType="num">
                                      <p:cBhvr additive="base">
                                        <p:cTn id="29" dur="500" fill="hold"/>
                                        <p:tgtEl>
                                          <p:spTgt spid="28"/>
                                        </p:tgtEl>
                                        <p:attrNameLst>
                                          <p:attrName>ppt_x</p:attrName>
                                        </p:attrNameLst>
                                      </p:cBhvr>
                                      <p:tavLst>
                                        <p:tav tm="0">
                                          <p:val>
                                            <p:strVal val="1+#ppt_w/2"/>
                                          </p:val>
                                        </p:tav>
                                        <p:tav tm="100000">
                                          <p:val>
                                            <p:strVal val="#ppt_x"/>
                                          </p:val>
                                        </p:tav>
                                      </p:tavLst>
                                    </p:anim>
                                    <p:anim calcmode="lin" valueType="num">
                                      <p:cBhvr additive="base">
                                        <p:cTn id="30" dur="500" fill="hold"/>
                                        <p:tgtEl>
                                          <p:spTgt spid="28"/>
                                        </p:tgtEl>
                                        <p:attrNameLst>
                                          <p:attrName>ppt_y</p:attrName>
                                        </p:attrNameLst>
                                      </p:cBhvr>
                                      <p:tavLst>
                                        <p:tav tm="0">
                                          <p:val>
                                            <p:strVal val="#ppt_y"/>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xit" presetSubtype="8" accel="50000" decel="50000" fill="hold" grpId="1" nodeType="clickEffect">
                                  <p:stCondLst>
                                    <p:cond delay="0"/>
                                  </p:stCondLst>
                                  <p:childTnLst>
                                    <p:anim calcmode="lin" valueType="num">
                                      <p:cBhvr additive="base">
                                        <p:cTn id="34" dur="500"/>
                                        <p:tgtEl>
                                          <p:spTgt spid="14"/>
                                        </p:tgtEl>
                                        <p:attrNameLst>
                                          <p:attrName>ppt_x</p:attrName>
                                        </p:attrNameLst>
                                      </p:cBhvr>
                                      <p:tavLst>
                                        <p:tav tm="0">
                                          <p:val>
                                            <p:strVal val="ppt_x"/>
                                          </p:val>
                                        </p:tav>
                                        <p:tav tm="100000">
                                          <p:val>
                                            <p:strVal val="0-ppt_w/2"/>
                                          </p:val>
                                        </p:tav>
                                      </p:tavLst>
                                    </p:anim>
                                    <p:anim calcmode="lin" valueType="num">
                                      <p:cBhvr additive="base">
                                        <p:cTn id="35" dur="500"/>
                                        <p:tgtEl>
                                          <p:spTgt spid="14"/>
                                        </p:tgtEl>
                                        <p:attrNameLst>
                                          <p:attrName>ppt_y</p:attrName>
                                        </p:attrNameLst>
                                      </p:cBhvr>
                                      <p:tavLst>
                                        <p:tav tm="0">
                                          <p:val>
                                            <p:strVal val="ppt_y"/>
                                          </p:val>
                                        </p:tav>
                                        <p:tav tm="100000">
                                          <p:val>
                                            <p:strVal val="ppt_y"/>
                                          </p:val>
                                        </p:tav>
                                      </p:tavLst>
                                    </p:anim>
                                    <p:set>
                                      <p:cBhvr>
                                        <p:cTn id="36" dur="1" fill="hold">
                                          <p:stCondLst>
                                            <p:cond delay="499"/>
                                          </p:stCondLst>
                                        </p:cTn>
                                        <p:tgtEl>
                                          <p:spTgt spid="14"/>
                                        </p:tgtEl>
                                        <p:attrNameLst>
                                          <p:attrName>style.visibility</p:attrName>
                                        </p:attrNameLst>
                                      </p:cBhvr>
                                      <p:to>
                                        <p:strVal val="hidden"/>
                                      </p:to>
                                    </p:set>
                                  </p:childTnLst>
                                </p:cTn>
                              </p:par>
                              <p:par>
                                <p:cTn id="37" presetID="2" presetClass="exit" presetSubtype="8" accel="50000" decel="50000" fill="hold" grpId="1" nodeType="withEffect">
                                  <p:stCondLst>
                                    <p:cond delay="0"/>
                                  </p:stCondLst>
                                  <p:childTnLst>
                                    <p:anim calcmode="lin" valueType="num">
                                      <p:cBhvr additive="base">
                                        <p:cTn id="38" dur="500"/>
                                        <p:tgtEl>
                                          <p:spTgt spid="15"/>
                                        </p:tgtEl>
                                        <p:attrNameLst>
                                          <p:attrName>ppt_x</p:attrName>
                                        </p:attrNameLst>
                                      </p:cBhvr>
                                      <p:tavLst>
                                        <p:tav tm="0">
                                          <p:val>
                                            <p:strVal val="ppt_x"/>
                                          </p:val>
                                        </p:tav>
                                        <p:tav tm="100000">
                                          <p:val>
                                            <p:strVal val="0-ppt_w/2"/>
                                          </p:val>
                                        </p:tav>
                                      </p:tavLst>
                                    </p:anim>
                                    <p:anim calcmode="lin" valueType="num">
                                      <p:cBhvr additive="base">
                                        <p:cTn id="39" dur="500"/>
                                        <p:tgtEl>
                                          <p:spTgt spid="15"/>
                                        </p:tgtEl>
                                        <p:attrNameLst>
                                          <p:attrName>ppt_y</p:attrName>
                                        </p:attrNameLst>
                                      </p:cBhvr>
                                      <p:tavLst>
                                        <p:tav tm="0">
                                          <p:val>
                                            <p:strVal val="ppt_y"/>
                                          </p:val>
                                        </p:tav>
                                        <p:tav tm="100000">
                                          <p:val>
                                            <p:strVal val="ppt_y"/>
                                          </p:val>
                                        </p:tav>
                                      </p:tavLst>
                                    </p:anim>
                                    <p:set>
                                      <p:cBhvr>
                                        <p:cTn id="40" dur="1" fill="hold">
                                          <p:stCondLst>
                                            <p:cond delay="499"/>
                                          </p:stCondLst>
                                        </p:cTn>
                                        <p:tgtEl>
                                          <p:spTgt spid="15"/>
                                        </p:tgtEl>
                                        <p:attrNameLst>
                                          <p:attrName>style.visibility</p:attrName>
                                        </p:attrNameLst>
                                      </p:cBhvr>
                                      <p:to>
                                        <p:strVal val="hidden"/>
                                      </p:to>
                                    </p:set>
                                  </p:childTnLst>
                                </p:cTn>
                              </p:par>
                              <p:par>
                                <p:cTn id="41" presetID="2" presetClass="exit" presetSubtype="8" accel="50000" decel="50000" fill="hold" nodeType="withEffect">
                                  <p:stCondLst>
                                    <p:cond delay="0"/>
                                  </p:stCondLst>
                                  <p:childTnLst>
                                    <p:anim calcmode="lin" valueType="num">
                                      <p:cBhvr additive="base">
                                        <p:cTn id="42" dur="500"/>
                                        <p:tgtEl>
                                          <p:spTgt spid="16"/>
                                        </p:tgtEl>
                                        <p:attrNameLst>
                                          <p:attrName>ppt_x</p:attrName>
                                        </p:attrNameLst>
                                      </p:cBhvr>
                                      <p:tavLst>
                                        <p:tav tm="0">
                                          <p:val>
                                            <p:strVal val="ppt_x"/>
                                          </p:val>
                                        </p:tav>
                                        <p:tav tm="100000">
                                          <p:val>
                                            <p:strVal val="0-ppt_w/2"/>
                                          </p:val>
                                        </p:tav>
                                      </p:tavLst>
                                    </p:anim>
                                    <p:anim calcmode="lin" valueType="num">
                                      <p:cBhvr additive="base">
                                        <p:cTn id="43" dur="500"/>
                                        <p:tgtEl>
                                          <p:spTgt spid="16"/>
                                        </p:tgtEl>
                                        <p:attrNameLst>
                                          <p:attrName>ppt_y</p:attrName>
                                        </p:attrNameLst>
                                      </p:cBhvr>
                                      <p:tavLst>
                                        <p:tav tm="0">
                                          <p:val>
                                            <p:strVal val="ppt_y"/>
                                          </p:val>
                                        </p:tav>
                                        <p:tav tm="100000">
                                          <p:val>
                                            <p:strVal val="ppt_y"/>
                                          </p:val>
                                        </p:tav>
                                      </p:tavLst>
                                    </p:anim>
                                    <p:set>
                                      <p:cBhvr>
                                        <p:cTn id="44" dur="1" fill="hold">
                                          <p:stCondLst>
                                            <p:cond delay="499"/>
                                          </p:stCondLst>
                                        </p:cTn>
                                        <p:tgtEl>
                                          <p:spTgt spid="16"/>
                                        </p:tgtEl>
                                        <p:attrNameLst>
                                          <p:attrName>style.visibility</p:attrName>
                                        </p:attrNameLst>
                                      </p:cBhvr>
                                      <p:to>
                                        <p:strVal val="hidden"/>
                                      </p:to>
                                    </p:set>
                                  </p:childTnLst>
                                </p:cTn>
                              </p:par>
                              <p:par>
                                <p:cTn id="45" presetID="2" presetClass="exit" presetSubtype="2" accel="50000" decel="50000" fill="hold" grpId="1" nodeType="withEffect">
                                  <p:stCondLst>
                                    <p:cond delay="0"/>
                                  </p:stCondLst>
                                  <p:childTnLst>
                                    <p:anim calcmode="lin" valueType="num">
                                      <p:cBhvr additive="base">
                                        <p:cTn id="46" dur="500"/>
                                        <p:tgtEl>
                                          <p:spTgt spid="19"/>
                                        </p:tgtEl>
                                        <p:attrNameLst>
                                          <p:attrName>ppt_x</p:attrName>
                                        </p:attrNameLst>
                                      </p:cBhvr>
                                      <p:tavLst>
                                        <p:tav tm="0">
                                          <p:val>
                                            <p:strVal val="ppt_x"/>
                                          </p:val>
                                        </p:tav>
                                        <p:tav tm="100000">
                                          <p:val>
                                            <p:strVal val="1+ppt_w/2"/>
                                          </p:val>
                                        </p:tav>
                                      </p:tavLst>
                                    </p:anim>
                                    <p:anim calcmode="lin" valueType="num">
                                      <p:cBhvr additive="base">
                                        <p:cTn id="47" dur="500"/>
                                        <p:tgtEl>
                                          <p:spTgt spid="19"/>
                                        </p:tgtEl>
                                        <p:attrNameLst>
                                          <p:attrName>ppt_y</p:attrName>
                                        </p:attrNameLst>
                                      </p:cBhvr>
                                      <p:tavLst>
                                        <p:tav tm="0">
                                          <p:val>
                                            <p:strVal val="ppt_y"/>
                                          </p:val>
                                        </p:tav>
                                        <p:tav tm="100000">
                                          <p:val>
                                            <p:strVal val="ppt_y"/>
                                          </p:val>
                                        </p:tav>
                                      </p:tavLst>
                                    </p:anim>
                                    <p:set>
                                      <p:cBhvr>
                                        <p:cTn id="48" dur="1" fill="hold">
                                          <p:stCondLst>
                                            <p:cond delay="499"/>
                                          </p:stCondLst>
                                        </p:cTn>
                                        <p:tgtEl>
                                          <p:spTgt spid="19"/>
                                        </p:tgtEl>
                                        <p:attrNameLst>
                                          <p:attrName>style.visibility</p:attrName>
                                        </p:attrNameLst>
                                      </p:cBhvr>
                                      <p:to>
                                        <p:strVal val="hidden"/>
                                      </p:to>
                                    </p:set>
                                  </p:childTnLst>
                                </p:cTn>
                              </p:par>
                              <p:par>
                                <p:cTn id="49" presetID="2" presetClass="exit" presetSubtype="2" accel="50000" decel="50000" fill="hold" nodeType="withEffect">
                                  <p:stCondLst>
                                    <p:cond delay="0"/>
                                  </p:stCondLst>
                                  <p:childTnLst>
                                    <p:anim calcmode="lin" valueType="num">
                                      <p:cBhvr additive="base">
                                        <p:cTn id="50" dur="500"/>
                                        <p:tgtEl>
                                          <p:spTgt spid="25"/>
                                        </p:tgtEl>
                                        <p:attrNameLst>
                                          <p:attrName>ppt_x</p:attrName>
                                        </p:attrNameLst>
                                      </p:cBhvr>
                                      <p:tavLst>
                                        <p:tav tm="0">
                                          <p:val>
                                            <p:strVal val="ppt_x"/>
                                          </p:val>
                                        </p:tav>
                                        <p:tav tm="100000">
                                          <p:val>
                                            <p:strVal val="1+ppt_w/2"/>
                                          </p:val>
                                        </p:tav>
                                      </p:tavLst>
                                    </p:anim>
                                    <p:anim calcmode="lin" valueType="num">
                                      <p:cBhvr additive="base">
                                        <p:cTn id="51" dur="500"/>
                                        <p:tgtEl>
                                          <p:spTgt spid="25"/>
                                        </p:tgtEl>
                                        <p:attrNameLst>
                                          <p:attrName>ppt_y</p:attrName>
                                        </p:attrNameLst>
                                      </p:cBhvr>
                                      <p:tavLst>
                                        <p:tav tm="0">
                                          <p:val>
                                            <p:strVal val="ppt_y"/>
                                          </p:val>
                                        </p:tav>
                                        <p:tav tm="100000">
                                          <p:val>
                                            <p:strVal val="ppt_y"/>
                                          </p:val>
                                        </p:tav>
                                      </p:tavLst>
                                    </p:anim>
                                    <p:set>
                                      <p:cBhvr>
                                        <p:cTn id="52" dur="1" fill="hold">
                                          <p:stCondLst>
                                            <p:cond delay="499"/>
                                          </p:stCondLst>
                                        </p:cTn>
                                        <p:tgtEl>
                                          <p:spTgt spid="25"/>
                                        </p:tgtEl>
                                        <p:attrNameLst>
                                          <p:attrName>style.visibility</p:attrName>
                                        </p:attrNameLst>
                                      </p:cBhvr>
                                      <p:to>
                                        <p:strVal val="hidden"/>
                                      </p:to>
                                    </p:set>
                                  </p:childTnLst>
                                </p:cTn>
                              </p:par>
                              <p:par>
                                <p:cTn id="53" presetID="2" presetClass="exit" presetSubtype="2" accel="50000" decel="50000" fill="hold" grpId="1" nodeType="withEffect">
                                  <p:stCondLst>
                                    <p:cond delay="0"/>
                                  </p:stCondLst>
                                  <p:childTnLst>
                                    <p:anim calcmode="lin" valueType="num">
                                      <p:cBhvr additive="base">
                                        <p:cTn id="54" dur="500"/>
                                        <p:tgtEl>
                                          <p:spTgt spid="28"/>
                                        </p:tgtEl>
                                        <p:attrNameLst>
                                          <p:attrName>ppt_x</p:attrName>
                                        </p:attrNameLst>
                                      </p:cBhvr>
                                      <p:tavLst>
                                        <p:tav tm="0">
                                          <p:val>
                                            <p:strVal val="ppt_x"/>
                                          </p:val>
                                        </p:tav>
                                        <p:tav tm="100000">
                                          <p:val>
                                            <p:strVal val="1+ppt_w/2"/>
                                          </p:val>
                                        </p:tav>
                                      </p:tavLst>
                                    </p:anim>
                                    <p:anim calcmode="lin" valueType="num">
                                      <p:cBhvr additive="base">
                                        <p:cTn id="55" dur="500"/>
                                        <p:tgtEl>
                                          <p:spTgt spid="28"/>
                                        </p:tgtEl>
                                        <p:attrNameLst>
                                          <p:attrName>ppt_y</p:attrName>
                                        </p:attrNameLst>
                                      </p:cBhvr>
                                      <p:tavLst>
                                        <p:tav tm="0">
                                          <p:val>
                                            <p:strVal val="ppt_y"/>
                                          </p:val>
                                        </p:tav>
                                        <p:tav tm="100000">
                                          <p:val>
                                            <p:strVal val="ppt_y"/>
                                          </p:val>
                                        </p:tav>
                                      </p:tavLst>
                                    </p:anim>
                                    <p:set>
                                      <p:cBhvr>
                                        <p:cTn id="56" dur="1" fill="hold">
                                          <p:stCondLst>
                                            <p:cond delay="499"/>
                                          </p:stCondLst>
                                        </p:cTn>
                                        <p:tgtEl>
                                          <p:spTgt spid="2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15" grpId="0"/>
      <p:bldP spid="15" grpId="1"/>
      <p:bldP spid="19" grpId="0" animBg="1"/>
      <p:bldP spid="19" grpId="1" animBg="1"/>
      <p:bldP spid="28" grpId="0"/>
      <p:bldP spid="28" grpId="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文本框 23"/>
          <p:cNvSpPr txBox="1">
            <a:spLocks noChangeArrowheads="1"/>
          </p:cNvSpPr>
          <p:nvPr/>
        </p:nvSpPr>
        <p:spPr bwMode="auto">
          <a:xfrm>
            <a:off x="739775" y="298450"/>
            <a:ext cx="20335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000" b="1" i="0" u="none" strike="noStrike" kern="1200" cap="none" spc="0" normalizeH="0" baseline="0" noProof="0" dirty="0" smtClean="0">
                <a:ln>
                  <a:noFill/>
                </a:ln>
                <a:solidFill>
                  <a:srgbClr val="F77258"/>
                </a:solidFill>
                <a:effectLst/>
                <a:uLnTx/>
                <a:uFillTx/>
                <a:latin typeface="微软雅黑" panose="020B0503020204020204" pitchFamily="34" charset="-122"/>
                <a:ea typeface="微软雅黑" panose="020B0503020204020204" pitchFamily="34" charset="-122"/>
                <a:cs typeface="+mn-cs"/>
              </a:rPr>
              <a:t>原型界面简介</a:t>
            </a:r>
            <a:endParaRPr kumimoji="0" lang="zh-CN" altLang="en-US" sz="2000" b="1" i="0" u="none" strike="noStrike" kern="1200" cap="none" spc="0" normalizeH="0" baseline="0" noProof="0" dirty="0">
              <a:ln>
                <a:noFill/>
              </a:ln>
              <a:solidFill>
                <a:srgbClr val="F77258"/>
              </a:solidFill>
              <a:effectLst/>
              <a:uLnTx/>
              <a:uFillTx/>
              <a:latin typeface="微软雅黑" panose="020B0503020204020204" pitchFamily="34" charset="-122"/>
              <a:ea typeface="微软雅黑" panose="020B0503020204020204" pitchFamily="34" charset="-122"/>
              <a:cs typeface="+mn-cs"/>
            </a:endParaRPr>
          </a:p>
        </p:txBody>
      </p:sp>
      <p:grpSp>
        <p:nvGrpSpPr>
          <p:cNvPr id="21" name="组合 29"/>
          <p:cNvGrpSpPr/>
          <p:nvPr/>
        </p:nvGrpSpPr>
        <p:grpSpPr bwMode="auto">
          <a:xfrm>
            <a:off x="338138" y="293688"/>
            <a:ext cx="333375" cy="411162"/>
            <a:chOff x="10668001" y="925959"/>
            <a:chExt cx="444498" cy="545940"/>
          </a:xfrm>
        </p:grpSpPr>
        <p:sp>
          <p:nvSpPr>
            <p:cNvPr id="22" name="等腰三角形 27"/>
            <p:cNvSpPr/>
            <p:nvPr/>
          </p:nvSpPr>
          <p:spPr>
            <a:xfrm rot="5400000">
              <a:off x="10633062" y="1005163"/>
              <a:ext cx="501675" cy="431798"/>
            </a:xfrm>
            <a:prstGeom prst="triangle">
              <a:avLst/>
            </a:pr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3" name="等腰三角形 28"/>
            <p:cNvSpPr/>
            <p:nvPr/>
          </p:nvSpPr>
          <p:spPr>
            <a:xfrm rot="5400000">
              <a:off x="10705952" y="955741"/>
              <a:ext cx="436330" cy="376765"/>
            </a:xfrm>
            <a:prstGeom prst="triangle">
              <a:avLst/>
            </a:pr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sp>
        <p:nvSpPr>
          <p:cNvPr id="14" name="Rounded Rectangle 2"/>
          <p:cNvSpPr/>
          <p:nvPr/>
        </p:nvSpPr>
        <p:spPr>
          <a:xfrm>
            <a:off x="739775" y="1477009"/>
            <a:ext cx="6046036" cy="4027805"/>
          </a:xfrm>
          <a:prstGeom prst="roundRect">
            <a:avLst>
              <a:gd name="adj" fmla="val 1163"/>
            </a:avLst>
          </a:prstGeom>
          <a:solidFill>
            <a:srgbClr val="F77258"/>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cs"/>
            </a:endParaRPr>
          </a:p>
        </p:txBody>
      </p:sp>
      <p:sp>
        <p:nvSpPr>
          <p:cNvPr id="15" name="矩形 8"/>
          <p:cNvSpPr>
            <a:spLocks noChangeArrowheads="1"/>
          </p:cNvSpPr>
          <p:nvPr/>
        </p:nvSpPr>
        <p:spPr bwMode="auto">
          <a:xfrm>
            <a:off x="858746" y="2232305"/>
            <a:ext cx="5927065" cy="3539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defTabSz="1216025" fontAlgn="base">
              <a:lnSpc>
                <a:spcPct val="120000"/>
              </a:lnSpc>
              <a:spcBef>
                <a:spcPct val="20000"/>
              </a:spcBef>
              <a:spcAft>
                <a:spcPct val="0"/>
              </a:spcAft>
              <a:defRPr/>
            </a:pPr>
            <a:r>
              <a:rPr lang="zh-CN" altLang="en-US" sz="2000" dirty="0">
                <a:solidFill>
                  <a:srgbClr val="FFFFFF"/>
                </a:solidFill>
                <a:latin typeface="Microsoft YaHei" charset="-122"/>
                <a:ea typeface="Microsoft YaHei" charset="-122"/>
                <a:cs typeface="Microsoft YaHei" charset="-122"/>
                <a:sym typeface="Arial" panose="020B0604020202020204" pitchFamily="34" charset="0"/>
              </a:rPr>
              <a:t>第三个风险是用户</a:t>
            </a:r>
            <a:r>
              <a:rPr lang="zh-CN" altLang="en-US" sz="2000" b="1" dirty="0">
                <a:solidFill>
                  <a:srgbClr val="FFFFFF"/>
                </a:solidFill>
                <a:latin typeface="Microsoft YaHei" charset="-122"/>
                <a:ea typeface="Microsoft YaHei" charset="-122"/>
                <a:cs typeface="Microsoft YaHei" charset="-122"/>
                <a:sym typeface="Arial" panose="020B0604020202020204" pitchFamily="34" charset="0"/>
              </a:rPr>
              <a:t>根据原型的性能来推断最终产品的预期性能</a:t>
            </a:r>
            <a:r>
              <a:rPr lang="zh-CN" altLang="en-US" sz="2000" dirty="0">
                <a:solidFill>
                  <a:srgbClr val="FFFFFF"/>
                </a:solidFill>
                <a:latin typeface="Microsoft YaHei" charset="-122"/>
                <a:ea typeface="Microsoft YaHei" charset="-122"/>
                <a:cs typeface="Microsoft YaHei" charset="-122"/>
                <a:sym typeface="Arial" panose="020B0604020202020204" pitchFamily="34" charset="0"/>
              </a:rPr>
              <a:t>。</a:t>
            </a:r>
            <a:r>
              <a:rPr lang="zh-CN" altLang="en-US" sz="2000" b="1" dirty="0">
                <a:solidFill>
                  <a:srgbClr val="FFFFFF"/>
                </a:solidFill>
                <a:latin typeface="Microsoft YaHei" charset="-122"/>
                <a:ea typeface="Microsoft YaHei" charset="-122"/>
                <a:cs typeface="Microsoft YaHei" charset="-122"/>
                <a:sym typeface="Arial" panose="020B0604020202020204" pitchFamily="34" charset="0"/>
              </a:rPr>
              <a:t>不要在预期产品环境中对原型进行评估</a:t>
            </a:r>
            <a:r>
              <a:rPr lang="zh-CN" altLang="en-US" sz="2000" dirty="0">
                <a:solidFill>
                  <a:srgbClr val="FFFFFF"/>
                </a:solidFill>
                <a:latin typeface="Microsoft YaHei" charset="-122"/>
                <a:ea typeface="Microsoft YaHei" charset="-122"/>
                <a:cs typeface="Microsoft YaHei" charset="-122"/>
                <a:sym typeface="Arial" panose="020B0604020202020204" pitchFamily="34" charset="0"/>
              </a:rPr>
              <a:t>。模型使用的工具或语言和实际产品开发的环境在效率上会有差异。</a:t>
            </a:r>
          </a:p>
          <a:p>
            <a:pPr defTabSz="1216025" fontAlgn="base">
              <a:lnSpc>
                <a:spcPct val="120000"/>
              </a:lnSpc>
              <a:spcBef>
                <a:spcPct val="20000"/>
              </a:spcBef>
              <a:spcAft>
                <a:spcPct val="0"/>
              </a:spcAft>
              <a:defRPr/>
            </a:pPr>
            <a:r>
              <a:rPr lang="zh-CN" altLang="en-US" sz="2000" dirty="0">
                <a:solidFill>
                  <a:srgbClr val="FFFFFF"/>
                </a:solidFill>
                <a:latin typeface="Microsoft YaHei" charset="-122"/>
                <a:ea typeface="Microsoft YaHei" charset="-122"/>
                <a:cs typeface="Microsoft YaHei" charset="-122"/>
                <a:sym typeface="Arial" panose="020B0604020202020204" pitchFamily="34" charset="0"/>
              </a:rPr>
              <a:t>比如，概念证明型原型可能没有安全层，在查询模拟数据库时使用硬编码的查询结果示例，查询响应就很迅速，从而导致评估人员以为产品在访问大型分布式数据库时也有同样的优异性能</a:t>
            </a:r>
            <a:r>
              <a:rPr lang="zh-CN" altLang="en-US" sz="2000" dirty="0" smtClean="0">
                <a:solidFill>
                  <a:srgbClr val="FFFFFF"/>
                </a:solidFill>
                <a:latin typeface="Microsoft YaHei" charset="-122"/>
                <a:ea typeface="Microsoft YaHei" charset="-122"/>
                <a:cs typeface="Microsoft YaHei" charset="-122"/>
                <a:sym typeface="Arial" panose="020B0604020202020204" pitchFamily="34" charset="0"/>
              </a:rPr>
              <a:t>。</a:t>
            </a:r>
            <a:r>
              <a:rPr lang="mr-IN" altLang="zh-CN" sz="2000" dirty="0">
                <a:solidFill>
                  <a:srgbClr val="FFFFFF"/>
                </a:solidFill>
                <a:latin typeface="Microsoft YaHei" charset="-122"/>
                <a:ea typeface="Microsoft YaHei" charset="-122"/>
                <a:cs typeface="Microsoft YaHei" charset="-122"/>
                <a:sym typeface="Arial" panose="020B0604020202020204" pitchFamily="34" charset="0"/>
              </a:rPr>
              <a:t>[1]</a:t>
            </a:r>
          </a:p>
          <a:p>
            <a:pPr defTabSz="1216025" fontAlgn="base">
              <a:lnSpc>
                <a:spcPct val="120000"/>
              </a:lnSpc>
              <a:spcBef>
                <a:spcPct val="20000"/>
              </a:spcBef>
              <a:spcAft>
                <a:spcPct val="0"/>
              </a:spcAft>
              <a:defRPr/>
            </a:pPr>
            <a:endParaRPr lang="zh-CN" altLang="en-US" sz="2000" dirty="0">
              <a:solidFill>
                <a:srgbClr val="FFFFFF"/>
              </a:solidFill>
              <a:latin typeface="Microsoft YaHei" charset="-122"/>
              <a:ea typeface="Microsoft YaHei" charset="-122"/>
              <a:cs typeface="Microsoft YaHei" charset="-122"/>
              <a:sym typeface="Arial" panose="020B0604020202020204" pitchFamily="34" charset="0"/>
            </a:endParaRPr>
          </a:p>
        </p:txBody>
      </p:sp>
      <p:grpSp>
        <p:nvGrpSpPr>
          <p:cNvPr id="16" name="组 15"/>
          <p:cNvGrpSpPr/>
          <p:nvPr/>
        </p:nvGrpSpPr>
        <p:grpSpPr>
          <a:xfrm>
            <a:off x="858747" y="1589950"/>
            <a:ext cx="1033116" cy="434340"/>
            <a:chOff x="916464" y="1694020"/>
            <a:chExt cx="1752106" cy="434340"/>
          </a:xfrm>
        </p:grpSpPr>
        <p:sp>
          <p:nvSpPr>
            <p:cNvPr id="17" name="圆角矩形 16"/>
            <p:cNvSpPr/>
            <p:nvPr/>
          </p:nvSpPr>
          <p:spPr>
            <a:xfrm>
              <a:off x="916464" y="1694020"/>
              <a:ext cx="1508760" cy="434340"/>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文本框 17"/>
            <p:cNvSpPr txBox="1"/>
            <p:nvPr/>
          </p:nvSpPr>
          <p:spPr>
            <a:xfrm>
              <a:off x="1116846" y="1726524"/>
              <a:ext cx="1551724" cy="369332"/>
            </a:xfrm>
            <a:prstGeom prst="rect">
              <a:avLst/>
            </a:prstGeom>
            <a:noFill/>
          </p:spPr>
          <p:txBody>
            <a:bodyPr wrap="square" rtlCol="0">
              <a:spAutoFit/>
            </a:bodyPr>
            <a:lstStyle/>
            <a:p>
              <a:r>
                <a:rPr kumimoji="1" lang="zh-CN" altLang="en-US" b="1" dirty="0" smtClean="0">
                  <a:solidFill>
                    <a:schemeClr val="bg1"/>
                  </a:solidFill>
                  <a:latin typeface="Microsoft YaHei" charset="-122"/>
                  <a:ea typeface="Microsoft YaHei" charset="-122"/>
                  <a:cs typeface="Microsoft YaHei" charset="-122"/>
                </a:rPr>
                <a:t>原因</a:t>
              </a:r>
              <a:endParaRPr kumimoji="1" lang="zh-CN" altLang="en-US" b="1" dirty="0">
                <a:solidFill>
                  <a:schemeClr val="bg1"/>
                </a:solidFill>
                <a:latin typeface="Microsoft YaHei" charset="-122"/>
                <a:ea typeface="Microsoft YaHei" charset="-122"/>
                <a:cs typeface="Microsoft YaHei" charset="-122"/>
              </a:endParaRPr>
            </a:p>
          </p:txBody>
        </p:sp>
      </p:grpSp>
      <p:sp>
        <p:nvSpPr>
          <p:cNvPr id="19" name="Rounded Rectangle 2"/>
          <p:cNvSpPr/>
          <p:nvPr/>
        </p:nvSpPr>
        <p:spPr>
          <a:xfrm>
            <a:off x="7609632" y="1477009"/>
            <a:ext cx="3629868" cy="4027805"/>
          </a:xfrm>
          <a:prstGeom prst="roundRect">
            <a:avLst>
              <a:gd name="adj" fmla="val 1163"/>
            </a:avLst>
          </a:prstGeom>
          <a:solidFill>
            <a:schemeClr val="accent1">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cs"/>
            </a:endParaRPr>
          </a:p>
        </p:txBody>
      </p:sp>
      <p:grpSp>
        <p:nvGrpSpPr>
          <p:cNvPr id="25" name="组 24"/>
          <p:cNvGrpSpPr/>
          <p:nvPr/>
        </p:nvGrpSpPr>
        <p:grpSpPr>
          <a:xfrm>
            <a:off x="7702696" y="1589950"/>
            <a:ext cx="1871391" cy="434340"/>
            <a:chOff x="894982" y="1694020"/>
            <a:chExt cx="1551724" cy="434340"/>
          </a:xfrm>
        </p:grpSpPr>
        <p:sp>
          <p:nvSpPr>
            <p:cNvPr id="26" name="圆角矩形 25"/>
            <p:cNvSpPr/>
            <p:nvPr/>
          </p:nvSpPr>
          <p:spPr>
            <a:xfrm>
              <a:off x="916464" y="1694020"/>
              <a:ext cx="1508760" cy="434340"/>
            </a:xfrm>
            <a:prstGeom prst="round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7" name="文本框 26"/>
            <p:cNvSpPr txBox="1"/>
            <p:nvPr/>
          </p:nvSpPr>
          <p:spPr>
            <a:xfrm>
              <a:off x="894982" y="1726524"/>
              <a:ext cx="1551724" cy="369332"/>
            </a:xfrm>
            <a:prstGeom prst="rect">
              <a:avLst/>
            </a:prstGeom>
            <a:noFill/>
          </p:spPr>
          <p:txBody>
            <a:bodyPr wrap="square" rtlCol="0">
              <a:spAutoFit/>
            </a:bodyPr>
            <a:lstStyle/>
            <a:p>
              <a:pPr algn="ctr"/>
              <a:r>
                <a:rPr kumimoji="1" lang="zh-CN" altLang="en-US" b="1" dirty="0" smtClean="0">
                  <a:solidFill>
                    <a:schemeClr val="bg1"/>
                  </a:solidFill>
                  <a:latin typeface="Microsoft YaHei" charset="-122"/>
                  <a:ea typeface="Microsoft YaHei" charset="-122"/>
                  <a:cs typeface="Microsoft YaHei" charset="-122"/>
                </a:rPr>
                <a:t>解决方法</a:t>
              </a:r>
              <a:endParaRPr kumimoji="1" lang="zh-CN" altLang="en-US" b="1" dirty="0">
                <a:solidFill>
                  <a:schemeClr val="bg1"/>
                </a:solidFill>
                <a:latin typeface="Microsoft YaHei" charset="-122"/>
                <a:ea typeface="Microsoft YaHei" charset="-122"/>
                <a:cs typeface="Microsoft YaHei" charset="-122"/>
              </a:endParaRPr>
            </a:p>
          </p:txBody>
        </p:sp>
      </p:grpSp>
      <p:sp>
        <p:nvSpPr>
          <p:cNvPr id="28" name="矩形 8"/>
          <p:cNvSpPr>
            <a:spLocks noChangeArrowheads="1"/>
          </p:cNvSpPr>
          <p:nvPr/>
        </p:nvSpPr>
        <p:spPr bwMode="auto">
          <a:xfrm>
            <a:off x="7591758" y="2832654"/>
            <a:ext cx="3665616"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285750" indent="-285750">
              <a:buFont typeface="Arial" charset="0"/>
              <a:buChar char="•"/>
            </a:pPr>
            <a:r>
              <a:rPr lang="zh-CN" altLang="en-US" sz="1600" dirty="0">
                <a:solidFill>
                  <a:schemeClr val="tx1">
                    <a:lumMod val="65000"/>
                    <a:lumOff val="35000"/>
                  </a:schemeClr>
                </a:solidFill>
                <a:latin typeface="Microsoft YaHei" charset="-122"/>
                <a:ea typeface="Microsoft YaHei" charset="-122"/>
                <a:cs typeface="Microsoft YaHei" charset="-122"/>
              </a:rPr>
              <a:t>在构建原型时要考虑时间上的延迟</a:t>
            </a:r>
            <a:r>
              <a:rPr lang="en-US" altLang="zh-CN" sz="1600" dirty="0">
                <a:solidFill>
                  <a:schemeClr val="tx1">
                    <a:lumMod val="65000"/>
                    <a:lumOff val="35000"/>
                  </a:schemeClr>
                </a:solidFill>
                <a:latin typeface="Microsoft YaHei" charset="-122"/>
                <a:ea typeface="Microsoft YaHei" charset="-122"/>
                <a:cs typeface="Microsoft YaHei" charset="-122"/>
              </a:rPr>
              <a:t>——</a:t>
            </a:r>
            <a:r>
              <a:rPr lang="zh-CN" altLang="en-US" sz="1600" dirty="0">
                <a:solidFill>
                  <a:schemeClr val="tx1">
                    <a:lumMod val="65000"/>
                    <a:lumOff val="35000"/>
                  </a:schemeClr>
                </a:solidFill>
                <a:latin typeface="Microsoft YaHei" charset="-122"/>
                <a:ea typeface="Microsoft YaHei" charset="-122"/>
                <a:cs typeface="Microsoft YaHei" charset="-122"/>
              </a:rPr>
              <a:t>或者让原型看起来还没有准备好马上发布。并在屏幕上显示信息，申明它并不代表最终产品</a:t>
            </a:r>
            <a:r>
              <a:rPr lang="zh-CN" altLang="en-US" sz="1600" dirty="0" smtClean="0">
                <a:solidFill>
                  <a:schemeClr val="tx1">
                    <a:lumMod val="65000"/>
                    <a:lumOff val="35000"/>
                  </a:schemeClr>
                </a:solidFill>
                <a:latin typeface="Microsoft YaHei" charset="-122"/>
                <a:ea typeface="Microsoft YaHei" charset="-122"/>
                <a:cs typeface="Microsoft YaHei" charset="-122"/>
              </a:rPr>
              <a:t>。</a:t>
            </a:r>
            <a:r>
              <a:rPr lang="mr-IN" altLang="zh-CN" sz="1600" dirty="0">
                <a:solidFill>
                  <a:schemeClr val="tx1">
                    <a:lumMod val="65000"/>
                    <a:lumOff val="35000"/>
                  </a:schemeClr>
                </a:solidFill>
                <a:latin typeface="Microsoft YaHei" charset="-122"/>
                <a:ea typeface="Microsoft YaHei" charset="-122"/>
                <a:cs typeface="Microsoft YaHei" charset="-122"/>
              </a:rPr>
              <a:t>[1]</a:t>
            </a:r>
          </a:p>
          <a:p>
            <a:pPr marL="285750" indent="-285750">
              <a:buFont typeface="Arial" charset="0"/>
              <a:buChar char="•"/>
            </a:pPr>
            <a:endParaRPr lang="zh-CN" altLang="en-US" sz="1600" dirty="0">
              <a:solidFill>
                <a:schemeClr val="tx1">
                  <a:lumMod val="65000"/>
                  <a:lumOff val="35000"/>
                </a:schemeClr>
              </a:solidFill>
              <a:latin typeface="Microsoft YaHei" charset="-122"/>
              <a:ea typeface="Microsoft YaHei" charset="-122"/>
              <a:cs typeface="Microsoft YaHei" charset="-122"/>
            </a:endParaRPr>
          </a:p>
        </p:txBody>
      </p:sp>
      <p:grpSp>
        <p:nvGrpSpPr>
          <p:cNvPr id="33" name="组 32"/>
          <p:cNvGrpSpPr/>
          <p:nvPr/>
        </p:nvGrpSpPr>
        <p:grpSpPr>
          <a:xfrm>
            <a:off x="4166630" y="698560"/>
            <a:ext cx="3858740" cy="596856"/>
            <a:chOff x="4081112" y="875484"/>
            <a:chExt cx="4029776" cy="434340"/>
          </a:xfrm>
        </p:grpSpPr>
        <p:sp>
          <p:nvSpPr>
            <p:cNvPr id="34" name="圆角矩形 33"/>
            <p:cNvSpPr/>
            <p:nvPr/>
          </p:nvSpPr>
          <p:spPr>
            <a:xfrm>
              <a:off x="4136900" y="875484"/>
              <a:ext cx="3918200" cy="434340"/>
            </a:xfrm>
            <a:prstGeom prst="roundRect">
              <a:avLst/>
            </a:prstGeom>
            <a:solidFill>
              <a:srgbClr val="F9D8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000">
                <a:solidFill>
                  <a:srgbClr val="F5D743"/>
                </a:solidFill>
              </a:endParaRPr>
            </a:p>
          </p:txBody>
        </p:sp>
        <p:sp>
          <p:nvSpPr>
            <p:cNvPr id="35" name="文本框 34"/>
            <p:cNvSpPr txBox="1"/>
            <p:nvPr/>
          </p:nvSpPr>
          <p:spPr>
            <a:xfrm>
              <a:off x="4081112" y="907989"/>
              <a:ext cx="4029776" cy="335960"/>
            </a:xfrm>
            <a:prstGeom prst="rect">
              <a:avLst/>
            </a:prstGeom>
            <a:noFill/>
          </p:spPr>
          <p:txBody>
            <a:bodyPr wrap="square" rtlCol="0">
              <a:spAutoFit/>
            </a:bodyPr>
            <a:lstStyle/>
            <a:p>
              <a:pPr algn="ctr"/>
              <a:r>
                <a:rPr kumimoji="1" lang="zh-CN" altLang="en-US" sz="2400" b="1" dirty="0" smtClean="0">
                  <a:solidFill>
                    <a:schemeClr val="bg1"/>
                  </a:solidFill>
                  <a:latin typeface="Microsoft YaHei" charset="-122"/>
                  <a:ea typeface="Microsoft YaHei" charset="-122"/>
                  <a:cs typeface="Microsoft YaHei" charset="-122"/>
                </a:rPr>
                <a:t>风险</a:t>
              </a:r>
              <a:r>
                <a:rPr kumimoji="1" lang="en-US" altLang="zh-CN" sz="2400" b="1" dirty="0" smtClean="0">
                  <a:solidFill>
                    <a:schemeClr val="bg1"/>
                  </a:solidFill>
                  <a:latin typeface="Microsoft YaHei" charset="-122"/>
                  <a:ea typeface="Microsoft YaHei" charset="-122"/>
                  <a:cs typeface="Microsoft YaHei" charset="-122"/>
                </a:rPr>
                <a:t>-</a:t>
              </a:r>
              <a:r>
                <a:rPr kumimoji="1" lang="zh-CN" altLang="en-US" sz="2400" b="1" dirty="0" smtClean="0">
                  <a:solidFill>
                    <a:schemeClr val="bg1"/>
                  </a:solidFill>
                  <a:latin typeface="Microsoft YaHei" charset="-122"/>
                  <a:ea typeface="Microsoft YaHei" charset="-122"/>
                  <a:cs typeface="Microsoft YaHei" charset="-122"/>
                </a:rPr>
                <a:t>不现实的性能预期</a:t>
              </a:r>
              <a:endParaRPr kumimoji="1" lang="zh-CN" altLang="en-US" sz="2400" b="1" dirty="0">
                <a:solidFill>
                  <a:schemeClr val="bg1"/>
                </a:solidFill>
                <a:latin typeface="Microsoft YaHei" charset="-122"/>
                <a:ea typeface="Microsoft YaHei" charset="-122"/>
                <a:cs typeface="Microsoft YaHei" charset="-122"/>
              </a:endParaRPr>
            </a:p>
          </p:txBody>
        </p:sp>
      </p:grpSp>
    </p:spTree>
    <p:extLst>
      <p:ext uri="{BB962C8B-B14F-4D97-AF65-F5344CB8AC3E}">
        <p14:creationId xmlns:p14="http://schemas.microsoft.com/office/powerpoint/2010/main" val="1391403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50000" decel="5000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accel="50000" decel="5000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500" fill="hold"/>
                                        <p:tgtEl>
                                          <p:spTgt spid="15"/>
                                        </p:tgtEl>
                                        <p:attrNameLst>
                                          <p:attrName>ppt_x</p:attrName>
                                        </p:attrNameLst>
                                      </p:cBhvr>
                                      <p:tavLst>
                                        <p:tav tm="0">
                                          <p:val>
                                            <p:strVal val="0-#ppt_w/2"/>
                                          </p:val>
                                        </p:tav>
                                        <p:tav tm="100000">
                                          <p:val>
                                            <p:strVal val="#ppt_x"/>
                                          </p:val>
                                        </p:tav>
                                      </p:tavLst>
                                    </p:anim>
                                    <p:anim calcmode="lin" valueType="num">
                                      <p:cBhvr additive="base">
                                        <p:cTn id="12" dur="500" fill="hold"/>
                                        <p:tgtEl>
                                          <p:spTgt spid="15"/>
                                        </p:tgtEl>
                                        <p:attrNameLst>
                                          <p:attrName>ppt_y</p:attrName>
                                        </p:attrNameLst>
                                      </p:cBhvr>
                                      <p:tavLst>
                                        <p:tav tm="0">
                                          <p:val>
                                            <p:strVal val="#ppt_y"/>
                                          </p:val>
                                        </p:tav>
                                        <p:tav tm="100000">
                                          <p:val>
                                            <p:strVal val="#ppt_y"/>
                                          </p:val>
                                        </p:tav>
                                      </p:tavLst>
                                    </p:anim>
                                  </p:childTnLst>
                                </p:cTn>
                              </p:par>
                              <p:par>
                                <p:cTn id="13" presetID="2" presetClass="entr" presetSubtype="8" accel="50000" decel="5000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500" fill="hold"/>
                                        <p:tgtEl>
                                          <p:spTgt spid="16"/>
                                        </p:tgtEl>
                                        <p:attrNameLst>
                                          <p:attrName>ppt_x</p:attrName>
                                        </p:attrNameLst>
                                      </p:cBhvr>
                                      <p:tavLst>
                                        <p:tav tm="0">
                                          <p:val>
                                            <p:strVal val="0-#ppt_w/2"/>
                                          </p:val>
                                        </p:tav>
                                        <p:tav tm="100000">
                                          <p:val>
                                            <p:strVal val="#ppt_x"/>
                                          </p:val>
                                        </p:tav>
                                      </p:tavLst>
                                    </p:anim>
                                    <p:anim calcmode="lin" valueType="num">
                                      <p:cBhvr additive="base">
                                        <p:cTn id="16" dur="500" fill="hold"/>
                                        <p:tgtEl>
                                          <p:spTgt spid="16"/>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2" accel="50000" decel="50000" fill="hold" grpId="0" nodeType="clickEffect">
                                  <p:stCondLst>
                                    <p:cond delay="0"/>
                                  </p:stCondLst>
                                  <p:childTnLst>
                                    <p:set>
                                      <p:cBhvr>
                                        <p:cTn id="20" dur="1" fill="hold">
                                          <p:stCondLst>
                                            <p:cond delay="0"/>
                                          </p:stCondLst>
                                        </p:cTn>
                                        <p:tgtEl>
                                          <p:spTgt spid="19"/>
                                        </p:tgtEl>
                                        <p:attrNameLst>
                                          <p:attrName>style.visibility</p:attrName>
                                        </p:attrNameLst>
                                      </p:cBhvr>
                                      <p:to>
                                        <p:strVal val="visible"/>
                                      </p:to>
                                    </p:set>
                                    <p:anim calcmode="lin" valueType="num">
                                      <p:cBhvr additive="base">
                                        <p:cTn id="21" dur="500" fill="hold"/>
                                        <p:tgtEl>
                                          <p:spTgt spid="19"/>
                                        </p:tgtEl>
                                        <p:attrNameLst>
                                          <p:attrName>ppt_x</p:attrName>
                                        </p:attrNameLst>
                                      </p:cBhvr>
                                      <p:tavLst>
                                        <p:tav tm="0">
                                          <p:val>
                                            <p:strVal val="1+#ppt_w/2"/>
                                          </p:val>
                                        </p:tav>
                                        <p:tav tm="100000">
                                          <p:val>
                                            <p:strVal val="#ppt_x"/>
                                          </p:val>
                                        </p:tav>
                                      </p:tavLst>
                                    </p:anim>
                                    <p:anim calcmode="lin" valueType="num">
                                      <p:cBhvr additive="base">
                                        <p:cTn id="22" dur="500" fill="hold"/>
                                        <p:tgtEl>
                                          <p:spTgt spid="19"/>
                                        </p:tgtEl>
                                        <p:attrNameLst>
                                          <p:attrName>ppt_y</p:attrName>
                                        </p:attrNameLst>
                                      </p:cBhvr>
                                      <p:tavLst>
                                        <p:tav tm="0">
                                          <p:val>
                                            <p:strVal val="#ppt_y"/>
                                          </p:val>
                                        </p:tav>
                                        <p:tav tm="100000">
                                          <p:val>
                                            <p:strVal val="#ppt_y"/>
                                          </p:val>
                                        </p:tav>
                                      </p:tavLst>
                                    </p:anim>
                                  </p:childTnLst>
                                </p:cTn>
                              </p:par>
                              <p:par>
                                <p:cTn id="23" presetID="2" presetClass="entr" presetSubtype="2" accel="50000" decel="50000" fill="hold" nodeType="withEffect">
                                  <p:stCondLst>
                                    <p:cond delay="0"/>
                                  </p:stCondLst>
                                  <p:childTnLst>
                                    <p:set>
                                      <p:cBhvr>
                                        <p:cTn id="24" dur="1" fill="hold">
                                          <p:stCondLst>
                                            <p:cond delay="0"/>
                                          </p:stCondLst>
                                        </p:cTn>
                                        <p:tgtEl>
                                          <p:spTgt spid="25"/>
                                        </p:tgtEl>
                                        <p:attrNameLst>
                                          <p:attrName>style.visibility</p:attrName>
                                        </p:attrNameLst>
                                      </p:cBhvr>
                                      <p:to>
                                        <p:strVal val="visible"/>
                                      </p:to>
                                    </p:set>
                                    <p:anim calcmode="lin" valueType="num">
                                      <p:cBhvr additive="base">
                                        <p:cTn id="25" dur="500" fill="hold"/>
                                        <p:tgtEl>
                                          <p:spTgt spid="25"/>
                                        </p:tgtEl>
                                        <p:attrNameLst>
                                          <p:attrName>ppt_x</p:attrName>
                                        </p:attrNameLst>
                                      </p:cBhvr>
                                      <p:tavLst>
                                        <p:tav tm="0">
                                          <p:val>
                                            <p:strVal val="1+#ppt_w/2"/>
                                          </p:val>
                                        </p:tav>
                                        <p:tav tm="100000">
                                          <p:val>
                                            <p:strVal val="#ppt_x"/>
                                          </p:val>
                                        </p:tav>
                                      </p:tavLst>
                                    </p:anim>
                                    <p:anim calcmode="lin" valueType="num">
                                      <p:cBhvr additive="base">
                                        <p:cTn id="26" dur="500" fill="hold"/>
                                        <p:tgtEl>
                                          <p:spTgt spid="25"/>
                                        </p:tgtEl>
                                        <p:attrNameLst>
                                          <p:attrName>ppt_y</p:attrName>
                                        </p:attrNameLst>
                                      </p:cBhvr>
                                      <p:tavLst>
                                        <p:tav tm="0">
                                          <p:val>
                                            <p:strVal val="#ppt_y"/>
                                          </p:val>
                                        </p:tav>
                                        <p:tav tm="100000">
                                          <p:val>
                                            <p:strVal val="#ppt_y"/>
                                          </p:val>
                                        </p:tav>
                                      </p:tavLst>
                                    </p:anim>
                                  </p:childTnLst>
                                </p:cTn>
                              </p:par>
                              <p:par>
                                <p:cTn id="27" presetID="2" presetClass="entr" presetSubtype="2" accel="50000" decel="50000" fill="hold" grpId="0" nodeType="withEffect">
                                  <p:stCondLst>
                                    <p:cond delay="0"/>
                                  </p:stCondLst>
                                  <p:childTnLst>
                                    <p:set>
                                      <p:cBhvr>
                                        <p:cTn id="28" dur="1" fill="hold">
                                          <p:stCondLst>
                                            <p:cond delay="0"/>
                                          </p:stCondLst>
                                        </p:cTn>
                                        <p:tgtEl>
                                          <p:spTgt spid="28"/>
                                        </p:tgtEl>
                                        <p:attrNameLst>
                                          <p:attrName>style.visibility</p:attrName>
                                        </p:attrNameLst>
                                      </p:cBhvr>
                                      <p:to>
                                        <p:strVal val="visible"/>
                                      </p:to>
                                    </p:set>
                                    <p:anim calcmode="lin" valueType="num">
                                      <p:cBhvr additive="base">
                                        <p:cTn id="29" dur="500" fill="hold"/>
                                        <p:tgtEl>
                                          <p:spTgt spid="28"/>
                                        </p:tgtEl>
                                        <p:attrNameLst>
                                          <p:attrName>ppt_x</p:attrName>
                                        </p:attrNameLst>
                                      </p:cBhvr>
                                      <p:tavLst>
                                        <p:tav tm="0">
                                          <p:val>
                                            <p:strVal val="1+#ppt_w/2"/>
                                          </p:val>
                                        </p:tav>
                                        <p:tav tm="100000">
                                          <p:val>
                                            <p:strVal val="#ppt_x"/>
                                          </p:val>
                                        </p:tav>
                                      </p:tavLst>
                                    </p:anim>
                                    <p:anim calcmode="lin" valueType="num">
                                      <p:cBhvr additive="base">
                                        <p:cTn id="30" dur="500" fill="hold"/>
                                        <p:tgtEl>
                                          <p:spTgt spid="28"/>
                                        </p:tgtEl>
                                        <p:attrNameLst>
                                          <p:attrName>ppt_y</p:attrName>
                                        </p:attrNameLst>
                                      </p:cBhvr>
                                      <p:tavLst>
                                        <p:tav tm="0">
                                          <p:val>
                                            <p:strVal val="#ppt_y"/>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xit" presetSubtype="8" accel="50000" decel="50000" fill="hold" grpId="1" nodeType="clickEffect">
                                  <p:stCondLst>
                                    <p:cond delay="0"/>
                                  </p:stCondLst>
                                  <p:childTnLst>
                                    <p:anim calcmode="lin" valueType="num">
                                      <p:cBhvr additive="base">
                                        <p:cTn id="34" dur="500"/>
                                        <p:tgtEl>
                                          <p:spTgt spid="14"/>
                                        </p:tgtEl>
                                        <p:attrNameLst>
                                          <p:attrName>ppt_x</p:attrName>
                                        </p:attrNameLst>
                                      </p:cBhvr>
                                      <p:tavLst>
                                        <p:tav tm="0">
                                          <p:val>
                                            <p:strVal val="ppt_x"/>
                                          </p:val>
                                        </p:tav>
                                        <p:tav tm="100000">
                                          <p:val>
                                            <p:strVal val="0-ppt_w/2"/>
                                          </p:val>
                                        </p:tav>
                                      </p:tavLst>
                                    </p:anim>
                                    <p:anim calcmode="lin" valueType="num">
                                      <p:cBhvr additive="base">
                                        <p:cTn id="35" dur="500"/>
                                        <p:tgtEl>
                                          <p:spTgt spid="14"/>
                                        </p:tgtEl>
                                        <p:attrNameLst>
                                          <p:attrName>ppt_y</p:attrName>
                                        </p:attrNameLst>
                                      </p:cBhvr>
                                      <p:tavLst>
                                        <p:tav tm="0">
                                          <p:val>
                                            <p:strVal val="ppt_y"/>
                                          </p:val>
                                        </p:tav>
                                        <p:tav tm="100000">
                                          <p:val>
                                            <p:strVal val="ppt_y"/>
                                          </p:val>
                                        </p:tav>
                                      </p:tavLst>
                                    </p:anim>
                                    <p:set>
                                      <p:cBhvr>
                                        <p:cTn id="36" dur="1" fill="hold">
                                          <p:stCondLst>
                                            <p:cond delay="499"/>
                                          </p:stCondLst>
                                        </p:cTn>
                                        <p:tgtEl>
                                          <p:spTgt spid="14"/>
                                        </p:tgtEl>
                                        <p:attrNameLst>
                                          <p:attrName>style.visibility</p:attrName>
                                        </p:attrNameLst>
                                      </p:cBhvr>
                                      <p:to>
                                        <p:strVal val="hidden"/>
                                      </p:to>
                                    </p:set>
                                  </p:childTnLst>
                                </p:cTn>
                              </p:par>
                              <p:par>
                                <p:cTn id="37" presetID="2" presetClass="exit" presetSubtype="8" accel="50000" decel="50000" fill="hold" grpId="1" nodeType="withEffect">
                                  <p:stCondLst>
                                    <p:cond delay="0"/>
                                  </p:stCondLst>
                                  <p:childTnLst>
                                    <p:anim calcmode="lin" valueType="num">
                                      <p:cBhvr additive="base">
                                        <p:cTn id="38" dur="500"/>
                                        <p:tgtEl>
                                          <p:spTgt spid="15"/>
                                        </p:tgtEl>
                                        <p:attrNameLst>
                                          <p:attrName>ppt_x</p:attrName>
                                        </p:attrNameLst>
                                      </p:cBhvr>
                                      <p:tavLst>
                                        <p:tav tm="0">
                                          <p:val>
                                            <p:strVal val="ppt_x"/>
                                          </p:val>
                                        </p:tav>
                                        <p:tav tm="100000">
                                          <p:val>
                                            <p:strVal val="0-ppt_w/2"/>
                                          </p:val>
                                        </p:tav>
                                      </p:tavLst>
                                    </p:anim>
                                    <p:anim calcmode="lin" valueType="num">
                                      <p:cBhvr additive="base">
                                        <p:cTn id="39" dur="500"/>
                                        <p:tgtEl>
                                          <p:spTgt spid="15"/>
                                        </p:tgtEl>
                                        <p:attrNameLst>
                                          <p:attrName>ppt_y</p:attrName>
                                        </p:attrNameLst>
                                      </p:cBhvr>
                                      <p:tavLst>
                                        <p:tav tm="0">
                                          <p:val>
                                            <p:strVal val="ppt_y"/>
                                          </p:val>
                                        </p:tav>
                                        <p:tav tm="100000">
                                          <p:val>
                                            <p:strVal val="ppt_y"/>
                                          </p:val>
                                        </p:tav>
                                      </p:tavLst>
                                    </p:anim>
                                    <p:set>
                                      <p:cBhvr>
                                        <p:cTn id="40" dur="1" fill="hold">
                                          <p:stCondLst>
                                            <p:cond delay="499"/>
                                          </p:stCondLst>
                                        </p:cTn>
                                        <p:tgtEl>
                                          <p:spTgt spid="15"/>
                                        </p:tgtEl>
                                        <p:attrNameLst>
                                          <p:attrName>style.visibility</p:attrName>
                                        </p:attrNameLst>
                                      </p:cBhvr>
                                      <p:to>
                                        <p:strVal val="hidden"/>
                                      </p:to>
                                    </p:set>
                                  </p:childTnLst>
                                </p:cTn>
                              </p:par>
                              <p:par>
                                <p:cTn id="41" presetID="2" presetClass="exit" presetSubtype="8" accel="50000" decel="50000" fill="hold" nodeType="withEffect">
                                  <p:stCondLst>
                                    <p:cond delay="0"/>
                                  </p:stCondLst>
                                  <p:childTnLst>
                                    <p:anim calcmode="lin" valueType="num">
                                      <p:cBhvr additive="base">
                                        <p:cTn id="42" dur="500"/>
                                        <p:tgtEl>
                                          <p:spTgt spid="16"/>
                                        </p:tgtEl>
                                        <p:attrNameLst>
                                          <p:attrName>ppt_x</p:attrName>
                                        </p:attrNameLst>
                                      </p:cBhvr>
                                      <p:tavLst>
                                        <p:tav tm="0">
                                          <p:val>
                                            <p:strVal val="ppt_x"/>
                                          </p:val>
                                        </p:tav>
                                        <p:tav tm="100000">
                                          <p:val>
                                            <p:strVal val="0-ppt_w/2"/>
                                          </p:val>
                                        </p:tav>
                                      </p:tavLst>
                                    </p:anim>
                                    <p:anim calcmode="lin" valueType="num">
                                      <p:cBhvr additive="base">
                                        <p:cTn id="43" dur="500"/>
                                        <p:tgtEl>
                                          <p:spTgt spid="16"/>
                                        </p:tgtEl>
                                        <p:attrNameLst>
                                          <p:attrName>ppt_y</p:attrName>
                                        </p:attrNameLst>
                                      </p:cBhvr>
                                      <p:tavLst>
                                        <p:tav tm="0">
                                          <p:val>
                                            <p:strVal val="ppt_y"/>
                                          </p:val>
                                        </p:tav>
                                        <p:tav tm="100000">
                                          <p:val>
                                            <p:strVal val="ppt_y"/>
                                          </p:val>
                                        </p:tav>
                                      </p:tavLst>
                                    </p:anim>
                                    <p:set>
                                      <p:cBhvr>
                                        <p:cTn id="44" dur="1" fill="hold">
                                          <p:stCondLst>
                                            <p:cond delay="499"/>
                                          </p:stCondLst>
                                        </p:cTn>
                                        <p:tgtEl>
                                          <p:spTgt spid="16"/>
                                        </p:tgtEl>
                                        <p:attrNameLst>
                                          <p:attrName>style.visibility</p:attrName>
                                        </p:attrNameLst>
                                      </p:cBhvr>
                                      <p:to>
                                        <p:strVal val="hidden"/>
                                      </p:to>
                                    </p:set>
                                  </p:childTnLst>
                                </p:cTn>
                              </p:par>
                              <p:par>
                                <p:cTn id="45" presetID="2" presetClass="exit" presetSubtype="2" accel="50000" decel="50000" fill="hold" grpId="1" nodeType="withEffect">
                                  <p:stCondLst>
                                    <p:cond delay="0"/>
                                  </p:stCondLst>
                                  <p:childTnLst>
                                    <p:anim calcmode="lin" valueType="num">
                                      <p:cBhvr additive="base">
                                        <p:cTn id="46" dur="500"/>
                                        <p:tgtEl>
                                          <p:spTgt spid="19"/>
                                        </p:tgtEl>
                                        <p:attrNameLst>
                                          <p:attrName>ppt_x</p:attrName>
                                        </p:attrNameLst>
                                      </p:cBhvr>
                                      <p:tavLst>
                                        <p:tav tm="0">
                                          <p:val>
                                            <p:strVal val="ppt_x"/>
                                          </p:val>
                                        </p:tav>
                                        <p:tav tm="100000">
                                          <p:val>
                                            <p:strVal val="1+ppt_w/2"/>
                                          </p:val>
                                        </p:tav>
                                      </p:tavLst>
                                    </p:anim>
                                    <p:anim calcmode="lin" valueType="num">
                                      <p:cBhvr additive="base">
                                        <p:cTn id="47" dur="500"/>
                                        <p:tgtEl>
                                          <p:spTgt spid="19"/>
                                        </p:tgtEl>
                                        <p:attrNameLst>
                                          <p:attrName>ppt_y</p:attrName>
                                        </p:attrNameLst>
                                      </p:cBhvr>
                                      <p:tavLst>
                                        <p:tav tm="0">
                                          <p:val>
                                            <p:strVal val="ppt_y"/>
                                          </p:val>
                                        </p:tav>
                                        <p:tav tm="100000">
                                          <p:val>
                                            <p:strVal val="ppt_y"/>
                                          </p:val>
                                        </p:tav>
                                      </p:tavLst>
                                    </p:anim>
                                    <p:set>
                                      <p:cBhvr>
                                        <p:cTn id="48" dur="1" fill="hold">
                                          <p:stCondLst>
                                            <p:cond delay="499"/>
                                          </p:stCondLst>
                                        </p:cTn>
                                        <p:tgtEl>
                                          <p:spTgt spid="19"/>
                                        </p:tgtEl>
                                        <p:attrNameLst>
                                          <p:attrName>style.visibility</p:attrName>
                                        </p:attrNameLst>
                                      </p:cBhvr>
                                      <p:to>
                                        <p:strVal val="hidden"/>
                                      </p:to>
                                    </p:set>
                                  </p:childTnLst>
                                </p:cTn>
                              </p:par>
                              <p:par>
                                <p:cTn id="49" presetID="2" presetClass="exit" presetSubtype="2" accel="50000" decel="50000" fill="hold" nodeType="withEffect">
                                  <p:stCondLst>
                                    <p:cond delay="0"/>
                                  </p:stCondLst>
                                  <p:childTnLst>
                                    <p:anim calcmode="lin" valueType="num">
                                      <p:cBhvr additive="base">
                                        <p:cTn id="50" dur="500"/>
                                        <p:tgtEl>
                                          <p:spTgt spid="25"/>
                                        </p:tgtEl>
                                        <p:attrNameLst>
                                          <p:attrName>ppt_x</p:attrName>
                                        </p:attrNameLst>
                                      </p:cBhvr>
                                      <p:tavLst>
                                        <p:tav tm="0">
                                          <p:val>
                                            <p:strVal val="ppt_x"/>
                                          </p:val>
                                        </p:tav>
                                        <p:tav tm="100000">
                                          <p:val>
                                            <p:strVal val="1+ppt_w/2"/>
                                          </p:val>
                                        </p:tav>
                                      </p:tavLst>
                                    </p:anim>
                                    <p:anim calcmode="lin" valueType="num">
                                      <p:cBhvr additive="base">
                                        <p:cTn id="51" dur="500"/>
                                        <p:tgtEl>
                                          <p:spTgt spid="25"/>
                                        </p:tgtEl>
                                        <p:attrNameLst>
                                          <p:attrName>ppt_y</p:attrName>
                                        </p:attrNameLst>
                                      </p:cBhvr>
                                      <p:tavLst>
                                        <p:tav tm="0">
                                          <p:val>
                                            <p:strVal val="ppt_y"/>
                                          </p:val>
                                        </p:tav>
                                        <p:tav tm="100000">
                                          <p:val>
                                            <p:strVal val="ppt_y"/>
                                          </p:val>
                                        </p:tav>
                                      </p:tavLst>
                                    </p:anim>
                                    <p:set>
                                      <p:cBhvr>
                                        <p:cTn id="52" dur="1" fill="hold">
                                          <p:stCondLst>
                                            <p:cond delay="499"/>
                                          </p:stCondLst>
                                        </p:cTn>
                                        <p:tgtEl>
                                          <p:spTgt spid="25"/>
                                        </p:tgtEl>
                                        <p:attrNameLst>
                                          <p:attrName>style.visibility</p:attrName>
                                        </p:attrNameLst>
                                      </p:cBhvr>
                                      <p:to>
                                        <p:strVal val="hidden"/>
                                      </p:to>
                                    </p:set>
                                  </p:childTnLst>
                                </p:cTn>
                              </p:par>
                              <p:par>
                                <p:cTn id="53" presetID="2" presetClass="exit" presetSubtype="2" accel="50000" decel="50000" fill="hold" grpId="1" nodeType="withEffect">
                                  <p:stCondLst>
                                    <p:cond delay="0"/>
                                  </p:stCondLst>
                                  <p:childTnLst>
                                    <p:anim calcmode="lin" valueType="num">
                                      <p:cBhvr additive="base">
                                        <p:cTn id="54" dur="500"/>
                                        <p:tgtEl>
                                          <p:spTgt spid="28"/>
                                        </p:tgtEl>
                                        <p:attrNameLst>
                                          <p:attrName>ppt_x</p:attrName>
                                        </p:attrNameLst>
                                      </p:cBhvr>
                                      <p:tavLst>
                                        <p:tav tm="0">
                                          <p:val>
                                            <p:strVal val="ppt_x"/>
                                          </p:val>
                                        </p:tav>
                                        <p:tav tm="100000">
                                          <p:val>
                                            <p:strVal val="1+ppt_w/2"/>
                                          </p:val>
                                        </p:tav>
                                      </p:tavLst>
                                    </p:anim>
                                    <p:anim calcmode="lin" valueType="num">
                                      <p:cBhvr additive="base">
                                        <p:cTn id="55" dur="500"/>
                                        <p:tgtEl>
                                          <p:spTgt spid="28"/>
                                        </p:tgtEl>
                                        <p:attrNameLst>
                                          <p:attrName>ppt_y</p:attrName>
                                        </p:attrNameLst>
                                      </p:cBhvr>
                                      <p:tavLst>
                                        <p:tav tm="0">
                                          <p:val>
                                            <p:strVal val="ppt_y"/>
                                          </p:val>
                                        </p:tav>
                                        <p:tav tm="100000">
                                          <p:val>
                                            <p:strVal val="ppt_y"/>
                                          </p:val>
                                        </p:tav>
                                      </p:tavLst>
                                    </p:anim>
                                    <p:set>
                                      <p:cBhvr>
                                        <p:cTn id="56" dur="1" fill="hold">
                                          <p:stCondLst>
                                            <p:cond delay="499"/>
                                          </p:stCondLst>
                                        </p:cTn>
                                        <p:tgtEl>
                                          <p:spTgt spid="2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15" grpId="0"/>
      <p:bldP spid="15" grpId="1"/>
      <p:bldP spid="19" grpId="0" animBg="1"/>
      <p:bldP spid="19" grpId="1" animBg="1"/>
      <p:bldP spid="28" grpId="0"/>
      <p:bldP spid="28" grpId="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等腰三角形 4"/>
          <p:cNvSpPr/>
          <p:nvPr/>
        </p:nvSpPr>
        <p:spPr>
          <a:xfrm rot="11374545">
            <a:off x="2130425" y="1654175"/>
            <a:ext cx="501650" cy="525463"/>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2DCCD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7" name="等腰三角形 4"/>
          <p:cNvSpPr/>
          <p:nvPr/>
        </p:nvSpPr>
        <p:spPr>
          <a:xfrm rot="20476330">
            <a:off x="1949450" y="2011363"/>
            <a:ext cx="1676400" cy="1760537"/>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5" name="等腰三角形 4"/>
          <p:cNvSpPr/>
          <p:nvPr/>
        </p:nvSpPr>
        <p:spPr>
          <a:xfrm>
            <a:off x="1379538" y="2217738"/>
            <a:ext cx="1282700" cy="1347787"/>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BF55D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6" name="等腰三角形 4"/>
          <p:cNvSpPr/>
          <p:nvPr/>
        </p:nvSpPr>
        <p:spPr>
          <a:xfrm>
            <a:off x="1252538" y="2532063"/>
            <a:ext cx="468312" cy="492125"/>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59E3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8" name="等腰三角形 4"/>
          <p:cNvSpPr/>
          <p:nvPr/>
        </p:nvSpPr>
        <p:spPr>
          <a:xfrm rot="746830">
            <a:off x="1998663" y="3535363"/>
            <a:ext cx="344487" cy="3619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5613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9" name="等腰三角形 4"/>
          <p:cNvSpPr/>
          <p:nvPr/>
        </p:nvSpPr>
        <p:spPr>
          <a:xfrm rot="3834254">
            <a:off x="1611313" y="4127500"/>
            <a:ext cx="342900" cy="3619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2DCCD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0" name="等腰三角形 4"/>
          <p:cNvSpPr/>
          <p:nvPr/>
        </p:nvSpPr>
        <p:spPr>
          <a:xfrm rot="3834254">
            <a:off x="1672431" y="4660107"/>
            <a:ext cx="244475" cy="255588"/>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8D84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1" name="等腰三角形 4"/>
          <p:cNvSpPr/>
          <p:nvPr/>
        </p:nvSpPr>
        <p:spPr>
          <a:xfrm rot="20057258">
            <a:off x="2133600" y="4494213"/>
            <a:ext cx="244475" cy="255587"/>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772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2" name="等腰三角形 4"/>
          <p:cNvSpPr/>
          <p:nvPr/>
        </p:nvSpPr>
        <p:spPr>
          <a:xfrm rot="3834254">
            <a:off x="2316957" y="4094956"/>
            <a:ext cx="461962" cy="485775"/>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8D84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3" name="等腰三角形 4"/>
          <p:cNvSpPr/>
          <p:nvPr/>
        </p:nvSpPr>
        <p:spPr>
          <a:xfrm rot="1648580">
            <a:off x="3402013" y="3717925"/>
            <a:ext cx="1177925" cy="12382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8D84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4" name="等腰三角形 4"/>
          <p:cNvSpPr/>
          <p:nvPr/>
        </p:nvSpPr>
        <p:spPr>
          <a:xfrm rot="12600000">
            <a:off x="2419350" y="3060700"/>
            <a:ext cx="1109663" cy="1165225"/>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5" name="等腰三角形 4"/>
          <p:cNvSpPr/>
          <p:nvPr/>
        </p:nvSpPr>
        <p:spPr>
          <a:xfrm rot="21025852">
            <a:off x="4132263" y="2724150"/>
            <a:ext cx="244475" cy="255588"/>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772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6" name="等腰三角形 4"/>
          <p:cNvSpPr/>
          <p:nvPr/>
        </p:nvSpPr>
        <p:spPr>
          <a:xfrm rot="21025852">
            <a:off x="2298700" y="1577975"/>
            <a:ext cx="244475" cy="257175"/>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772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nvGrpSpPr>
          <p:cNvPr id="5135" name="组合 1"/>
          <p:cNvGrpSpPr/>
          <p:nvPr/>
        </p:nvGrpSpPr>
        <p:grpSpPr bwMode="auto">
          <a:xfrm>
            <a:off x="5222875" y="2244725"/>
            <a:ext cx="6237288" cy="2233613"/>
            <a:chOff x="5222408" y="2405563"/>
            <a:chExt cx="6238226" cy="2232768"/>
          </a:xfrm>
        </p:grpSpPr>
        <p:grpSp>
          <p:nvGrpSpPr>
            <p:cNvPr id="5136" name="组合 17"/>
            <p:cNvGrpSpPr/>
            <p:nvPr/>
          </p:nvGrpSpPr>
          <p:grpSpPr bwMode="auto">
            <a:xfrm>
              <a:off x="5226065" y="2405563"/>
              <a:ext cx="6234569" cy="1772715"/>
              <a:chOff x="271020" y="2420002"/>
              <a:chExt cx="6234569" cy="1772715"/>
            </a:xfrm>
          </p:grpSpPr>
          <p:sp>
            <p:nvSpPr>
              <p:cNvPr id="5138" name="文本框 18"/>
              <p:cNvSpPr txBox="1">
                <a:spLocks noChangeArrowheads="1"/>
              </p:cNvSpPr>
              <p:nvPr/>
            </p:nvSpPr>
            <p:spPr bwMode="auto">
              <a:xfrm>
                <a:off x="297950" y="2420002"/>
                <a:ext cx="4115955"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6000" b="1" i="0" u="none" strike="noStrike" kern="1200" cap="none" spc="0" normalizeH="0" baseline="0" noProof="0" dirty="0">
                    <a:ln>
                      <a:noFill/>
                    </a:ln>
                    <a:solidFill>
                      <a:srgbClr val="2DCCDF"/>
                    </a:solidFill>
                    <a:effectLst/>
                    <a:uLnTx/>
                    <a:uFillTx/>
                    <a:latin typeface="微软雅黑" panose="020B0503020204020204" pitchFamily="34" charset="-122"/>
                    <a:ea typeface="微软雅黑" panose="020B0503020204020204" pitchFamily="34" charset="-122"/>
                    <a:cs typeface="+mn-cs"/>
                  </a:rPr>
                  <a:t>Part  01</a:t>
                </a:r>
                <a:endParaRPr kumimoji="0" lang="zh-CN" altLang="en-US" sz="6000" b="1" i="0" u="none" strike="noStrike" kern="1200" cap="none" spc="0" normalizeH="0" baseline="0" noProof="0" dirty="0">
                  <a:ln>
                    <a:noFill/>
                  </a:ln>
                  <a:solidFill>
                    <a:srgbClr val="2DCCDF"/>
                  </a:solidFill>
                  <a:effectLst/>
                  <a:uLnTx/>
                  <a:uFillTx/>
                  <a:latin typeface="微软雅黑" panose="020B0503020204020204" pitchFamily="34" charset="-122"/>
                  <a:ea typeface="微软雅黑" panose="020B0503020204020204" pitchFamily="34" charset="-122"/>
                  <a:cs typeface="+mn-cs"/>
                </a:endParaRPr>
              </a:p>
            </p:txBody>
          </p:sp>
          <p:sp>
            <p:nvSpPr>
              <p:cNvPr id="5139" name="文本框 19"/>
              <p:cNvSpPr txBox="1">
                <a:spLocks noChangeArrowheads="1"/>
              </p:cNvSpPr>
              <p:nvPr/>
            </p:nvSpPr>
            <p:spPr bwMode="auto">
              <a:xfrm>
                <a:off x="271020" y="3269736"/>
                <a:ext cx="6234569" cy="922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lang="zh-CN" altLang="en-US" sz="5400" b="1" dirty="0" smtClean="0">
                    <a:solidFill>
                      <a:srgbClr val="F77258"/>
                    </a:solidFill>
                    <a:latin typeface="微软雅黑" panose="020B0503020204020204" pitchFamily="34" charset="-122"/>
                    <a:ea typeface="微软雅黑" panose="020B0503020204020204" pitchFamily="34" charset="-122"/>
                  </a:rPr>
                  <a:t>界面原型简介</a:t>
                </a:r>
                <a:endParaRPr kumimoji="0" lang="zh-CN" altLang="en-US" sz="5400" b="1" i="0" u="none" strike="noStrike" kern="1200" cap="none" spc="0" normalizeH="0" baseline="0" noProof="0" dirty="0">
                  <a:ln>
                    <a:noFill/>
                  </a:ln>
                  <a:solidFill>
                    <a:srgbClr val="F77258"/>
                  </a:solidFill>
                  <a:effectLst/>
                  <a:uLnTx/>
                  <a:uFillTx/>
                  <a:latin typeface="微软雅黑" panose="020B0503020204020204" pitchFamily="34" charset="-122"/>
                  <a:ea typeface="微软雅黑" panose="020B0503020204020204" pitchFamily="34" charset="-122"/>
                  <a:cs typeface="+mn-cs"/>
                </a:endParaRPr>
              </a:p>
            </p:txBody>
          </p:sp>
        </p:grpSp>
        <p:sp>
          <p:nvSpPr>
            <p:cNvPr id="5137" name="文本框 20"/>
            <p:cNvSpPr txBox="1">
              <a:spLocks noChangeArrowheads="1"/>
            </p:cNvSpPr>
            <p:nvPr/>
          </p:nvSpPr>
          <p:spPr bwMode="auto">
            <a:xfrm>
              <a:off x="5222408" y="4299777"/>
              <a:ext cx="605050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600" b="0" i="0" u="none" strike="noStrike" kern="1200" cap="none" spc="0" normalizeH="0" baseline="0" noProof="0" dirty="0" smtClean="0">
                  <a:ln>
                    <a:noFill/>
                  </a:ln>
                  <a:solidFill>
                    <a:srgbClr val="353A3E"/>
                  </a:solidFill>
                  <a:effectLst/>
                  <a:uLnTx/>
                  <a:uFillTx/>
                  <a:latin typeface="微软雅黑" panose="020B0503020204020204" pitchFamily="34" charset="-122"/>
                  <a:ea typeface="微软雅黑" panose="020B0503020204020204" pitchFamily="34" charset="-122"/>
                  <a:cs typeface="+mn-cs"/>
                </a:rPr>
                <a:t>INTRODUCTION</a:t>
              </a:r>
              <a:endParaRPr kumimoji="0" lang="zh-CN" altLang="en-US" sz="1600" b="0" i="0" u="none" strike="noStrike" kern="1200" cap="none" spc="0" normalizeH="0" baseline="0" noProof="0" dirty="0">
                <a:ln>
                  <a:noFill/>
                </a:ln>
                <a:solidFill>
                  <a:srgbClr val="353A3E"/>
                </a:solidFill>
                <a:effectLst/>
                <a:uLnTx/>
                <a:uFillTx/>
                <a:latin typeface="微软雅黑" panose="020B0503020204020204" pitchFamily="34" charset="-122"/>
                <a:ea typeface="微软雅黑" panose="020B0503020204020204" pitchFamily="34" charset="-122"/>
                <a:cs typeface="+mn-cs"/>
              </a:endParaRPr>
            </a:p>
          </p:txBody>
        </p:sp>
      </p:grpSp>
      <p:pic>
        <p:nvPicPr>
          <p:cNvPr id="20" name="图片 1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00" y="5743971"/>
            <a:ext cx="1277897" cy="1277897"/>
          </a:xfrm>
          <a:prstGeom prst="rect">
            <a:avLst/>
          </a:prstGeom>
        </p:spPr>
      </p:pic>
    </p:spTree>
    <p:extLst>
      <p:ext uri="{BB962C8B-B14F-4D97-AF65-F5344CB8AC3E}">
        <p14:creationId xmlns:p14="http://schemas.microsoft.com/office/powerpoint/2010/main" val="8585224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50000" decel="5000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0-#ppt_w/2"/>
                                          </p:val>
                                        </p:tav>
                                        <p:tav tm="100000">
                                          <p:val>
                                            <p:strVal val="#ppt_x"/>
                                          </p:val>
                                        </p:tav>
                                      </p:tavLst>
                                    </p:anim>
                                    <p:anim calcmode="lin" valueType="num">
                                      <p:cBhvr additive="base">
                                        <p:cTn id="8" dur="500" fill="hold"/>
                                        <p:tgtEl>
                                          <p:spTgt spid="17"/>
                                        </p:tgtEl>
                                        <p:attrNameLst>
                                          <p:attrName>ppt_y</p:attrName>
                                        </p:attrNameLst>
                                      </p:cBhvr>
                                      <p:tavLst>
                                        <p:tav tm="0">
                                          <p:val>
                                            <p:strVal val="#ppt_y"/>
                                          </p:val>
                                        </p:tav>
                                        <p:tav tm="100000">
                                          <p:val>
                                            <p:strVal val="#ppt_y"/>
                                          </p:val>
                                        </p:tav>
                                      </p:tavLst>
                                    </p:anim>
                                  </p:childTnLst>
                                </p:cTn>
                              </p:par>
                              <p:par>
                                <p:cTn id="9" presetID="2" presetClass="entr" presetSubtype="8" accel="50000" decel="5000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0-#ppt_w/2"/>
                                          </p:val>
                                        </p:tav>
                                        <p:tav tm="100000">
                                          <p:val>
                                            <p:strVal val="#ppt_x"/>
                                          </p:val>
                                        </p:tav>
                                      </p:tavLst>
                                    </p:anim>
                                    <p:anim calcmode="lin" valueType="num">
                                      <p:cBhvr additive="base">
                                        <p:cTn id="12" dur="500" fill="hold"/>
                                        <p:tgtEl>
                                          <p:spTgt spid="7"/>
                                        </p:tgtEl>
                                        <p:attrNameLst>
                                          <p:attrName>ppt_y</p:attrName>
                                        </p:attrNameLst>
                                      </p:cBhvr>
                                      <p:tavLst>
                                        <p:tav tm="0">
                                          <p:val>
                                            <p:strVal val="#ppt_y"/>
                                          </p:val>
                                        </p:tav>
                                        <p:tav tm="100000">
                                          <p:val>
                                            <p:strVal val="#ppt_y"/>
                                          </p:val>
                                        </p:tav>
                                      </p:tavLst>
                                    </p:anim>
                                  </p:childTnLst>
                                </p:cTn>
                              </p:par>
                              <p:par>
                                <p:cTn id="13" presetID="2" presetClass="entr" presetSubtype="8" accel="50000" decel="5000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fill="hold"/>
                                        <p:tgtEl>
                                          <p:spTgt spid="5"/>
                                        </p:tgtEl>
                                        <p:attrNameLst>
                                          <p:attrName>ppt_x</p:attrName>
                                        </p:attrNameLst>
                                      </p:cBhvr>
                                      <p:tavLst>
                                        <p:tav tm="0">
                                          <p:val>
                                            <p:strVal val="0-#ppt_w/2"/>
                                          </p:val>
                                        </p:tav>
                                        <p:tav tm="100000">
                                          <p:val>
                                            <p:strVal val="#ppt_x"/>
                                          </p:val>
                                        </p:tav>
                                      </p:tavLst>
                                    </p:anim>
                                    <p:anim calcmode="lin" valueType="num">
                                      <p:cBhvr additive="base">
                                        <p:cTn id="16" dur="500" fill="hold"/>
                                        <p:tgtEl>
                                          <p:spTgt spid="5"/>
                                        </p:tgtEl>
                                        <p:attrNameLst>
                                          <p:attrName>ppt_y</p:attrName>
                                        </p:attrNameLst>
                                      </p:cBhvr>
                                      <p:tavLst>
                                        <p:tav tm="0">
                                          <p:val>
                                            <p:strVal val="#ppt_y"/>
                                          </p:val>
                                        </p:tav>
                                        <p:tav tm="100000">
                                          <p:val>
                                            <p:strVal val="#ppt_y"/>
                                          </p:val>
                                        </p:tav>
                                      </p:tavLst>
                                    </p:anim>
                                  </p:childTnLst>
                                </p:cTn>
                              </p:par>
                              <p:par>
                                <p:cTn id="17" presetID="2" presetClass="entr" presetSubtype="8" accel="50000" decel="5000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0-#ppt_w/2"/>
                                          </p:val>
                                        </p:tav>
                                        <p:tav tm="100000">
                                          <p:val>
                                            <p:strVal val="#ppt_x"/>
                                          </p:val>
                                        </p:tav>
                                      </p:tavLst>
                                    </p:anim>
                                    <p:anim calcmode="lin" valueType="num">
                                      <p:cBhvr additive="base">
                                        <p:cTn id="20" dur="500" fill="hold"/>
                                        <p:tgtEl>
                                          <p:spTgt spid="6"/>
                                        </p:tgtEl>
                                        <p:attrNameLst>
                                          <p:attrName>ppt_y</p:attrName>
                                        </p:attrNameLst>
                                      </p:cBhvr>
                                      <p:tavLst>
                                        <p:tav tm="0">
                                          <p:val>
                                            <p:strVal val="#ppt_y"/>
                                          </p:val>
                                        </p:tav>
                                        <p:tav tm="100000">
                                          <p:val>
                                            <p:strVal val="#ppt_y"/>
                                          </p:val>
                                        </p:tav>
                                      </p:tavLst>
                                    </p:anim>
                                  </p:childTnLst>
                                </p:cTn>
                              </p:par>
                              <p:par>
                                <p:cTn id="21" presetID="2" presetClass="entr" presetSubtype="8" accel="50000" decel="5000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additive="base">
                                        <p:cTn id="23" dur="500" fill="hold"/>
                                        <p:tgtEl>
                                          <p:spTgt spid="8"/>
                                        </p:tgtEl>
                                        <p:attrNameLst>
                                          <p:attrName>ppt_x</p:attrName>
                                        </p:attrNameLst>
                                      </p:cBhvr>
                                      <p:tavLst>
                                        <p:tav tm="0">
                                          <p:val>
                                            <p:strVal val="0-#ppt_w/2"/>
                                          </p:val>
                                        </p:tav>
                                        <p:tav tm="100000">
                                          <p:val>
                                            <p:strVal val="#ppt_x"/>
                                          </p:val>
                                        </p:tav>
                                      </p:tavLst>
                                    </p:anim>
                                    <p:anim calcmode="lin" valueType="num">
                                      <p:cBhvr additive="base">
                                        <p:cTn id="24" dur="500" fill="hold"/>
                                        <p:tgtEl>
                                          <p:spTgt spid="8"/>
                                        </p:tgtEl>
                                        <p:attrNameLst>
                                          <p:attrName>ppt_y</p:attrName>
                                        </p:attrNameLst>
                                      </p:cBhvr>
                                      <p:tavLst>
                                        <p:tav tm="0">
                                          <p:val>
                                            <p:strVal val="#ppt_y"/>
                                          </p:val>
                                        </p:tav>
                                        <p:tav tm="100000">
                                          <p:val>
                                            <p:strVal val="#ppt_y"/>
                                          </p:val>
                                        </p:tav>
                                      </p:tavLst>
                                    </p:anim>
                                  </p:childTnLst>
                                </p:cTn>
                              </p:par>
                              <p:par>
                                <p:cTn id="25" presetID="2" presetClass="entr" presetSubtype="8" accel="50000" decel="5000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fill="hold"/>
                                        <p:tgtEl>
                                          <p:spTgt spid="9"/>
                                        </p:tgtEl>
                                        <p:attrNameLst>
                                          <p:attrName>ppt_x</p:attrName>
                                        </p:attrNameLst>
                                      </p:cBhvr>
                                      <p:tavLst>
                                        <p:tav tm="0">
                                          <p:val>
                                            <p:strVal val="0-#ppt_w/2"/>
                                          </p:val>
                                        </p:tav>
                                        <p:tav tm="100000">
                                          <p:val>
                                            <p:strVal val="#ppt_x"/>
                                          </p:val>
                                        </p:tav>
                                      </p:tavLst>
                                    </p:anim>
                                    <p:anim calcmode="lin" valueType="num">
                                      <p:cBhvr additive="base">
                                        <p:cTn id="28" dur="500" fill="hold"/>
                                        <p:tgtEl>
                                          <p:spTgt spid="9"/>
                                        </p:tgtEl>
                                        <p:attrNameLst>
                                          <p:attrName>ppt_y</p:attrName>
                                        </p:attrNameLst>
                                      </p:cBhvr>
                                      <p:tavLst>
                                        <p:tav tm="0">
                                          <p:val>
                                            <p:strVal val="#ppt_y"/>
                                          </p:val>
                                        </p:tav>
                                        <p:tav tm="100000">
                                          <p:val>
                                            <p:strVal val="#ppt_y"/>
                                          </p:val>
                                        </p:tav>
                                      </p:tavLst>
                                    </p:anim>
                                  </p:childTnLst>
                                </p:cTn>
                              </p:par>
                              <p:par>
                                <p:cTn id="29" presetID="2" presetClass="entr" presetSubtype="8" accel="50000" decel="50000"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additive="base">
                                        <p:cTn id="31" dur="500" fill="hold"/>
                                        <p:tgtEl>
                                          <p:spTgt spid="10"/>
                                        </p:tgtEl>
                                        <p:attrNameLst>
                                          <p:attrName>ppt_x</p:attrName>
                                        </p:attrNameLst>
                                      </p:cBhvr>
                                      <p:tavLst>
                                        <p:tav tm="0">
                                          <p:val>
                                            <p:strVal val="0-#ppt_w/2"/>
                                          </p:val>
                                        </p:tav>
                                        <p:tav tm="100000">
                                          <p:val>
                                            <p:strVal val="#ppt_x"/>
                                          </p:val>
                                        </p:tav>
                                      </p:tavLst>
                                    </p:anim>
                                    <p:anim calcmode="lin" valueType="num">
                                      <p:cBhvr additive="base">
                                        <p:cTn id="32" dur="500" fill="hold"/>
                                        <p:tgtEl>
                                          <p:spTgt spid="10"/>
                                        </p:tgtEl>
                                        <p:attrNameLst>
                                          <p:attrName>ppt_y</p:attrName>
                                        </p:attrNameLst>
                                      </p:cBhvr>
                                      <p:tavLst>
                                        <p:tav tm="0">
                                          <p:val>
                                            <p:strVal val="#ppt_y"/>
                                          </p:val>
                                        </p:tav>
                                        <p:tav tm="100000">
                                          <p:val>
                                            <p:strVal val="#ppt_y"/>
                                          </p:val>
                                        </p:tav>
                                      </p:tavLst>
                                    </p:anim>
                                  </p:childTnLst>
                                </p:cTn>
                              </p:par>
                              <p:par>
                                <p:cTn id="33" presetID="2" presetClass="entr" presetSubtype="8" accel="50000" decel="50000" fill="hold" grpId="0" nodeType="withEffect">
                                  <p:stCondLst>
                                    <p:cond delay="0"/>
                                  </p:stCondLst>
                                  <p:childTnLst>
                                    <p:set>
                                      <p:cBhvr>
                                        <p:cTn id="34" dur="1" fill="hold">
                                          <p:stCondLst>
                                            <p:cond delay="0"/>
                                          </p:stCondLst>
                                        </p:cTn>
                                        <p:tgtEl>
                                          <p:spTgt spid="11"/>
                                        </p:tgtEl>
                                        <p:attrNameLst>
                                          <p:attrName>style.visibility</p:attrName>
                                        </p:attrNameLst>
                                      </p:cBhvr>
                                      <p:to>
                                        <p:strVal val="visible"/>
                                      </p:to>
                                    </p:set>
                                    <p:anim calcmode="lin" valueType="num">
                                      <p:cBhvr additive="base">
                                        <p:cTn id="35" dur="500" fill="hold"/>
                                        <p:tgtEl>
                                          <p:spTgt spid="11"/>
                                        </p:tgtEl>
                                        <p:attrNameLst>
                                          <p:attrName>ppt_x</p:attrName>
                                        </p:attrNameLst>
                                      </p:cBhvr>
                                      <p:tavLst>
                                        <p:tav tm="0">
                                          <p:val>
                                            <p:strVal val="0-#ppt_w/2"/>
                                          </p:val>
                                        </p:tav>
                                        <p:tav tm="100000">
                                          <p:val>
                                            <p:strVal val="#ppt_x"/>
                                          </p:val>
                                        </p:tav>
                                      </p:tavLst>
                                    </p:anim>
                                    <p:anim calcmode="lin" valueType="num">
                                      <p:cBhvr additive="base">
                                        <p:cTn id="36" dur="500" fill="hold"/>
                                        <p:tgtEl>
                                          <p:spTgt spid="11"/>
                                        </p:tgtEl>
                                        <p:attrNameLst>
                                          <p:attrName>ppt_y</p:attrName>
                                        </p:attrNameLst>
                                      </p:cBhvr>
                                      <p:tavLst>
                                        <p:tav tm="0">
                                          <p:val>
                                            <p:strVal val="#ppt_y"/>
                                          </p:val>
                                        </p:tav>
                                        <p:tav tm="100000">
                                          <p:val>
                                            <p:strVal val="#ppt_y"/>
                                          </p:val>
                                        </p:tav>
                                      </p:tavLst>
                                    </p:anim>
                                  </p:childTnLst>
                                </p:cTn>
                              </p:par>
                              <p:par>
                                <p:cTn id="37" presetID="2" presetClass="entr" presetSubtype="8" accel="50000" decel="50000" fill="hold" grpId="0" nodeType="withEffect">
                                  <p:stCondLst>
                                    <p:cond delay="0"/>
                                  </p:stCondLst>
                                  <p:childTnLst>
                                    <p:set>
                                      <p:cBhvr>
                                        <p:cTn id="38" dur="1" fill="hold">
                                          <p:stCondLst>
                                            <p:cond delay="0"/>
                                          </p:stCondLst>
                                        </p:cTn>
                                        <p:tgtEl>
                                          <p:spTgt spid="12"/>
                                        </p:tgtEl>
                                        <p:attrNameLst>
                                          <p:attrName>style.visibility</p:attrName>
                                        </p:attrNameLst>
                                      </p:cBhvr>
                                      <p:to>
                                        <p:strVal val="visible"/>
                                      </p:to>
                                    </p:set>
                                    <p:anim calcmode="lin" valueType="num">
                                      <p:cBhvr additive="base">
                                        <p:cTn id="39" dur="500" fill="hold"/>
                                        <p:tgtEl>
                                          <p:spTgt spid="12"/>
                                        </p:tgtEl>
                                        <p:attrNameLst>
                                          <p:attrName>ppt_x</p:attrName>
                                        </p:attrNameLst>
                                      </p:cBhvr>
                                      <p:tavLst>
                                        <p:tav tm="0">
                                          <p:val>
                                            <p:strVal val="0-#ppt_w/2"/>
                                          </p:val>
                                        </p:tav>
                                        <p:tav tm="100000">
                                          <p:val>
                                            <p:strVal val="#ppt_x"/>
                                          </p:val>
                                        </p:tav>
                                      </p:tavLst>
                                    </p:anim>
                                    <p:anim calcmode="lin" valueType="num">
                                      <p:cBhvr additive="base">
                                        <p:cTn id="40" dur="500" fill="hold"/>
                                        <p:tgtEl>
                                          <p:spTgt spid="12"/>
                                        </p:tgtEl>
                                        <p:attrNameLst>
                                          <p:attrName>ppt_y</p:attrName>
                                        </p:attrNameLst>
                                      </p:cBhvr>
                                      <p:tavLst>
                                        <p:tav tm="0">
                                          <p:val>
                                            <p:strVal val="#ppt_y"/>
                                          </p:val>
                                        </p:tav>
                                        <p:tav tm="100000">
                                          <p:val>
                                            <p:strVal val="#ppt_y"/>
                                          </p:val>
                                        </p:tav>
                                      </p:tavLst>
                                    </p:anim>
                                  </p:childTnLst>
                                </p:cTn>
                              </p:par>
                              <p:par>
                                <p:cTn id="41" presetID="2" presetClass="entr" presetSubtype="8" accel="50000" decel="50000" fill="hold" grpId="0" nodeType="withEffect">
                                  <p:stCondLst>
                                    <p:cond delay="0"/>
                                  </p:stCondLst>
                                  <p:childTnLst>
                                    <p:set>
                                      <p:cBhvr>
                                        <p:cTn id="42" dur="1" fill="hold">
                                          <p:stCondLst>
                                            <p:cond delay="0"/>
                                          </p:stCondLst>
                                        </p:cTn>
                                        <p:tgtEl>
                                          <p:spTgt spid="14"/>
                                        </p:tgtEl>
                                        <p:attrNameLst>
                                          <p:attrName>style.visibility</p:attrName>
                                        </p:attrNameLst>
                                      </p:cBhvr>
                                      <p:to>
                                        <p:strVal val="visible"/>
                                      </p:to>
                                    </p:set>
                                    <p:anim calcmode="lin" valueType="num">
                                      <p:cBhvr additive="base">
                                        <p:cTn id="43" dur="500" fill="hold"/>
                                        <p:tgtEl>
                                          <p:spTgt spid="14"/>
                                        </p:tgtEl>
                                        <p:attrNameLst>
                                          <p:attrName>ppt_x</p:attrName>
                                        </p:attrNameLst>
                                      </p:cBhvr>
                                      <p:tavLst>
                                        <p:tav tm="0">
                                          <p:val>
                                            <p:strVal val="0-#ppt_w/2"/>
                                          </p:val>
                                        </p:tav>
                                        <p:tav tm="100000">
                                          <p:val>
                                            <p:strVal val="#ppt_x"/>
                                          </p:val>
                                        </p:tav>
                                      </p:tavLst>
                                    </p:anim>
                                    <p:anim calcmode="lin" valueType="num">
                                      <p:cBhvr additive="base">
                                        <p:cTn id="44" dur="500" fill="hold"/>
                                        <p:tgtEl>
                                          <p:spTgt spid="14"/>
                                        </p:tgtEl>
                                        <p:attrNameLst>
                                          <p:attrName>ppt_y</p:attrName>
                                        </p:attrNameLst>
                                      </p:cBhvr>
                                      <p:tavLst>
                                        <p:tav tm="0">
                                          <p:val>
                                            <p:strVal val="#ppt_y"/>
                                          </p:val>
                                        </p:tav>
                                        <p:tav tm="100000">
                                          <p:val>
                                            <p:strVal val="#ppt_y"/>
                                          </p:val>
                                        </p:tav>
                                      </p:tavLst>
                                    </p:anim>
                                  </p:childTnLst>
                                </p:cTn>
                              </p:par>
                              <p:par>
                                <p:cTn id="45" presetID="2" presetClass="entr" presetSubtype="8" accel="50000" decel="50000" fill="hold" grpId="0" nodeType="withEffect">
                                  <p:stCondLst>
                                    <p:cond delay="0"/>
                                  </p:stCondLst>
                                  <p:childTnLst>
                                    <p:set>
                                      <p:cBhvr>
                                        <p:cTn id="46" dur="1" fill="hold">
                                          <p:stCondLst>
                                            <p:cond delay="0"/>
                                          </p:stCondLst>
                                        </p:cTn>
                                        <p:tgtEl>
                                          <p:spTgt spid="15"/>
                                        </p:tgtEl>
                                        <p:attrNameLst>
                                          <p:attrName>style.visibility</p:attrName>
                                        </p:attrNameLst>
                                      </p:cBhvr>
                                      <p:to>
                                        <p:strVal val="visible"/>
                                      </p:to>
                                    </p:set>
                                    <p:anim calcmode="lin" valueType="num">
                                      <p:cBhvr additive="base">
                                        <p:cTn id="47" dur="500" fill="hold"/>
                                        <p:tgtEl>
                                          <p:spTgt spid="15"/>
                                        </p:tgtEl>
                                        <p:attrNameLst>
                                          <p:attrName>ppt_x</p:attrName>
                                        </p:attrNameLst>
                                      </p:cBhvr>
                                      <p:tavLst>
                                        <p:tav tm="0">
                                          <p:val>
                                            <p:strVal val="0-#ppt_w/2"/>
                                          </p:val>
                                        </p:tav>
                                        <p:tav tm="100000">
                                          <p:val>
                                            <p:strVal val="#ppt_x"/>
                                          </p:val>
                                        </p:tav>
                                      </p:tavLst>
                                    </p:anim>
                                    <p:anim calcmode="lin" valueType="num">
                                      <p:cBhvr additive="base">
                                        <p:cTn id="48" dur="500" fill="hold"/>
                                        <p:tgtEl>
                                          <p:spTgt spid="15"/>
                                        </p:tgtEl>
                                        <p:attrNameLst>
                                          <p:attrName>ppt_y</p:attrName>
                                        </p:attrNameLst>
                                      </p:cBhvr>
                                      <p:tavLst>
                                        <p:tav tm="0">
                                          <p:val>
                                            <p:strVal val="#ppt_y"/>
                                          </p:val>
                                        </p:tav>
                                        <p:tav tm="100000">
                                          <p:val>
                                            <p:strVal val="#ppt_y"/>
                                          </p:val>
                                        </p:tav>
                                      </p:tavLst>
                                    </p:anim>
                                  </p:childTnLst>
                                </p:cTn>
                              </p:par>
                              <p:par>
                                <p:cTn id="49" presetID="2" presetClass="entr" presetSubtype="8" accel="50000" decel="50000" fill="hold" grpId="0" nodeType="withEffect">
                                  <p:stCondLst>
                                    <p:cond delay="0"/>
                                  </p:stCondLst>
                                  <p:childTnLst>
                                    <p:set>
                                      <p:cBhvr>
                                        <p:cTn id="50" dur="1" fill="hold">
                                          <p:stCondLst>
                                            <p:cond delay="0"/>
                                          </p:stCondLst>
                                        </p:cTn>
                                        <p:tgtEl>
                                          <p:spTgt spid="16"/>
                                        </p:tgtEl>
                                        <p:attrNameLst>
                                          <p:attrName>style.visibility</p:attrName>
                                        </p:attrNameLst>
                                      </p:cBhvr>
                                      <p:to>
                                        <p:strVal val="visible"/>
                                      </p:to>
                                    </p:set>
                                    <p:anim calcmode="lin" valueType="num">
                                      <p:cBhvr additive="base">
                                        <p:cTn id="51" dur="500" fill="hold"/>
                                        <p:tgtEl>
                                          <p:spTgt spid="16"/>
                                        </p:tgtEl>
                                        <p:attrNameLst>
                                          <p:attrName>ppt_x</p:attrName>
                                        </p:attrNameLst>
                                      </p:cBhvr>
                                      <p:tavLst>
                                        <p:tav tm="0">
                                          <p:val>
                                            <p:strVal val="0-#ppt_w/2"/>
                                          </p:val>
                                        </p:tav>
                                        <p:tav tm="100000">
                                          <p:val>
                                            <p:strVal val="#ppt_x"/>
                                          </p:val>
                                        </p:tav>
                                      </p:tavLst>
                                    </p:anim>
                                    <p:anim calcmode="lin" valueType="num">
                                      <p:cBhvr additive="base">
                                        <p:cTn id="52" dur="500" fill="hold"/>
                                        <p:tgtEl>
                                          <p:spTgt spid="16"/>
                                        </p:tgtEl>
                                        <p:attrNameLst>
                                          <p:attrName>ppt_y</p:attrName>
                                        </p:attrNameLst>
                                      </p:cBhvr>
                                      <p:tavLst>
                                        <p:tav tm="0">
                                          <p:val>
                                            <p:strVal val="#ppt_y"/>
                                          </p:val>
                                        </p:tav>
                                        <p:tav tm="100000">
                                          <p:val>
                                            <p:strVal val="#ppt_y"/>
                                          </p:val>
                                        </p:tav>
                                      </p:tavLst>
                                    </p:anim>
                                  </p:childTnLst>
                                </p:cTn>
                              </p:par>
                              <p:par>
                                <p:cTn id="53" presetID="2" presetClass="entr" presetSubtype="8" accel="50000" decel="50000" fill="hold" grpId="0" nodeType="withEffect">
                                  <p:stCondLst>
                                    <p:cond delay="0"/>
                                  </p:stCondLst>
                                  <p:childTnLst>
                                    <p:set>
                                      <p:cBhvr>
                                        <p:cTn id="54" dur="1" fill="hold">
                                          <p:stCondLst>
                                            <p:cond delay="0"/>
                                          </p:stCondLst>
                                        </p:cTn>
                                        <p:tgtEl>
                                          <p:spTgt spid="13"/>
                                        </p:tgtEl>
                                        <p:attrNameLst>
                                          <p:attrName>style.visibility</p:attrName>
                                        </p:attrNameLst>
                                      </p:cBhvr>
                                      <p:to>
                                        <p:strVal val="visible"/>
                                      </p:to>
                                    </p:set>
                                    <p:anim calcmode="lin" valueType="num">
                                      <p:cBhvr additive="base">
                                        <p:cTn id="55" dur="500" fill="hold"/>
                                        <p:tgtEl>
                                          <p:spTgt spid="13"/>
                                        </p:tgtEl>
                                        <p:attrNameLst>
                                          <p:attrName>ppt_x</p:attrName>
                                        </p:attrNameLst>
                                      </p:cBhvr>
                                      <p:tavLst>
                                        <p:tav tm="0">
                                          <p:val>
                                            <p:strVal val="0-#ppt_w/2"/>
                                          </p:val>
                                        </p:tav>
                                        <p:tav tm="100000">
                                          <p:val>
                                            <p:strVal val="#ppt_x"/>
                                          </p:val>
                                        </p:tav>
                                      </p:tavLst>
                                    </p:anim>
                                    <p:anim calcmode="lin" valueType="num">
                                      <p:cBhvr additive="base">
                                        <p:cTn id="56" dur="50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7" grpId="0" animBg="1"/>
      <p:bldP spid="5" grpId="0" animBg="1"/>
      <p:bldP spid="6" grpId="0" animBg="1"/>
      <p:bldP spid="8" grpId="0" animBg="1"/>
      <p:bldP spid="9" grpId="0" animBg="1"/>
      <p:bldP spid="10" grpId="0" animBg="1"/>
      <p:bldP spid="11" grpId="0" animBg="1"/>
      <p:bldP spid="12" grpId="0" animBg="1"/>
      <p:bldP spid="13" grpId="0" animBg="1"/>
      <p:bldP spid="14" grpId="0" animBg="1"/>
      <p:bldP spid="15" grpId="0" animBg="1"/>
      <p:bldP spid="16"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文本框 23"/>
          <p:cNvSpPr txBox="1">
            <a:spLocks noChangeArrowheads="1"/>
          </p:cNvSpPr>
          <p:nvPr/>
        </p:nvSpPr>
        <p:spPr bwMode="auto">
          <a:xfrm>
            <a:off x="739775" y="298450"/>
            <a:ext cx="20335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000" b="1" i="0" u="none" strike="noStrike" kern="1200" cap="none" spc="0" normalizeH="0" baseline="0" noProof="0" dirty="0" smtClean="0">
                <a:ln>
                  <a:noFill/>
                </a:ln>
                <a:solidFill>
                  <a:srgbClr val="F77258"/>
                </a:solidFill>
                <a:effectLst/>
                <a:uLnTx/>
                <a:uFillTx/>
                <a:latin typeface="微软雅黑" panose="020B0503020204020204" pitchFamily="34" charset="-122"/>
                <a:ea typeface="微软雅黑" panose="020B0503020204020204" pitchFamily="34" charset="-122"/>
                <a:cs typeface="+mn-cs"/>
              </a:rPr>
              <a:t>原型界面简介</a:t>
            </a:r>
            <a:endParaRPr kumimoji="0" lang="zh-CN" altLang="en-US" sz="2000" b="1" i="0" u="none" strike="noStrike" kern="1200" cap="none" spc="0" normalizeH="0" baseline="0" noProof="0" dirty="0">
              <a:ln>
                <a:noFill/>
              </a:ln>
              <a:solidFill>
                <a:srgbClr val="F77258"/>
              </a:solidFill>
              <a:effectLst/>
              <a:uLnTx/>
              <a:uFillTx/>
              <a:latin typeface="微软雅黑" panose="020B0503020204020204" pitchFamily="34" charset="-122"/>
              <a:ea typeface="微软雅黑" panose="020B0503020204020204" pitchFamily="34" charset="-122"/>
              <a:cs typeface="+mn-cs"/>
            </a:endParaRPr>
          </a:p>
        </p:txBody>
      </p:sp>
      <p:grpSp>
        <p:nvGrpSpPr>
          <p:cNvPr id="21" name="组合 29"/>
          <p:cNvGrpSpPr/>
          <p:nvPr/>
        </p:nvGrpSpPr>
        <p:grpSpPr bwMode="auto">
          <a:xfrm>
            <a:off x="338138" y="293688"/>
            <a:ext cx="333375" cy="411162"/>
            <a:chOff x="10668001" y="925959"/>
            <a:chExt cx="444498" cy="545940"/>
          </a:xfrm>
        </p:grpSpPr>
        <p:sp>
          <p:nvSpPr>
            <p:cNvPr id="22" name="等腰三角形 27"/>
            <p:cNvSpPr/>
            <p:nvPr/>
          </p:nvSpPr>
          <p:spPr>
            <a:xfrm rot="5400000">
              <a:off x="10633062" y="1005163"/>
              <a:ext cx="501675" cy="431798"/>
            </a:xfrm>
            <a:prstGeom prst="triangle">
              <a:avLst/>
            </a:pr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3" name="等腰三角形 28"/>
            <p:cNvSpPr/>
            <p:nvPr/>
          </p:nvSpPr>
          <p:spPr>
            <a:xfrm rot="5400000">
              <a:off x="10705952" y="955741"/>
              <a:ext cx="436330" cy="376765"/>
            </a:xfrm>
            <a:prstGeom prst="triangle">
              <a:avLst/>
            </a:pr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sp>
        <p:nvSpPr>
          <p:cNvPr id="14" name="Rounded Rectangle 2"/>
          <p:cNvSpPr/>
          <p:nvPr/>
        </p:nvSpPr>
        <p:spPr>
          <a:xfrm>
            <a:off x="739775" y="1477009"/>
            <a:ext cx="6046036" cy="4027805"/>
          </a:xfrm>
          <a:prstGeom prst="roundRect">
            <a:avLst>
              <a:gd name="adj" fmla="val 1163"/>
            </a:avLst>
          </a:prstGeom>
          <a:solidFill>
            <a:srgbClr val="F77258"/>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cs"/>
            </a:endParaRPr>
          </a:p>
        </p:txBody>
      </p:sp>
      <p:sp>
        <p:nvSpPr>
          <p:cNvPr id="15" name="矩形 8"/>
          <p:cNvSpPr>
            <a:spLocks noChangeArrowheads="1"/>
          </p:cNvSpPr>
          <p:nvPr/>
        </p:nvSpPr>
        <p:spPr bwMode="auto">
          <a:xfrm>
            <a:off x="876620" y="2506282"/>
            <a:ext cx="5927065" cy="2800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defTabSz="1216025" fontAlgn="base">
              <a:lnSpc>
                <a:spcPct val="120000"/>
              </a:lnSpc>
              <a:spcBef>
                <a:spcPct val="20000"/>
              </a:spcBef>
              <a:spcAft>
                <a:spcPct val="0"/>
              </a:spcAft>
              <a:defRPr/>
            </a:pPr>
            <a:r>
              <a:rPr lang="zh-CN" altLang="en-US" sz="2000" b="1" dirty="0">
                <a:solidFill>
                  <a:srgbClr val="FFFFFF"/>
                </a:solidFill>
                <a:latin typeface="Microsoft YaHei" charset="-122"/>
                <a:ea typeface="Microsoft YaHei" charset="-122"/>
                <a:cs typeface="Microsoft YaHei" charset="-122"/>
                <a:sym typeface="Arial" panose="020B0604020202020204" pitchFamily="34" charset="0"/>
              </a:rPr>
              <a:t>不要在原型工作上投入太多精力</a:t>
            </a:r>
            <a:r>
              <a:rPr lang="zh-CN" altLang="en-US" sz="2000" dirty="0">
                <a:solidFill>
                  <a:srgbClr val="FFFFFF"/>
                </a:solidFill>
                <a:latin typeface="Microsoft YaHei" charset="-122"/>
                <a:ea typeface="Microsoft YaHei" charset="-122"/>
                <a:cs typeface="Microsoft YaHei" charset="-122"/>
                <a:sym typeface="Arial" panose="020B0604020202020204" pitchFamily="34" charset="0"/>
              </a:rPr>
              <a:t>，否则可能会导致开发团队没有时间而不得不将原型作为产品或者匆忙进入混乱的产品实现。</a:t>
            </a:r>
          </a:p>
          <a:p>
            <a:pPr defTabSz="1216025" fontAlgn="base">
              <a:lnSpc>
                <a:spcPct val="120000"/>
              </a:lnSpc>
              <a:spcBef>
                <a:spcPct val="20000"/>
              </a:spcBef>
              <a:spcAft>
                <a:spcPct val="0"/>
              </a:spcAft>
              <a:defRPr/>
            </a:pPr>
            <a:r>
              <a:rPr lang="zh-CN" altLang="en-US" sz="2000" dirty="0">
                <a:solidFill>
                  <a:srgbClr val="FFFFFF"/>
                </a:solidFill>
                <a:latin typeface="Microsoft YaHei" charset="-122"/>
                <a:ea typeface="Microsoft YaHei" charset="-122"/>
                <a:cs typeface="Microsoft YaHei" charset="-122"/>
                <a:sym typeface="Arial" panose="020B0604020202020204" pitchFamily="34" charset="0"/>
              </a:rPr>
              <a:t>典型的情况就是：对整个解决方案进行建模而不是只对最不确定的、高风险或复杂的部分进行建模</a:t>
            </a:r>
            <a:r>
              <a:rPr lang="zh-CN" altLang="en-US" sz="2000" dirty="0" smtClean="0">
                <a:solidFill>
                  <a:srgbClr val="FFFFFF"/>
                </a:solidFill>
                <a:latin typeface="Microsoft YaHei" charset="-122"/>
                <a:ea typeface="Microsoft YaHei" charset="-122"/>
                <a:cs typeface="Microsoft YaHei" charset="-122"/>
                <a:sym typeface="Arial" panose="020B0604020202020204" pitchFamily="34" charset="0"/>
              </a:rPr>
              <a:t>。</a:t>
            </a:r>
            <a:r>
              <a:rPr lang="mr-IN" altLang="zh-CN" sz="2000" dirty="0">
                <a:solidFill>
                  <a:srgbClr val="FFFFFF"/>
                </a:solidFill>
                <a:latin typeface="Microsoft YaHei" charset="-122"/>
                <a:ea typeface="Microsoft YaHei" charset="-122"/>
                <a:cs typeface="Microsoft YaHei" charset="-122"/>
                <a:sym typeface="Arial" panose="020B0604020202020204" pitchFamily="34" charset="0"/>
              </a:rPr>
              <a:t>[1]</a:t>
            </a:r>
          </a:p>
          <a:p>
            <a:pPr defTabSz="1216025" fontAlgn="base">
              <a:lnSpc>
                <a:spcPct val="120000"/>
              </a:lnSpc>
              <a:spcBef>
                <a:spcPct val="20000"/>
              </a:spcBef>
              <a:spcAft>
                <a:spcPct val="0"/>
              </a:spcAft>
              <a:defRPr/>
            </a:pPr>
            <a:endParaRPr lang="zh-CN" altLang="en-US" sz="2000" dirty="0">
              <a:solidFill>
                <a:srgbClr val="FFFFFF"/>
              </a:solidFill>
              <a:latin typeface="Microsoft YaHei" charset="-122"/>
              <a:ea typeface="Microsoft YaHei" charset="-122"/>
              <a:cs typeface="Microsoft YaHei" charset="-122"/>
              <a:sym typeface="Arial" panose="020B0604020202020204" pitchFamily="34" charset="0"/>
            </a:endParaRPr>
          </a:p>
        </p:txBody>
      </p:sp>
      <p:grpSp>
        <p:nvGrpSpPr>
          <p:cNvPr id="16" name="组 15"/>
          <p:cNvGrpSpPr/>
          <p:nvPr/>
        </p:nvGrpSpPr>
        <p:grpSpPr>
          <a:xfrm>
            <a:off x="858747" y="1589950"/>
            <a:ext cx="1033116" cy="434340"/>
            <a:chOff x="916464" y="1694020"/>
            <a:chExt cx="1752106" cy="434340"/>
          </a:xfrm>
        </p:grpSpPr>
        <p:sp>
          <p:nvSpPr>
            <p:cNvPr id="17" name="圆角矩形 16"/>
            <p:cNvSpPr/>
            <p:nvPr/>
          </p:nvSpPr>
          <p:spPr>
            <a:xfrm>
              <a:off x="916464" y="1694020"/>
              <a:ext cx="1508760" cy="434340"/>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文本框 17"/>
            <p:cNvSpPr txBox="1"/>
            <p:nvPr/>
          </p:nvSpPr>
          <p:spPr>
            <a:xfrm>
              <a:off x="1116846" y="1726524"/>
              <a:ext cx="1551724" cy="369332"/>
            </a:xfrm>
            <a:prstGeom prst="rect">
              <a:avLst/>
            </a:prstGeom>
            <a:noFill/>
          </p:spPr>
          <p:txBody>
            <a:bodyPr wrap="square" rtlCol="0">
              <a:spAutoFit/>
            </a:bodyPr>
            <a:lstStyle/>
            <a:p>
              <a:r>
                <a:rPr kumimoji="1" lang="zh-CN" altLang="en-US" b="1" dirty="0" smtClean="0">
                  <a:solidFill>
                    <a:schemeClr val="bg1"/>
                  </a:solidFill>
                  <a:latin typeface="Microsoft YaHei" charset="-122"/>
                  <a:ea typeface="Microsoft YaHei" charset="-122"/>
                  <a:cs typeface="Microsoft YaHei" charset="-122"/>
                </a:rPr>
                <a:t>原因</a:t>
              </a:r>
              <a:endParaRPr kumimoji="1" lang="zh-CN" altLang="en-US" b="1" dirty="0">
                <a:solidFill>
                  <a:schemeClr val="bg1"/>
                </a:solidFill>
                <a:latin typeface="Microsoft YaHei" charset="-122"/>
                <a:ea typeface="Microsoft YaHei" charset="-122"/>
                <a:cs typeface="Microsoft YaHei" charset="-122"/>
              </a:endParaRPr>
            </a:p>
          </p:txBody>
        </p:sp>
      </p:grpSp>
      <p:sp>
        <p:nvSpPr>
          <p:cNvPr id="19" name="Rounded Rectangle 2"/>
          <p:cNvSpPr/>
          <p:nvPr/>
        </p:nvSpPr>
        <p:spPr>
          <a:xfrm>
            <a:off x="7609632" y="1477009"/>
            <a:ext cx="3629868" cy="4027805"/>
          </a:xfrm>
          <a:prstGeom prst="roundRect">
            <a:avLst>
              <a:gd name="adj" fmla="val 1163"/>
            </a:avLst>
          </a:prstGeom>
          <a:solidFill>
            <a:schemeClr val="accent1">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cs"/>
            </a:endParaRPr>
          </a:p>
        </p:txBody>
      </p:sp>
      <p:grpSp>
        <p:nvGrpSpPr>
          <p:cNvPr id="25" name="组 24"/>
          <p:cNvGrpSpPr/>
          <p:nvPr/>
        </p:nvGrpSpPr>
        <p:grpSpPr>
          <a:xfrm>
            <a:off x="7702696" y="1589950"/>
            <a:ext cx="1871391" cy="434340"/>
            <a:chOff x="894982" y="1694020"/>
            <a:chExt cx="1551724" cy="434340"/>
          </a:xfrm>
        </p:grpSpPr>
        <p:sp>
          <p:nvSpPr>
            <p:cNvPr id="26" name="圆角矩形 25"/>
            <p:cNvSpPr/>
            <p:nvPr/>
          </p:nvSpPr>
          <p:spPr>
            <a:xfrm>
              <a:off x="916464" y="1694020"/>
              <a:ext cx="1508760" cy="434340"/>
            </a:xfrm>
            <a:prstGeom prst="round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7" name="文本框 26"/>
            <p:cNvSpPr txBox="1"/>
            <p:nvPr/>
          </p:nvSpPr>
          <p:spPr>
            <a:xfrm>
              <a:off x="894982" y="1726524"/>
              <a:ext cx="1551724" cy="369332"/>
            </a:xfrm>
            <a:prstGeom prst="rect">
              <a:avLst/>
            </a:prstGeom>
            <a:noFill/>
          </p:spPr>
          <p:txBody>
            <a:bodyPr wrap="square" rtlCol="0">
              <a:spAutoFit/>
            </a:bodyPr>
            <a:lstStyle/>
            <a:p>
              <a:pPr algn="ctr"/>
              <a:r>
                <a:rPr kumimoji="1" lang="zh-CN" altLang="en-US" b="1" dirty="0" smtClean="0">
                  <a:solidFill>
                    <a:schemeClr val="bg1"/>
                  </a:solidFill>
                  <a:latin typeface="Microsoft YaHei" charset="-122"/>
                  <a:ea typeface="Microsoft YaHei" charset="-122"/>
                  <a:cs typeface="Microsoft YaHei" charset="-122"/>
                </a:rPr>
                <a:t>解决方法</a:t>
              </a:r>
              <a:endParaRPr kumimoji="1" lang="zh-CN" altLang="en-US" b="1" dirty="0">
                <a:solidFill>
                  <a:schemeClr val="bg1"/>
                </a:solidFill>
                <a:latin typeface="Microsoft YaHei" charset="-122"/>
                <a:ea typeface="Microsoft YaHei" charset="-122"/>
                <a:cs typeface="Microsoft YaHei" charset="-122"/>
              </a:endParaRPr>
            </a:p>
          </p:txBody>
        </p:sp>
      </p:grpSp>
      <p:sp>
        <p:nvSpPr>
          <p:cNvPr id="28" name="矩形 8"/>
          <p:cNvSpPr>
            <a:spLocks noChangeArrowheads="1"/>
          </p:cNvSpPr>
          <p:nvPr/>
        </p:nvSpPr>
        <p:spPr bwMode="auto">
          <a:xfrm>
            <a:off x="7591758" y="2832654"/>
            <a:ext cx="3665616"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285750" indent="-285750">
              <a:buFont typeface="Arial" charset="0"/>
              <a:buChar char="•"/>
            </a:pPr>
            <a:r>
              <a:rPr lang="zh-CN" altLang="en-US" sz="1600" dirty="0" smtClean="0">
                <a:solidFill>
                  <a:schemeClr val="tx1">
                    <a:lumMod val="65000"/>
                    <a:lumOff val="35000"/>
                  </a:schemeClr>
                </a:solidFill>
                <a:latin typeface="Microsoft YaHei" charset="-122"/>
                <a:ea typeface="Microsoft YaHei" charset="-122"/>
                <a:cs typeface="Microsoft YaHei" charset="-122"/>
              </a:rPr>
              <a:t>只要原型</a:t>
            </a:r>
            <a:r>
              <a:rPr lang="zh-CN" altLang="en-US" sz="1600" dirty="0">
                <a:solidFill>
                  <a:schemeClr val="tx1">
                    <a:lumMod val="65000"/>
                    <a:lumOff val="35000"/>
                  </a:schemeClr>
                </a:solidFill>
                <a:latin typeface="Microsoft YaHei" charset="-122"/>
                <a:ea typeface="Microsoft YaHei" charset="-122"/>
                <a:cs typeface="Microsoft YaHei" charset="-122"/>
              </a:rPr>
              <a:t>能够测试假设，能够回答问题并且能够提炼需求，就足够了</a:t>
            </a:r>
            <a:r>
              <a:rPr lang="zh-CN" altLang="en-US" sz="1600" dirty="0" smtClean="0">
                <a:solidFill>
                  <a:schemeClr val="tx1">
                    <a:lumMod val="65000"/>
                    <a:lumOff val="35000"/>
                  </a:schemeClr>
                </a:solidFill>
                <a:latin typeface="Microsoft YaHei" charset="-122"/>
                <a:ea typeface="Microsoft YaHei" charset="-122"/>
                <a:cs typeface="Microsoft YaHei" charset="-122"/>
              </a:rPr>
              <a:t>。</a:t>
            </a:r>
            <a:r>
              <a:rPr lang="mr-IN" altLang="zh-CN" sz="1600" dirty="0">
                <a:solidFill>
                  <a:schemeClr val="tx1">
                    <a:lumMod val="65000"/>
                    <a:lumOff val="35000"/>
                  </a:schemeClr>
                </a:solidFill>
                <a:latin typeface="Microsoft YaHei" charset="-122"/>
                <a:ea typeface="Microsoft YaHei" charset="-122"/>
                <a:cs typeface="Microsoft YaHei" charset="-122"/>
              </a:rPr>
              <a:t>[1]</a:t>
            </a:r>
          </a:p>
          <a:p>
            <a:pPr marL="285750" indent="-285750">
              <a:buFont typeface="Arial" charset="0"/>
              <a:buChar char="•"/>
            </a:pPr>
            <a:endParaRPr lang="zh-CN" altLang="en-US" sz="1600" dirty="0">
              <a:solidFill>
                <a:schemeClr val="tx1">
                  <a:lumMod val="65000"/>
                  <a:lumOff val="35000"/>
                </a:schemeClr>
              </a:solidFill>
              <a:latin typeface="Microsoft YaHei" charset="-122"/>
              <a:ea typeface="Microsoft YaHei" charset="-122"/>
              <a:cs typeface="Microsoft YaHei" charset="-122"/>
            </a:endParaRPr>
          </a:p>
        </p:txBody>
      </p:sp>
      <p:grpSp>
        <p:nvGrpSpPr>
          <p:cNvPr id="33" name="组 32"/>
          <p:cNvGrpSpPr/>
          <p:nvPr/>
        </p:nvGrpSpPr>
        <p:grpSpPr>
          <a:xfrm>
            <a:off x="4166630" y="698560"/>
            <a:ext cx="3858740" cy="596856"/>
            <a:chOff x="4081112" y="875484"/>
            <a:chExt cx="4029776" cy="434340"/>
          </a:xfrm>
        </p:grpSpPr>
        <p:sp>
          <p:nvSpPr>
            <p:cNvPr id="34" name="圆角矩形 33"/>
            <p:cNvSpPr/>
            <p:nvPr/>
          </p:nvSpPr>
          <p:spPr>
            <a:xfrm>
              <a:off x="4136900" y="875484"/>
              <a:ext cx="3918200" cy="434340"/>
            </a:xfrm>
            <a:prstGeom prst="roundRect">
              <a:avLst/>
            </a:prstGeom>
            <a:solidFill>
              <a:srgbClr val="F9D8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000">
                <a:solidFill>
                  <a:srgbClr val="F5D743"/>
                </a:solidFill>
              </a:endParaRPr>
            </a:p>
          </p:txBody>
        </p:sp>
        <p:sp>
          <p:nvSpPr>
            <p:cNvPr id="35" name="文本框 34"/>
            <p:cNvSpPr txBox="1"/>
            <p:nvPr/>
          </p:nvSpPr>
          <p:spPr>
            <a:xfrm>
              <a:off x="4081112" y="907989"/>
              <a:ext cx="4029776" cy="335960"/>
            </a:xfrm>
            <a:prstGeom prst="rect">
              <a:avLst/>
            </a:prstGeom>
            <a:noFill/>
          </p:spPr>
          <p:txBody>
            <a:bodyPr wrap="square" rtlCol="0">
              <a:spAutoFit/>
            </a:bodyPr>
            <a:lstStyle/>
            <a:p>
              <a:pPr algn="ctr"/>
              <a:r>
                <a:rPr kumimoji="1" lang="zh-CN" altLang="en-US" sz="2400" b="1" dirty="0" smtClean="0">
                  <a:solidFill>
                    <a:schemeClr val="bg1"/>
                  </a:solidFill>
                  <a:latin typeface="Microsoft YaHei" charset="-122"/>
                  <a:ea typeface="Microsoft YaHei" charset="-122"/>
                  <a:cs typeface="Microsoft YaHei" charset="-122"/>
                </a:rPr>
                <a:t>风险</a:t>
              </a:r>
              <a:r>
                <a:rPr kumimoji="1" lang="en-US" altLang="zh-CN" sz="2400" b="1" dirty="0" smtClean="0">
                  <a:solidFill>
                    <a:schemeClr val="bg1"/>
                  </a:solidFill>
                  <a:latin typeface="Microsoft YaHei" charset="-122"/>
                  <a:ea typeface="Microsoft YaHei" charset="-122"/>
                  <a:cs typeface="Microsoft YaHei" charset="-122"/>
                </a:rPr>
                <a:t>-</a:t>
              </a:r>
              <a:r>
                <a:rPr kumimoji="1" lang="zh-CN" altLang="en-US" sz="2400" b="1" dirty="0" smtClean="0">
                  <a:solidFill>
                    <a:schemeClr val="bg1"/>
                  </a:solidFill>
                  <a:latin typeface="Microsoft YaHei" charset="-122"/>
                  <a:ea typeface="Microsoft YaHei" charset="-122"/>
                  <a:cs typeface="Microsoft YaHei" charset="-122"/>
                </a:rPr>
                <a:t>对原型投入过多</a:t>
              </a:r>
              <a:endParaRPr kumimoji="1" lang="zh-CN" altLang="en-US" sz="2400" b="1" dirty="0">
                <a:solidFill>
                  <a:schemeClr val="bg1"/>
                </a:solidFill>
                <a:latin typeface="Microsoft YaHei" charset="-122"/>
                <a:ea typeface="Microsoft YaHei" charset="-122"/>
                <a:cs typeface="Microsoft YaHei" charset="-122"/>
              </a:endParaRPr>
            </a:p>
          </p:txBody>
        </p:sp>
      </p:grpSp>
    </p:spTree>
    <p:extLst>
      <p:ext uri="{BB962C8B-B14F-4D97-AF65-F5344CB8AC3E}">
        <p14:creationId xmlns:p14="http://schemas.microsoft.com/office/powerpoint/2010/main" val="2056204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50000" decel="5000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accel="50000" decel="5000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500" fill="hold"/>
                                        <p:tgtEl>
                                          <p:spTgt spid="15"/>
                                        </p:tgtEl>
                                        <p:attrNameLst>
                                          <p:attrName>ppt_x</p:attrName>
                                        </p:attrNameLst>
                                      </p:cBhvr>
                                      <p:tavLst>
                                        <p:tav tm="0">
                                          <p:val>
                                            <p:strVal val="0-#ppt_w/2"/>
                                          </p:val>
                                        </p:tav>
                                        <p:tav tm="100000">
                                          <p:val>
                                            <p:strVal val="#ppt_x"/>
                                          </p:val>
                                        </p:tav>
                                      </p:tavLst>
                                    </p:anim>
                                    <p:anim calcmode="lin" valueType="num">
                                      <p:cBhvr additive="base">
                                        <p:cTn id="12" dur="500" fill="hold"/>
                                        <p:tgtEl>
                                          <p:spTgt spid="15"/>
                                        </p:tgtEl>
                                        <p:attrNameLst>
                                          <p:attrName>ppt_y</p:attrName>
                                        </p:attrNameLst>
                                      </p:cBhvr>
                                      <p:tavLst>
                                        <p:tav tm="0">
                                          <p:val>
                                            <p:strVal val="#ppt_y"/>
                                          </p:val>
                                        </p:tav>
                                        <p:tav tm="100000">
                                          <p:val>
                                            <p:strVal val="#ppt_y"/>
                                          </p:val>
                                        </p:tav>
                                      </p:tavLst>
                                    </p:anim>
                                  </p:childTnLst>
                                </p:cTn>
                              </p:par>
                              <p:par>
                                <p:cTn id="13" presetID="2" presetClass="entr" presetSubtype="8" accel="50000" decel="5000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500" fill="hold"/>
                                        <p:tgtEl>
                                          <p:spTgt spid="16"/>
                                        </p:tgtEl>
                                        <p:attrNameLst>
                                          <p:attrName>ppt_x</p:attrName>
                                        </p:attrNameLst>
                                      </p:cBhvr>
                                      <p:tavLst>
                                        <p:tav tm="0">
                                          <p:val>
                                            <p:strVal val="0-#ppt_w/2"/>
                                          </p:val>
                                        </p:tav>
                                        <p:tav tm="100000">
                                          <p:val>
                                            <p:strVal val="#ppt_x"/>
                                          </p:val>
                                        </p:tav>
                                      </p:tavLst>
                                    </p:anim>
                                    <p:anim calcmode="lin" valueType="num">
                                      <p:cBhvr additive="base">
                                        <p:cTn id="16" dur="500" fill="hold"/>
                                        <p:tgtEl>
                                          <p:spTgt spid="16"/>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2" accel="50000" decel="50000" fill="hold" grpId="0" nodeType="clickEffect">
                                  <p:stCondLst>
                                    <p:cond delay="0"/>
                                  </p:stCondLst>
                                  <p:childTnLst>
                                    <p:set>
                                      <p:cBhvr>
                                        <p:cTn id="20" dur="1" fill="hold">
                                          <p:stCondLst>
                                            <p:cond delay="0"/>
                                          </p:stCondLst>
                                        </p:cTn>
                                        <p:tgtEl>
                                          <p:spTgt spid="19"/>
                                        </p:tgtEl>
                                        <p:attrNameLst>
                                          <p:attrName>style.visibility</p:attrName>
                                        </p:attrNameLst>
                                      </p:cBhvr>
                                      <p:to>
                                        <p:strVal val="visible"/>
                                      </p:to>
                                    </p:set>
                                    <p:anim calcmode="lin" valueType="num">
                                      <p:cBhvr additive="base">
                                        <p:cTn id="21" dur="500" fill="hold"/>
                                        <p:tgtEl>
                                          <p:spTgt spid="19"/>
                                        </p:tgtEl>
                                        <p:attrNameLst>
                                          <p:attrName>ppt_x</p:attrName>
                                        </p:attrNameLst>
                                      </p:cBhvr>
                                      <p:tavLst>
                                        <p:tav tm="0">
                                          <p:val>
                                            <p:strVal val="1+#ppt_w/2"/>
                                          </p:val>
                                        </p:tav>
                                        <p:tav tm="100000">
                                          <p:val>
                                            <p:strVal val="#ppt_x"/>
                                          </p:val>
                                        </p:tav>
                                      </p:tavLst>
                                    </p:anim>
                                    <p:anim calcmode="lin" valueType="num">
                                      <p:cBhvr additive="base">
                                        <p:cTn id="22" dur="500" fill="hold"/>
                                        <p:tgtEl>
                                          <p:spTgt spid="19"/>
                                        </p:tgtEl>
                                        <p:attrNameLst>
                                          <p:attrName>ppt_y</p:attrName>
                                        </p:attrNameLst>
                                      </p:cBhvr>
                                      <p:tavLst>
                                        <p:tav tm="0">
                                          <p:val>
                                            <p:strVal val="#ppt_y"/>
                                          </p:val>
                                        </p:tav>
                                        <p:tav tm="100000">
                                          <p:val>
                                            <p:strVal val="#ppt_y"/>
                                          </p:val>
                                        </p:tav>
                                      </p:tavLst>
                                    </p:anim>
                                  </p:childTnLst>
                                </p:cTn>
                              </p:par>
                              <p:par>
                                <p:cTn id="23" presetID="2" presetClass="entr" presetSubtype="2" accel="50000" decel="50000" fill="hold" nodeType="withEffect">
                                  <p:stCondLst>
                                    <p:cond delay="0"/>
                                  </p:stCondLst>
                                  <p:childTnLst>
                                    <p:set>
                                      <p:cBhvr>
                                        <p:cTn id="24" dur="1" fill="hold">
                                          <p:stCondLst>
                                            <p:cond delay="0"/>
                                          </p:stCondLst>
                                        </p:cTn>
                                        <p:tgtEl>
                                          <p:spTgt spid="25"/>
                                        </p:tgtEl>
                                        <p:attrNameLst>
                                          <p:attrName>style.visibility</p:attrName>
                                        </p:attrNameLst>
                                      </p:cBhvr>
                                      <p:to>
                                        <p:strVal val="visible"/>
                                      </p:to>
                                    </p:set>
                                    <p:anim calcmode="lin" valueType="num">
                                      <p:cBhvr additive="base">
                                        <p:cTn id="25" dur="500" fill="hold"/>
                                        <p:tgtEl>
                                          <p:spTgt spid="25"/>
                                        </p:tgtEl>
                                        <p:attrNameLst>
                                          <p:attrName>ppt_x</p:attrName>
                                        </p:attrNameLst>
                                      </p:cBhvr>
                                      <p:tavLst>
                                        <p:tav tm="0">
                                          <p:val>
                                            <p:strVal val="1+#ppt_w/2"/>
                                          </p:val>
                                        </p:tav>
                                        <p:tav tm="100000">
                                          <p:val>
                                            <p:strVal val="#ppt_x"/>
                                          </p:val>
                                        </p:tav>
                                      </p:tavLst>
                                    </p:anim>
                                    <p:anim calcmode="lin" valueType="num">
                                      <p:cBhvr additive="base">
                                        <p:cTn id="26" dur="500" fill="hold"/>
                                        <p:tgtEl>
                                          <p:spTgt spid="25"/>
                                        </p:tgtEl>
                                        <p:attrNameLst>
                                          <p:attrName>ppt_y</p:attrName>
                                        </p:attrNameLst>
                                      </p:cBhvr>
                                      <p:tavLst>
                                        <p:tav tm="0">
                                          <p:val>
                                            <p:strVal val="#ppt_y"/>
                                          </p:val>
                                        </p:tav>
                                        <p:tav tm="100000">
                                          <p:val>
                                            <p:strVal val="#ppt_y"/>
                                          </p:val>
                                        </p:tav>
                                      </p:tavLst>
                                    </p:anim>
                                  </p:childTnLst>
                                </p:cTn>
                              </p:par>
                              <p:par>
                                <p:cTn id="27" presetID="2" presetClass="entr" presetSubtype="2" accel="50000" decel="50000" fill="hold" grpId="0" nodeType="withEffect">
                                  <p:stCondLst>
                                    <p:cond delay="0"/>
                                  </p:stCondLst>
                                  <p:childTnLst>
                                    <p:set>
                                      <p:cBhvr>
                                        <p:cTn id="28" dur="1" fill="hold">
                                          <p:stCondLst>
                                            <p:cond delay="0"/>
                                          </p:stCondLst>
                                        </p:cTn>
                                        <p:tgtEl>
                                          <p:spTgt spid="28"/>
                                        </p:tgtEl>
                                        <p:attrNameLst>
                                          <p:attrName>style.visibility</p:attrName>
                                        </p:attrNameLst>
                                      </p:cBhvr>
                                      <p:to>
                                        <p:strVal val="visible"/>
                                      </p:to>
                                    </p:set>
                                    <p:anim calcmode="lin" valueType="num">
                                      <p:cBhvr additive="base">
                                        <p:cTn id="29" dur="500" fill="hold"/>
                                        <p:tgtEl>
                                          <p:spTgt spid="28"/>
                                        </p:tgtEl>
                                        <p:attrNameLst>
                                          <p:attrName>ppt_x</p:attrName>
                                        </p:attrNameLst>
                                      </p:cBhvr>
                                      <p:tavLst>
                                        <p:tav tm="0">
                                          <p:val>
                                            <p:strVal val="1+#ppt_w/2"/>
                                          </p:val>
                                        </p:tav>
                                        <p:tav tm="100000">
                                          <p:val>
                                            <p:strVal val="#ppt_x"/>
                                          </p:val>
                                        </p:tav>
                                      </p:tavLst>
                                    </p:anim>
                                    <p:anim calcmode="lin" valueType="num">
                                      <p:cBhvr additive="base">
                                        <p:cTn id="30" dur="500" fill="hold"/>
                                        <p:tgtEl>
                                          <p:spTgt spid="2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p:bldP spid="19" grpId="0" animBg="1"/>
      <p:bldP spid="28"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文本框 23"/>
          <p:cNvSpPr txBox="1">
            <a:spLocks noChangeArrowheads="1"/>
          </p:cNvSpPr>
          <p:nvPr/>
        </p:nvSpPr>
        <p:spPr bwMode="auto">
          <a:xfrm>
            <a:off x="739775" y="298450"/>
            <a:ext cx="20335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000" b="1" i="0" u="none" strike="noStrike" kern="1200" cap="none" spc="0" normalizeH="0" baseline="0" noProof="0" dirty="0" smtClean="0">
                <a:ln>
                  <a:noFill/>
                </a:ln>
                <a:solidFill>
                  <a:srgbClr val="F77258"/>
                </a:solidFill>
                <a:effectLst/>
                <a:uLnTx/>
                <a:uFillTx/>
                <a:latin typeface="微软雅黑" panose="020B0503020204020204" pitchFamily="34" charset="-122"/>
                <a:ea typeface="微软雅黑" panose="020B0503020204020204" pitchFamily="34" charset="-122"/>
                <a:cs typeface="+mn-cs"/>
              </a:rPr>
              <a:t>原型界面简介</a:t>
            </a:r>
            <a:endParaRPr kumimoji="0" lang="zh-CN" altLang="en-US" sz="2000" b="1" i="0" u="none" strike="noStrike" kern="1200" cap="none" spc="0" normalizeH="0" baseline="0" noProof="0" dirty="0">
              <a:ln>
                <a:noFill/>
              </a:ln>
              <a:solidFill>
                <a:srgbClr val="F77258"/>
              </a:solidFill>
              <a:effectLst/>
              <a:uLnTx/>
              <a:uFillTx/>
              <a:latin typeface="微软雅黑" panose="020B0503020204020204" pitchFamily="34" charset="-122"/>
              <a:ea typeface="微软雅黑" panose="020B0503020204020204" pitchFamily="34" charset="-122"/>
              <a:cs typeface="+mn-cs"/>
            </a:endParaRPr>
          </a:p>
        </p:txBody>
      </p:sp>
      <p:grpSp>
        <p:nvGrpSpPr>
          <p:cNvPr id="21" name="组合 29"/>
          <p:cNvGrpSpPr/>
          <p:nvPr/>
        </p:nvGrpSpPr>
        <p:grpSpPr bwMode="auto">
          <a:xfrm>
            <a:off x="338138" y="293688"/>
            <a:ext cx="333375" cy="411162"/>
            <a:chOff x="10668001" y="925959"/>
            <a:chExt cx="444498" cy="545940"/>
          </a:xfrm>
        </p:grpSpPr>
        <p:sp>
          <p:nvSpPr>
            <p:cNvPr id="22" name="等腰三角形 27"/>
            <p:cNvSpPr/>
            <p:nvPr/>
          </p:nvSpPr>
          <p:spPr>
            <a:xfrm rot="5400000">
              <a:off x="10633062" y="1005163"/>
              <a:ext cx="501675" cy="431798"/>
            </a:xfrm>
            <a:prstGeom prst="triangle">
              <a:avLst/>
            </a:pr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3" name="等腰三角形 28"/>
            <p:cNvSpPr/>
            <p:nvPr/>
          </p:nvSpPr>
          <p:spPr>
            <a:xfrm rot="5400000">
              <a:off x="10705952" y="955741"/>
              <a:ext cx="436330" cy="376765"/>
            </a:xfrm>
            <a:prstGeom prst="triangle">
              <a:avLst/>
            </a:pr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sp>
        <p:nvSpPr>
          <p:cNvPr id="24" name="等腰三角形 3"/>
          <p:cNvSpPr/>
          <p:nvPr/>
        </p:nvSpPr>
        <p:spPr>
          <a:xfrm>
            <a:off x="8924925" y="0"/>
            <a:ext cx="3267075" cy="6858000"/>
          </a:xfrm>
          <a:prstGeom prst="triangle">
            <a:avLst>
              <a:gd name="adj" fmla="val 100000"/>
            </a:avLst>
          </a:prstGeom>
          <a:solidFill>
            <a:srgbClr val="F772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0" name="等腰三角形 4"/>
          <p:cNvSpPr/>
          <p:nvPr/>
        </p:nvSpPr>
        <p:spPr>
          <a:xfrm rot="11374545">
            <a:off x="8839200" y="1468438"/>
            <a:ext cx="501650" cy="5270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772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1" name="等腰三角形 4"/>
          <p:cNvSpPr/>
          <p:nvPr/>
        </p:nvSpPr>
        <p:spPr>
          <a:xfrm rot="20476330">
            <a:off x="10464800" y="766763"/>
            <a:ext cx="1674813" cy="1760537"/>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2" name="等腰三角形 4"/>
          <p:cNvSpPr/>
          <p:nvPr/>
        </p:nvSpPr>
        <p:spPr>
          <a:xfrm>
            <a:off x="10202863" y="1533525"/>
            <a:ext cx="1282700" cy="134620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2DCCD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3" name="等腰三角形 4"/>
          <p:cNvSpPr/>
          <p:nvPr/>
        </p:nvSpPr>
        <p:spPr>
          <a:xfrm rot="3834254">
            <a:off x="9466263" y="5322888"/>
            <a:ext cx="342900" cy="3619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2DCCD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4" name="等腰三角形 4"/>
          <p:cNvSpPr/>
          <p:nvPr/>
        </p:nvSpPr>
        <p:spPr>
          <a:xfrm rot="3834254">
            <a:off x="9100344" y="6187282"/>
            <a:ext cx="244475" cy="255587"/>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8D84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5" name="等腰三角形 4"/>
          <p:cNvSpPr/>
          <p:nvPr/>
        </p:nvSpPr>
        <p:spPr>
          <a:xfrm rot="4726618">
            <a:off x="9940925" y="3300413"/>
            <a:ext cx="1177925" cy="12382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8D84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6" name="等腰三角形 4"/>
          <p:cNvSpPr/>
          <p:nvPr/>
        </p:nvSpPr>
        <p:spPr>
          <a:xfrm rot="21025852">
            <a:off x="11661775" y="754063"/>
            <a:ext cx="244475" cy="257175"/>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8D84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7" name="等腰三角形 4"/>
          <p:cNvSpPr/>
          <p:nvPr/>
        </p:nvSpPr>
        <p:spPr>
          <a:xfrm rot="3834254">
            <a:off x="8044656" y="329407"/>
            <a:ext cx="344487" cy="3619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8" name="等腰三角形 4"/>
          <p:cNvSpPr/>
          <p:nvPr/>
        </p:nvSpPr>
        <p:spPr>
          <a:xfrm rot="18038681">
            <a:off x="9340056" y="-207169"/>
            <a:ext cx="344488" cy="3619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9" name="等腰三角形 4"/>
          <p:cNvSpPr/>
          <p:nvPr/>
        </p:nvSpPr>
        <p:spPr>
          <a:xfrm rot="11374545">
            <a:off x="10853738" y="5605463"/>
            <a:ext cx="501650" cy="525462"/>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nvGrpSpPr>
          <p:cNvPr id="40" name="组合 49"/>
          <p:cNvGrpSpPr/>
          <p:nvPr/>
        </p:nvGrpSpPr>
        <p:grpSpPr>
          <a:xfrm>
            <a:off x="9152214" y="832757"/>
            <a:ext cx="3080989" cy="5591028"/>
            <a:chOff x="9152214" y="832757"/>
            <a:chExt cx="3080989" cy="5591028"/>
          </a:xfrm>
          <a:solidFill>
            <a:srgbClr val="FFFFFF"/>
          </a:solidFill>
        </p:grpSpPr>
        <p:sp>
          <p:nvSpPr>
            <p:cNvPr id="41" name="任意多边形 50"/>
            <p:cNvSpPr/>
            <p:nvPr/>
          </p:nvSpPr>
          <p:spPr>
            <a:xfrm rot="20476330">
              <a:off x="10748648" y="1409739"/>
              <a:ext cx="1484555" cy="991655"/>
            </a:xfrm>
            <a:custGeom>
              <a:avLst/>
              <a:gdLst>
                <a:gd name="connsiteX0" fmla="*/ 964253 w 1484555"/>
                <a:gd name="connsiteY0" fmla="*/ 0 h 991655"/>
                <a:gd name="connsiteX1" fmla="*/ 1484555 w 1484555"/>
                <a:gd name="connsiteY1" fmla="*/ 377030 h 991655"/>
                <a:gd name="connsiteX2" fmla="*/ 0 w 1484555"/>
                <a:gd name="connsiteY2" fmla="*/ 991655 h 991655"/>
              </a:gdLst>
              <a:ahLst/>
              <a:cxnLst>
                <a:cxn ang="0">
                  <a:pos x="connsiteX0" y="connsiteY0"/>
                </a:cxn>
                <a:cxn ang="0">
                  <a:pos x="connsiteX1" y="connsiteY1"/>
                </a:cxn>
                <a:cxn ang="0">
                  <a:pos x="connsiteX2" y="connsiteY2"/>
                </a:cxn>
              </a:cxnLst>
              <a:rect l="l" t="t" r="r" b="b"/>
              <a:pathLst>
                <a:path w="1484555" h="991655">
                  <a:moveTo>
                    <a:pt x="964253" y="0"/>
                  </a:moveTo>
                  <a:lnTo>
                    <a:pt x="1484555" y="377030"/>
                  </a:lnTo>
                  <a:lnTo>
                    <a:pt x="0" y="991655"/>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42" name="任意多边形 51"/>
            <p:cNvSpPr/>
            <p:nvPr/>
          </p:nvSpPr>
          <p:spPr>
            <a:xfrm>
              <a:off x="10971638" y="2127252"/>
              <a:ext cx="513649" cy="434792"/>
            </a:xfrm>
            <a:custGeom>
              <a:avLst/>
              <a:gdLst>
                <a:gd name="connsiteX0" fmla="*/ 207102 w 513649"/>
                <a:gd name="connsiteY0" fmla="*/ 0 h 434792"/>
                <a:gd name="connsiteX1" fmla="*/ 513649 w 513649"/>
                <a:gd name="connsiteY1" fmla="*/ 222135 h 434792"/>
                <a:gd name="connsiteX2" fmla="*/ 0 w 513649"/>
                <a:gd name="connsiteY2" fmla="*/ 434792 h 434792"/>
              </a:gdLst>
              <a:ahLst/>
              <a:cxnLst>
                <a:cxn ang="0">
                  <a:pos x="connsiteX0" y="connsiteY0"/>
                </a:cxn>
                <a:cxn ang="0">
                  <a:pos x="connsiteX1" y="connsiteY1"/>
                </a:cxn>
                <a:cxn ang="0">
                  <a:pos x="connsiteX2" y="connsiteY2"/>
                </a:cxn>
              </a:cxnLst>
              <a:rect l="l" t="t" r="r" b="b"/>
              <a:pathLst>
                <a:path w="513649" h="434792">
                  <a:moveTo>
                    <a:pt x="207102" y="0"/>
                  </a:moveTo>
                  <a:lnTo>
                    <a:pt x="513649" y="222135"/>
                  </a:lnTo>
                  <a:lnTo>
                    <a:pt x="0" y="434792"/>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43" name="任意多边形 52"/>
            <p:cNvSpPr/>
            <p:nvPr/>
          </p:nvSpPr>
          <p:spPr>
            <a:xfrm rot="3834254">
              <a:off x="9520560" y="5357206"/>
              <a:ext cx="314048" cy="287533"/>
            </a:xfrm>
            <a:custGeom>
              <a:avLst/>
              <a:gdLst>
                <a:gd name="connsiteX0" fmla="*/ 11468 w 314048"/>
                <a:gd name="connsiteY0" fmla="*/ 0 h 287533"/>
                <a:gd name="connsiteX1" fmla="*/ 314048 w 314048"/>
                <a:gd name="connsiteY1" fmla="*/ 219261 h 287533"/>
                <a:gd name="connsiteX2" fmla="*/ 149143 w 314048"/>
                <a:gd name="connsiteY2" fmla="*/ 287533 h 287533"/>
                <a:gd name="connsiteX3" fmla="*/ 0 w 314048"/>
                <a:gd name="connsiteY3" fmla="*/ 99595 h 287533"/>
              </a:gdLst>
              <a:ahLst/>
              <a:cxnLst>
                <a:cxn ang="0">
                  <a:pos x="connsiteX0" y="connsiteY0"/>
                </a:cxn>
                <a:cxn ang="0">
                  <a:pos x="connsiteX1" y="connsiteY1"/>
                </a:cxn>
                <a:cxn ang="0">
                  <a:pos x="connsiteX2" y="connsiteY2"/>
                </a:cxn>
                <a:cxn ang="0">
                  <a:pos x="connsiteX3" y="connsiteY3"/>
                </a:cxn>
              </a:cxnLst>
              <a:rect l="l" t="t" r="r" b="b"/>
              <a:pathLst>
                <a:path w="314048" h="287533">
                  <a:moveTo>
                    <a:pt x="11468" y="0"/>
                  </a:moveTo>
                  <a:lnTo>
                    <a:pt x="314048" y="219261"/>
                  </a:lnTo>
                  <a:lnTo>
                    <a:pt x="149143" y="287533"/>
                  </a:lnTo>
                  <a:lnTo>
                    <a:pt x="0" y="99595"/>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44" name="任意多边形 66"/>
            <p:cNvSpPr/>
            <p:nvPr/>
          </p:nvSpPr>
          <p:spPr>
            <a:xfrm rot="3834254">
              <a:off x="9141845" y="6212916"/>
              <a:ext cx="221238" cy="200499"/>
            </a:xfrm>
            <a:custGeom>
              <a:avLst/>
              <a:gdLst>
                <a:gd name="connsiteX0" fmla="*/ 6794 w 221238"/>
                <a:gd name="connsiteY0" fmla="*/ 0 h 200499"/>
                <a:gd name="connsiteX1" fmla="*/ 221238 w 221238"/>
                <a:gd name="connsiteY1" fmla="*/ 155395 h 200499"/>
                <a:gd name="connsiteX2" fmla="*/ 112294 w 221238"/>
                <a:gd name="connsiteY2" fmla="*/ 200499 h 200499"/>
                <a:gd name="connsiteX3" fmla="*/ 0 w 221238"/>
                <a:gd name="connsiteY3" fmla="*/ 58996 h 200499"/>
              </a:gdLst>
              <a:ahLst/>
              <a:cxnLst>
                <a:cxn ang="0">
                  <a:pos x="connsiteX0" y="connsiteY0"/>
                </a:cxn>
                <a:cxn ang="0">
                  <a:pos x="connsiteX1" y="connsiteY1"/>
                </a:cxn>
                <a:cxn ang="0">
                  <a:pos x="connsiteX2" y="connsiteY2"/>
                </a:cxn>
                <a:cxn ang="0">
                  <a:pos x="connsiteX3" y="connsiteY3"/>
                </a:cxn>
              </a:cxnLst>
              <a:rect l="l" t="t" r="r" b="b"/>
              <a:pathLst>
                <a:path w="221238" h="200499">
                  <a:moveTo>
                    <a:pt x="6794" y="0"/>
                  </a:moveTo>
                  <a:lnTo>
                    <a:pt x="221238" y="155395"/>
                  </a:lnTo>
                  <a:lnTo>
                    <a:pt x="112294" y="200499"/>
                  </a:lnTo>
                  <a:lnTo>
                    <a:pt x="0" y="58996"/>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45" name="任意多边形 68"/>
            <p:cNvSpPr/>
            <p:nvPr/>
          </p:nvSpPr>
          <p:spPr>
            <a:xfrm rot="4726618">
              <a:off x="10137641" y="3462627"/>
              <a:ext cx="1090268" cy="942332"/>
            </a:xfrm>
            <a:custGeom>
              <a:avLst/>
              <a:gdLst>
                <a:gd name="connsiteX0" fmla="*/ 54741 w 1090268"/>
                <a:gd name="connsiteY0" fmla="*/ 0 h 942332"/>
                <a:gd name="connsiteX1" fmla="*/ 1090268 w 1090268"/>
                <a:gd name="connsiteY1" fmla="*/ 750382 h 942332"/>
                <a:gd name="connsiteX2" fmla="*/ 626636 w 1090268"/>
                <a:gd name="connsiteY2" fmla="*/ 942332 h 942332"/>
                <a:gd name="connsiteX3" fmla="*/ 0 w 1090268"/>
                <a:gd name="connsiteY3" fmla="*/ 475377 h 942332"/>
              </a:gdLst>
              <a:ahLst/>
              <a:cxnLst>
                <a:cxn ang="0">
                  <a:pos x="connsiteX0" y="connsiteY0"/>
                </a:cxn>
                <a:cxn ang="0">
                  <a:pos x="connsiteX1" y="connsiteY1"/>
                </a:cxn>
                <a:cxn ang="0">
                  <a:pos x="connsiteX2" y="connsiteY2"/>
                </a:cxn>
                <a:cxn ang="0">
                  <a:pos x="connsiteX3" y="connsiteY3"/>
                </a:cxn>
              </a:cxnLst>
              <a:rect l="l" t="t" r="r" b="b"/>
              <a:pathLst>
                <a:path w="1090268" h="942332">
                  <a:moveTo>
                    <a:pt x="54741" y="0"/>
                  </a:moveTo>
                  <a:lnTo>
                    <a:pt x="1090268" y="750382"/>
                  </a:lnTo>
                  <a:lnTo>
                    <a:pt x="626636" y="942332"/>
                  </a:lnTo>
                  <a:lnTo>
                    <a:pt x="0" y="475377"/>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46" name="任意多边形 69"/>
            <p:cNvSpPr/>
            <p:nvPr/>
          </p:nvSpPr>
          <p:spPr>
            <a:xfrm rot="21025852">
              <a:off x="11693675" y="832757"/>
              <a:ext cx="217959" cy="164561"/>
            </a:xfrm>
            <a:custGeom>
              <a:avLst/>
              <a:gdLst>
                <a:gd name="connsiteX0" fmla="*/ 115393 w 217959"/>
                <a:gd name="connsiteY0" fmla="*/ 0 h 164561"/>
                <a:gd name="connsiteX1" fmla="*/ 217959 w 217959"/>
                <a:gd name="connsiteY1" fmla="*/ 74324 h 164561"/>
                <a:gd name="connsiteX2" fmla="*/ 0 w 217959"/>
                <a:gd name="connsiteY2" fmla="*/ 164561 h 164561"/>
              </a:gdLst>
              <a:ahLst/>
              <a:cxnLst>
                <a:cxn ang="0">
                  <a:pos x="connsiteX0" y="connsiteY0"/>
                </a:cxn>
                <a:cxn ang="0">
                  <a:pos x="connsiteX1" y="connsiteY1"/>
                </a:cxn>
                <a:cxn ang="0">
                  <a:pos x="connsiteX2" y="connsiteY2"/>
                </a:cxn>
              </a:cxnLst>
              <a:rect l="l" t="t" r="r" b="b"/>
              <a:pathLst>
                <a:path w="217959" h="164561">
                  <a:moveTo>
                    <a:pt x="115393" y="0"/>
                  </a:moveTo>
                  <a:lnTo>
                    <a:pt x="217959" y="74324"/>
                  </a:lnTo>
                  <a:lnTo>
                    <a:pt x="0" y="16456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sp>
        <p:nvSpPr>
          <p:cNvPr id="47" name="等腰三角形 4"/>
          <p:cNvSpPr/>
          <p:nvPr/>
        </p:nvSpPr>
        <p:spPr>
          <a:xfrm rot="1555719">
            <a:off x="6561138" y="669925"/>
            <a:ext cx="242887" cy="255588"/>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nvGrpSpPr>
          <p:cNvPr id="48" name="组 47"/>
          <p:cNvGrpSpPr/>
          <p:nvPr/>
        </p:nvGrpSpPr>
        <p:grpSpPr>
          <a:xfrm>
            <a:off x="853823" y="1290267"/>
            <a:ext cx="1919540" cy="596856"/>
            <a:chOff x="4081112" y="875484"/>
            <a:chExt cx="4029776" cy="434340"/>
          </a:xfrm>
        </p:grpSpPr>
        <p:sp>
          <p:nvSpPr>
            <p:cNvPr id="49" name="圆角矩形 48"/>
            <p:cNvSpPr/>
            <p:nvPr/>
          </p:nvSpPr>
          <p:spPr>
            <a:xfrm>
              <a:off x="4136900" y="875484"/>
              <a:ext cx="3918200" cy="434340"/>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000"/>
            </a:p>
          </p:txBody>
        </p:sp>
        <p:sp>
          <p:nvSpPr>
            <p:cNvPr id="50" name="文本框 49"/>
            <p:cNvSpPr txBox="1"/>
            <p:nvPr/>
          </p:nvSpPr>
          <p:spPr>
            <a:xfrm>
              <a:off x="4081112" y="907988"/>
              <a:ext cx="4029776" cy="335960"/>
            </a:xfrm>
            <a:prstGeom prst="rect">
              <a:avLst/>
            </a:prstGeom>
            <a:noFill/>
          </p:spPr>
          <p:txBody>
            <a:bodyPr wrap="square" rtlCol="0">
              <a:spAutoFit/>
            </a:bodyPr>
            <a:lstStyle/>
            <a:p>
              <a:pPr algn="ctr"/>
              <a:r>
                <a:rPr kumimoji="1" lang="zh-CN" altLang="en-US" sz="2400" b="1" dirty="0" smtClean="0">
                  <a:solidFill>
                    <a:schemeClr val="bg1"/>
                  </a:solidFill>
                  <a:latin typeface="Microsoft YaHei" charset="-122"/>
                  <a:ea typeface="Microsoft YaHei" charset="-122"/>
                  <a:cs typeface="Microsoft YaHei" charset="-122"/>
                </a:rPr>
                <a:t>设计流程</a:t>
              </a:r>
              <a:endParaRPr kumimoji="1" lang="zh-CN" altLang="en-US" sz="2400" b="1" dirty="0">
                <a:solidFill>
                  <a:schemeClr val="bg1"/>
                </a:solidFill>
                <a:latin typeface="Microsoft YaHei" charset="-122"/>
                <a:ea typeface="Microsoft YaHei" charset="-122"/>
                <a:cs typeface="Microsoft YaHei" charset="-122"/>
              </a:endParaRPr>
            </a:p>
          </p:txBody>
        </p:sp>
      </p:grpSp>
      <p:sp>
        <p:nvSpPr>
          <p:cNvPr id="5" name="矩形 4"/>
          <p:cNvSpPr/>
          <p:nvPr/>
        </p:nvSpPr>
        <p:spPr>
          <a:xfrm>
            <a:off x="593478" y="2127252"/>
            <a:ext cx="8766476" cy="5170646"/>
          </a:xfrm>
          <a:prstGeom prst="rect">
            <a:avLst/>
          </a:prstGeom>
        </p:spPr>
        <p:txBody>
          <a:bodyPr wrap="square">
            <a:spAutoFit/>
          </a:bodyPr>
          <a:lstStyle/>
          <a:p>
            <a:pPr algn="just">
              <a:lnSpc>
                <a:spcPct val="150000"/>
              </a:lnSpc>
            </a:pPr>
            <a:r>
              <a:rPr lang="zh-CN" altLang="en-US" sz="2000" dirty="0" smtClean="0">
                <a:solidFill>
                  <a:srgbClr val="000000"/>
                </a:solidFill>
                <a:latin typeface="Microsoft YaHei" charset="-122"/>
                <a:ea typeface="Microsoft YaHei" charset="-122"/>
                <a:cs typeface="Microsoft YaHei" charset="-122"/>
              </a:rPr>
              <a:t>快速设计的三大流程通常为手绘的低保真原型，</a:t>
            </a:r>
            <a:r>
              <a:rPr lang="en-US" altLang="zh-CN" sz="2000" dirty="0" err="1" smtClean="0">
                <a:solidFill>
                  <a:srgbClr val="000000"/>
                </a:solidFill>
                <a:latin typeface="Microsoft YaHei" charset="-122"/>
                <a:ea typeface="Microsoft YaHei" charset="-122"/>
                <a:cs typeface="Microsoft YaHei" charset="-122"/>
              </a:rPr>
              <a:t>axure</a:t>
            </a:r>
            <a:r>
              <a:rPr lang="zh-CN" altLang="en-US" sz="2000" dirty="0" smtClean="0">
                <a:solidFill>
                  <a:srgbClr val="000000"/>
                </a:solidFill>
                <a:latin typeface="Microsoft YaHei" charset="-122"/>
                <a:ea typeface="Microsoft YaHei" charset="-122"/>
                <a:cs typeface="Microsoft YaHei" charset="-122"/>
              </a:rPr>
              <a:t>、</a:t>
            </a:r>
            <a:r>
              <a:rPr lang="en-US" altLang="zh-CN" sz="2000" dirty="0" smtClean="0">
                <a:solidFill>
                  <a:srgbClr val="000000"/>
                </a:solidFill>
                <a:latin typeface="Microsoft YaHei" charset="-122"/>
                <a:ea typeface="Microsoft YaHei" charset="-122"/>
                <a:cs typeface="Microsoft YaHei" charset="-122"/>
              </a:rPr>
              <a:t>proto</a:t>
            </a:r>
            <a:r>
              <a:rPr lang="zh-CN" altLang="en-US" sz="2000" dirty="0" smtClean="0">
                <a:solidFill>
                  <a:srgbClr val="000000"/>
                </a:solidFill>
                <a:latin typeface="Microsoft YaHei" charset="-122"/>
                <a:ea typeface="Microsoft YaHei" charset="-122"/>
                <a:cs typeface="Microsoft YaHei" charset="-122"/>
              </a:rPr>
              <a:t>等工具绘制的</a:t>
            </a:r>
            <a:r>
              <a:rPr lang="en-US" altLang="zh-CN" sz="2000" dirty="0" smtClean="0">
                <a:solidFill>
                  <a:srgbClr val="000000"/>
                </a:solidFill>
                <a:latin typeface="Microsoft YaHei" charset="-122"/>
                <a:ea typeface="Microsoft YaHei" charset="-122"/>
                <a:cs typeface="Microsoft YaHei" charset="-122"/>
              </a:rPr>
              <a:t>layout</a:t>
            </a:r>
            <a:r>
              <a:rPr lang="zh-CN" altLang="en-US" sz="2000" dirty="0" smtClean="0">
                <a:solidFill>
                  <a:srgbClr val="000000"/>
                </a:solidFill>
                <a:latin typeface="Microsoft YaHei" charset="-122"/>
                <a:ea typeface="Microsoft YaHei" charset="-122"/>
                <a:cs typeface="Microsoft YaHei" charset="-122"/>
              </a:rPr>
              <a:t>，加上最终视觉完善度较高的高保真</a:t>
            </a:r>
            <a:r>
              <a:rPr lang="zh-CN" altLang="en-US" sz="2000" dirty="0">
                <a:solidFill>
                  <a:srgbClr val="000000"/>
                </a:solidFill>
                <a:latin typeface="Microsoft YaHei" charset="-122"/>
                <a:ea typeface="Microsoft YaHei" charset="-122"/>
                <a:cs typeface="Microsoft YaHei" charset="-122"/>
              </a:rPr>
              <a:t>原型。不同精细度的三种原型都对设计流程有着非常重要的意义：</a:t>
            </a:r>
          </a:p>
          <a:p>
            <a:pPr algn="just">
              <a:lnSpc>
                <a:spcPct val="150000"/>
              </a:lnSpc>
            </a:pPr>
            <a:r>
              <a:rPr lang="zh-CN" altLang="en-US" sz="2000" b="1" dirty="0" smtClean="0">
                <a:solidFill>
                  <a:srgbClr val="FF0000"/>
                </a:solidFill>
                <a:latin typeface="Microsoft YaHei" charset="-122"/>
                <a:ea typeface="Microsoft YaHei" charset="-122"/>
                <a:cs typeface="Microsoft YaHei" charset="-122"/>
              </a:rPr>
              <a:t>简单</a:t>
            </a:r>
            <a:r>
              <a:rPr lang="zh-CN" altLang="en-US" sz="2000" b="1" dirty="0">
                <a:solidFill>
                  <a:srgbClr val="FF0000"/>
                </a:solidFill>
                <a:latin typeface="Microsoft YaHei" charset="-122"/>
                <a:ea typeface="Microsoft YaHei" charset="-122"/>
                <a:cs typeface="Microsoft YaHei" charset="-122"/>
              </a:rPr>
              <a:t>的手绘草图原型</a:t>
            </a:r>
            <a:r>
              <a:rPr lang="zh-CN" altLang="en-US" sz="2000" dirty="0">
                <a:solidFill>
                  <a:srgbClr val="000000"/>
                </a:solidFill>
                <a:latin typeface="Microsoft YaHei" charset="-122"/>
                <a:ea typeface="Microsoft YaHei" charset="-122"/>
                <a:cs typeface="Microsoft YaHei" charset="-122"/>
              </a:rPr>
              <a:t>：通常可以让专业的人士很快验证产品的逻 辑是否有问题，流程是否顺畅</a:t>
            </a:r>
            <a:r>
              <a:rPr lang="zh-CN" altLang="en-US" sz="2000" dirty="0" smtClean="0">
                <a:solidFill>
                  <a:srgbClr val="000000"/>
                </a:solidFill>
                <a:latin typeface="Microsoft YaHei" charset="-122"/>
                <a:ea typeface="Microsoft YaHei" charset="-122"/>
                <a:cs typeface="Microsoft YaHei" charset="-122"/>
              </a:rPr>
              <a:t>。</a:t>
            </a:r>
            <a:endParaRPr lang="en-US" altLang="zh-CN" sz="2000" dirty="0" smtClean="0">
              <a:solidFill>
                <a:srgbClr val="000000"/>
              </a:solidFill>
              <a:latin typeface="Microsoft YaHei" charset="-122"/>
              <a:ea typeface="Microsoft YaHei" charset="-122"/>
              <a:cs typeface="Microsoft YaHei" charset="-122"/>
            </a:endParaRPr>
          </a:p>
          <a:p>
            <a:pPr algn="just">
              <a:lnSpc>
                <a:spcPct val="150000"/>
              </a:lnSpc>
            </a:pPr>
            <a:r>
              <a:rPr lang="en-US" altLang="zh-CN" sz="2000" b="1" dirty="0" err="1" smtClean="0">
                <a:solidFill>
                  <a:srgbClr val="FF0000"/>
                </a:solidFill>
                <a:latin typeface="Microsoft YaHei" charset="-122"/>
                <a:ea typeface="Microsoft YaHei" charset="-122"/>
                <a:cs typeface="Microsoft YaHei" charset="-122"/>
              </a:rPr>
              <a:t>axure</a:t>
            </a:r>
            <a:r>
              <a:rPr lang="zh-CN" altLang="en-US" sz="2000" b="1" dirty="0">
                <a:solidFill>
                  <a:srgbClr val="FF0000"/>
                </a:solidFill>
                <a:latin typeface="Microsoft YaHei" charset="-122"/>
                <a:ea typeface="Microsoft YaHei" charset="-122"/>
                <a:cs typeface="Microsoft YaHei" charset="-122"/>
              </a:rPr>
              <a:t>绘制的低保真原型</a:t>
            </a:r>
            <a:r>
              <a:rPr lang="zh-CN" altLang="en-US" sz="2000" dirty="0">
                <a:solidFill>
                  <a:srgbClr val="000000"/>
                </a:solidFill>
                <a:latin typeface="Microsoft YaHei" charset="-122"/>
                <a:ea typeface="Microsoft YaHei" charset="-122"/>
                <a:cs typeface="Microsoft YaHei" charset="-122"/>
              </a:rPr>
              <a:t>：可以验证页面布局是否合理，按钮的位置是否顺手。还可以给对互 联网产品比较熟悉但没有用过该产品的人进行可用性测试</a:t>
            </a:r>
            <a:r>
              <a:rPr lang="zh-CN" altLang="en-US" sz="2000" dirty="0" smtClean="0">
                <a:solidFill>
                  <a:srgbClr val="000000"/>
                </a:solidFill>
                <a:latin typeface="Microsoft YaHei" charset="-122"/>
                <a:ea typeface="Microsoft YaHei" charset="-122"/>
                <a:cs typeface="Microsoft YaHei" charset="-122"/>
              </a:rPr>
              <a:t>。</a:t>
            </a:r>
            <a:endParaRPr lang="en-US" altLang="zh-CN" sz="2000" dirty="0" smtClean="0">
              <a:solidFill>
                <a:srgbClr val="000000"/>
              </a:solidFill>
              <a:latin typeface="Microsoft YaHei" charset="-122"/>
              <a:ea typeface="Microsoft YaHei" charset="-122"/>
              <a:cs typeface="Microsoft YaHei" charset="-122"/>
            </a:endParaRPr>
          </a:p>
          <a:p>
            <a:pPr algn="just">
              <a:lnSpc>
                <a:spcPct val="150000"/>
              </a:lnSpc>
            </a:pPr>
            <a:r>
              <a:rPr lang="zh-CN" altLang="en-US" sz="2000" b="1" dirty="0" smtClean="0">
                <a:solidFill>
                  <a:srgbClr val="FF0000"/>
                </a:solidFill>
                <a:latin typeface="Microsoft YaHei" charset="-122"/>
                <a:ea typeface="Microsoft YaHei" charset="-122"/>
                <a:cs typeface="Microsoft YaHei" charset="-122"/>
              </a:rPr>
              <a:t>视觉</a:t>
            </a:r>
            <a:r>
              <a:rPr lang="zh-CN" altLang="en-US" sz="2000" b="1" dirty="0">
                <a:solidFill>
                  <a:srgbClr val="FF0000"/>
                </a:solidFill>
                <a:latin typeface="Microsoft YaHei" charset="-122"/>
                <a:ea typeface="Microsoft YaHei" charset="-122"/>
                <a:cs typeface="Microsoft YaHei" charset="-122"/>
              </a:rPr>
              <a:t>还原的高保真</a:t>
            </a:r>
            <a:r>
              <a:rPr lang="zh-CN" altLang="en-US" sz="2000" b="1" dirty="0" smtClean="0">
                <a:solidFill>
                  <a:srgbClr val="FF0000"/>
                </a:solidFill>
                <a:latin typeface="Microsoft YaHei" charset="-122"/>
                <a:ea typeface="Microsoft YaHei" charset="-122"/>
                <a:cs typeface="Microsoft YaHei" charset="-122"/>
              </a:rPr>
              <a:t>原型</a:t>
            </a:r>
            <a:r>
              <a:rPr lang="zh-CN" altLang="en-US" sz="2000" dirty="0" smtClean="0">
                <a:solidFill>
                  <a:srgbClr val="000000"/>
                </a:solidFill>
                <a:latin typeface="Microsoft YaHei" charset="-122"/>
                <a:ea typeface="Microsoft YaHei" charset="-122"/>
                <a:cs typeface="Microsoft YaHei" charset="-122"/>
              </a:rPr>
              <a:t>：</a:t>
            </a:r>
            <a:r>
              <a:rPr lang="zh-CN" altLang="en-US" sz="2000" dirty="0">
                <a:solidFill>
                  <a:srgbClr val="000000"/>
                </a:solidFill>
                <a:latin typeface="Microsoft YaHei" charset="-122"/>
                <a:ea typeface="Microsoft YaHei" charset="-122"/>
                <a:cs typeface="Microsoft YaHei" charset="-122"/>
              </a:rPr>
              <a:t>视觉原型已经是产品最终将呈现出来的形态，可以用于针对目标人群的可用测试。也可以验证产品的功能是否满足了目标用户的需求</a:t>
            </a:r>
            <a:r>
              <a:rPr lang="zh-CN" altLang="en-US" sz="2000" dirty="0" smtClean="0">
                <a:solidFill>
                  <a:srgbClr val="000000"/>
                </a:solidFill>
                <a:latin typeface="Microsoft YaHei" charset="-122"/>
                <a:ea typeface="Microsoft YaHei" charset="-122"/>
                <a:cs typeface="Microsoft YaHei" charset="-122"/>
              </a:rPr>
              <a:t>。</a:t>
            </a:r>
            <a:r>
              <a:rPr lang="en-US" altLang="zh-CN" sz="2000" dirty="0" smtClean="0">
                <a:solidFill>
                  <a:srgbClr val="000000"/>
                </a:solidFill>
                <a:latin typeface="Microsoft YaHei" charset="-122"/>
                <a:ea typeface="Microsoft YaHei" charset="-122"/>
                <a:cs typeface="Microsoft YaHei" charset="-122"/>
              </a:rPr>
              <a:t>[6]</a:t>
            </a:r>
            <a:endParaRPr lang="zh-CN" altLang="en-US" sz="2000" dirty="0">
              <a:solidFill>
                <a:srgbClr val="000000"/>
              </a:solidFill>
              <a:latin typeface="Microsoft YaHei" charset="-122"/>
              <a:ea typeface="Microsoft YaHei" charset="-122"/>
              <a:cs typeface="Microsoft YaHei" charset="-122"/>
            </a:endParaRPr>
          </a:p>
          <a:p>
            <a:pPr algn="just">
              <a:lnSpc>
                <a:spcPct val="150000"/>
              </a:lnSpc>
            </a:pPr>
            <a:endParaRPr lang="zh-CN" altLang="en-US" sz="2000" dirty="0">
              <a:solidFill>
                <a:srgbClr val="000000"/>
              </a:solidFill>
              <a:effectLst/>
              <a:latin typeface="Microsoft YaHei" charset="-122"/>
              <a:ea typeface="Microsoft YaHei" charset="-122"/>
              <a:cs typeface="Microsoft YaHei" charset="-122"/>
            </a:endParaRPr>
          </a:p>
        </p:txBody>
      </p:sp>
    </p:spTree>
    <p:extLst>
      <p:ext uri="{BB962C8B-B14F-4D97-AF65-F5344CB8AC3E}">
        <p14:creationId xmlns:p14="http://schemas.microsoft.com/office/powerpoint/2010/main" val="14859203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accel="50000" decel="50000"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1000" fill="hold"/>
                                        <p:tgtEl>
                                          <p:spTgt spid="24"/>
                                        </p:tgtEl>
                                        <p:attrNameLst>
                                          <p:attrName>ppt_x</p:attrName>
                                        </p:attrNameLst>
                                      </p:cBhvr>
                                      <p:tavLst>
                                        <p:tav tm="0">
                                          <p:val>
                                            <p:strVal val="1+#ppt_w/2"/>
                                          </p:val>
                                        </p:tav>
                                        <p:tav tm="100000">
                                          <p:val>
                                            <p:strVal val="#ppt_x"/>
                                          </p:val>
                                        </p:tav>
                                      </p:tavLst>
                                    </p:anim>
                                    <p:anim calcmode="lin" valueType="num">
                                      <p:cBhvr additive="base">
                                        <p:cTn id="8" dur="1000" fill="hold"/>
                                        <p:tgtEl>
                                          <p:spTgt spid="24"/>
                                        </p:tgtEl>
                                        <p:attrNameLst>
                                          <p:attrName>ppt_y</p:attrName>
                                        </p:attrNameLst>
                                      </p:cBhvr>
                                      <p:tavLst>
                                        <p:tav tm="0">
                                          <p:val>
                                            <p:strVal val="#ppt_y"/>
                                          </p:val>
                                        </p:tav>
                                        <p:tav tm="100000">
                                          <p:val>
                                            <p:strVal val="#ppt_y"/>
                                          </p:val>
                                        </p:tav>
                                      </p:tavLst>
                                    </p:anim>
                                  </p:childTnLst>
                                </p:cTn>
                              </p:par>
                              <p:par>
                                <p:cTn id="9" presetID="2" presetClass="entr" presetSubtype="2" accel="50000" decel="50000" fill="hold" grpId="0" nodeType="withEffect">
                                  <p:stCondLst>
                                    <p:cond delay="0"/>
                                  </p:stCondLst>
                                  <p:childTnLst>
                                    <p:set>
                                      <p:cBhvr>
                                        <p:cTn id="10" dur="1" fill="hold">
                                          <p:stCondLst>
                                            <p:cond delay="0"/>
                                          </p:stCondLst>
                                        </p:cTn>
                                        <p:tgtEl>
                                          <p:spTgt spid="30"/>
                                        </p:tgtEl>
                                        <p:attrNameLst>
                                          <p:attrName>style.visibility</p:attrName>
                                        </p:attrNameLst>
                                      </p:cBhvr>
                                      <p:to>
                                        <p:strVal val="visible"/>
                                      </p:to>
                                    </p:set>
                                    <p:anim calcmode="lin" valueType="num">
                                      <p:cBhvr additive="base">
                                        <p:cTn id="11" dur="1000" fill="hold"/>
                                        <p:tgtEl>
                                          <p:spTgt spid="30"/>
                                        </p:tgtEl>
                                        <p:attrNameLst>
                                          <p:attrName>ppt_x</p:attrName>
                                        </p:attrNameLst>
                                      </p:cBhvr>
                                      <p:tavLst>
                                        <p:tav tm="0">
                                          <p:val>
                                            <p:strVal val="1+#ppt_w/2"/>
                                          </p:val>
                                        </p:tav>
                                        <p:tav tm="100000">
                                          <p:val>
                                            <p:strVal val="#ppt_x"/>
                                          </p:val>
                                        </p:tav>
                                      </p:tavLst>
                                    </p:anim>
                                    <p:anim calcmode="lin" valueType="num">
                                      <p:cBhvr additive="base">
                                        <p:cTn id="12" dur="1000" fill="hold"/>
                                        <p:tgtEl>
                                          <p:spTgt spid="30"/>
                                        </p:tgtEl>
                                        <p:attrNameLst>
                                          <p:attrName>ppt_y</p:attrName>
                                        </p:attrNameLst>
                                      </p:cBhvr>
                                      <p:tavLst>
                                        <p:tav tm="0">
                                          <p:val>
                                            <p:strVal val="#ppt_y"/>
                                          </p:val>
                                        </p:tav>
                                        <p:tav tm="100000">
                                          <p:val>
                                            <p:strVal val="#ppt_y"/>
                                          </p:val>
                                        </p:tav>
                                      </p:tavLst>
                                    </p:anim>
                                  </p:childTnLst>
                                </p:cTn>
                              </p:par>
                              <p:par>
                                <p:cTn id="13" presetID="2" presetClass="entr" presetSubtype="2" accel="50000" decel="50000" fill="hold" grpId="0" nodeType="withEffect">
                                  <p:stCondLst>
                                    <p:cond delay="0"/>
                                  </p:stCondLst>
                                  <p:childTnLst>
                                    <p:set>
                                      <p:cBhvr>
                                        <p:cTn id="14" dur="1" fill="hold">
                                          <p:stCondLst>
                                            <p:cond delay="0"/>
                                          </p:stCondLst>
                                        </p:cTn>
                                        <p:tgtEl>
                                          <p:spTgt spid="31"/>
                                        </p:tgtEl>
                                        <p:attrNameLst>
                                          <p:attrName>style.visibility</p:attrName>
                                        </p:attrNameLst>
                                      </p:cBhvr>
                                      <p:to>
                                        <p:strVal val="visible"/>
                                      </p:to>
                                    </p:set>
                                    <p:anim calcmode="lin" valueType="num">
                                      <p:cBhvr additive="base">
                                        <p:cTn id="15" dur="1000" fill="hold"/>
                                        <p:tgtEl>
                                          <p:spTgt spid="31"/>
                                        </p:tgtEl>
                                        <p:attrNameLst>
                                          <p:attrName>ppt_x</p:attrName>
                                        </p:attrNameLst>
                                      </p:cBhvr>
                                      <p:tavLst>
                                        <p:tav tm="0">
                                          <p:val>
                                            <p:strVal val="1+#ppt_w/2"/>
                                          </p:val>
                                        </p:tav>
                                        <p:tav tm="100000">
                                          <p:val>
                                            <p:strVal val="#ppt_x"/>
                                          </p:val>
                                        </p:tav>
                                      </p:tavLst>
                                    </p:anim>
                                    <p:anim calcmode="lin" valueType="num">
                                      <p:cBhvr additive="base">
                                        <p:cTn id="16" dur="1000" fill="hold"/>
                                        <p:tgtEl>
                                          <p:spTgt spid="31"/>
                                        </p:tgtEl>
                                        <p:attrNameLst>
                                          <p:attrName>ppt_y</p:attrName>
                                        </p:attrNameLst>
                                      </p:cBhvr>
                                      <p:tavLst>
                                        <p:tav tm="0">
                                          <p:val>
                                            <p:strVal val="#ppt_y"/>
                                          </p:val>
                                        </p:tav>
                                        <p:tav tm="100000">
                                          <p:val>
                                            <p:strVal val="#ppt_y"/>
                                          </p:val>
                                        </p:tav>
                                      </p:tavLst>
                                    </p:anim>
                                  </p:childTnLst>
                                </p:cTn>
                              </p:par>
                              <p:par>
                                <p:cTn id="17" presetID="2" presetClass="entr" presetSubtype="2" accel="50000" decel="50000" fill="hold" grpId="0" nodeType="withEffect">
                                  <p:stCondLst>
                                    <p:cond delay="0"/>
                                  </p:stCondLst>
                                  <p:childTnLst>
                                    <p:set>
                                      <p:cBhvr>
                                        <p:cTn id="18" dur="1" fill="hold">
                                          <p:stCondLst>
                                            <p:cond delay="0"/>
                                          </p:stCondLst>
                                        </p:cTn>
                                        <p:tgtEl>
                                          <p:spTgt spid="32"/>
                                        </p:tgtEl>
                                        <p:attrNameLst>
                                          <p:attrName>style.visibility</p:attrName>
                                        </p:attrNameLst>
                                      </p:cBhvr>
                                      <p:to>
                                        <p:strVal val="visible"/>
                                      </p:to>
                                    </p:set>
                                    <p:anim calcmode="lin" valueType="num">
                                      <p:cBhvr additive="base">
                                        <p:cTn id="19" dur="1000" fill="hold"/>
                                        <p:tgtEl>
                                          <p:spTgt spid="32"/>
                                        </p:tgtEl>
                                        <p:attrNameLst>
                                          <p:attrName>ppt_x</p:attrName>
                                        </p:attrNameLst>
                                      </p:cBhvr>
                                      <p:tavLst>
                                        <p:tav tm="0">
                                          <p:val>
                                            <p:strVal val="1+#ppt_w/2"/>
                                          </p:val>
                                        </p:tav>
                                        <p:tav tm="100000">
                                          <p:val>
                                            <p:strVal val="#ppt_x"/>
                                          </p:val>
                                        </p:tav>
                                      </p:tavLst>
                                    </p:anim>
                                    <p:anim calcmode="lin" valueType="num">
                                      <p:cBhvr additive="base">
                                        <p:cTn id="20" dur="1000" fill="hold"/>
                                        <p:tgtEl>
                                          <p:spTgt spid="32"/>
                                        </p:tgtEl>
                                        <p:attrNameLst>
                                          <p:attrName>ppt_y</p:attrName>
                                        </p:attrNameLst>
                                      </p:cBhvr>
                                      <p:tavLst>
                                        <p:tav tm="0">
                                          <p:val>
                                            <p:strVal val="#ppt_y"/>
                                          </p:val>
                                        </p:tav>
                                        <p:tav tm="100000">
                                          <p:val>
                                            <p:strVal val="#ppt_y"/>
                                          </p:val>
                                        </p:tav>
                                      </p:tavLst>
                                    </p:anim>
                                  </p:childTnLst>
                                </p:cTn>
                              </p:par>
                              <p:par>
                                <p:cTn id="21" presetID="2" presetClass="entr" presetSubtype="2" accel="50000" decel="50000" fill="hold" grpId="0" nodeType="withEffect">
                                  <p:stCondLst>
                                    <p:cond delay="0"/>
                                  </p:stCondLst>
                                  <p:childTnLst>
                                    <p:set>
                                      <p:cBhvr>
                                        <p:cTn id="22" dur="1" fill="hold">
                                          <p:stCondLst>
                                            <p:cond delay="0"/>
                                          </p:stCondLst>
                                        </p:cTn>
                                        <p:tgtEl>
                                          <p:spTgt spid="33"/>
                                        </p:tgtEl>
                                        <p:attrNameLst>
                                          <p:attrName>style.visibility</p:attrName>
                                        </p:attrNameLst>
                                      </p:cBhvr>
                                      <p:to>
                                        <p:strVal val="visible"/>
                                      </p:to>
                                    </p:set>
                                    <p:anim calcmode="lin" valueType="num">
                                      <p:cBhvr additive="base">
                                        <p:cTn id="23" dur="1000" fill="hold"/>
                                        <p:tgtEl>
                                          <p:spTgt spid="33"/>
                                        </p:tgtEl>
                                        <p:attrNameLst>
                                          <p:attrName>ppt_x</p:attrName>
                                        </p:attrNameLst>
                                      </p:cBhvr>
                                      <p:tavLst>
                                        <p:tav tm="0">
                                          <p:val>
                                            <p:strVal val="1+#ppt_w/2"/>
                                          </p:val>
                                        </p:tav>
                                        <p:tav tm="100000">
                                          <p:val>
                                            <p:strVal val="#ppt_x"/>
                                          </p:val>
                                        </p:tav>
                                      </p:tavLst>
                                    </p:anim>
                                    <p:anim calcmode="lin" valueType="num">
                                      <p:cBhvr additive="base">
                                        <p:cTn id="24" dur="1000" fill="hold"/>
                                        <p:tgtEl>
                                          <p:spTgt spid="33"/>
                                        </p:tgtEl>
                                        <p:attrNameLst>
                                          <p:attrName>ppt_y</p:attrName>
                                        </p:attrNameLst>
                                      </p:cBhvr>
                                      <p:tavLst>
                                        <p:tav tm="0">
                                          <p:val>
                                            <p:strVal val="#ppt_y"/>
                                          </p:val>
                                        </p:tav>
                                        <p:tav tm="100000">
                                          <p:val>
                                            <p:strVal val="#ppt_y"/>
                                          </p:val>
                                        </p:tav>
                                      </p:tavLst>
                                    </p:anim>
                                  </p:childTnLst>
                                </p:cTn>
                              </p:par>
                              <p:par>
                                <p:cTn id="25" presetID="2" presetClass="entr" presetSubtype="2" accel="50000" decel="50000" fill="hold" grpId="0" nodeType="withEffect">
                                  <p:stCondLst>
                                    <p:cond delay="0"/>
                                  </p:stCondLst>
                                  <p:childTnLst>
                                    <p:set>
                                      <p:cBhvr>
                                        <p:cTn id="26" dur="1" fill="hold">
                                          <p:stCondLst>
                                            <p:cond delay="0"/>
                                          </p:stCondLst>
                                        </p:cTn>
                                        <p:tgtEl>
                                          <p:spTgt spid="34"/>
                                        </p:tgtEl>
                                        <p:attrNameLst>
                                          <p:attrName>style.visibility</p:attrName>
                                        </p:attrNameLst>
                                      </p:cBhvr>
                                      <p:to>
                                        <p:strVal val="visible"/>
                                      </p:to>
                                    </p:set>
                                    <p:anim calcmode="lin" valueType="num">
                                      <p:cBhvr additive="base">
                                        <p:cTn id="27" dur="1000" fill="hold"/>
                                        <p:tgtEl>
                                          <p:spTgt spid="34"/>
                                        </p:tgtEl>
                                        <p:attrNameLst>
                                          <p:attrName>ppt_x</p:attrName>
                                        </p:attrNameLst>
                                      </p:cBhvr>
                                      <p:tavLst>
                                        <p:tav tm="0">
                                          <p:val>
                                            <p:strVal val="1+#ppt_w/2"/>
                                          </p:val>
                                        </p:tav>
                                        <p:tav tm="100000">
                                          <p:val>
                                            <p:strVal val="#ppt_x"/>
                                          </p:val>
                                        </p:tav>
                                      </p:tavLst>
                                    </p:anim>
                                    <p:anim calcmode="lin" valueType="num">
                                      <p:cBhvr additive="base">
                                        <p:cTn id="28" dur="1000" fill="hold"/>
                                        <p:tgtEl>
                                          <p:spTgt spid="34"/>
                                        </p:tgtEl>
                                        <p:attrNameLst>
                                          <p:attrName>ppt_y</p:attrName>
                                        </p:attrNameLst>
                                      </p:cBhvr>
                                      <p:tavLst>
                                        <p:tav tm="0">
                                          <p:val>
                                            <p:strVal val="#ppt_y"/>
                                          </p:val>
                                        </p:tav>
                                        <p:tav tm="100000">
                                          <p:val>
                                            <p:strVal val="#ppt_y"/>
                                          </p:val>
                                        </p:tav>
                                      </p:tavLst>
                                    </p:anim>
                                  </p:childTnLst>
                                </p:cTn>
                              </p:par>
                              <p:par>
                                <p:cTn id="29" presetID="2" presetClass="entr" presetSubtype="2" accel="50000" decel="50000" fill="hold" grpId="0" nodeType="withEffect">
                                  <p:stCondLst>
                                    <p:cond delay="0"/>
                                  </p:stCondLst>
                                  <p:childTnLst>
                                    <p:set>
                                      <p:cBhvr>
                                        <p:cTn id="30" dur="1" fill="hold">
                                          <p:stCondLst>
                                            <p:cond delay="0"/>
                                          </p:stCondLst>
                                        </p:cTn>
                                        <p:tgtEl>
                                          <p:spTgt spid="35"/>
                                        </p:tgtEl>
                                        <p:attrNameLst>
                                          <p:attrName>style.visibility</p:attrName>
                                        </p:attrNameLst>
                                      </p:cBhvr>
                                      <p:to>
                                        <p:strVal val="visible"/>
                                      </p:to>
                                    </p:set>
                                    <p:anim calcmode="lin" valueType="num">
                                      <p:cBhvr additive="base">
                                        <p:cTn id="31" dur="1000" fill="hold"/>
                                        <p:tgtEl>
                                          <p:spTgt spid="35"/>
                                        </p:tgtEl>
                                        <p:attrNameLst>
                                          <p:attrName>ppt_x</p:attrName>
                                        </p:attrNameLst>
                                      </p:cBhvr>
                                      <p:tavLst>
                                        <p:tav tm="0">
                                          <p:val>
                                            <p:strVal val="1+#ppt_w/2"/>
                                          </p:val>
                                        </p:tav>
                                        <p:tav tm="100000">
                                          <p:val>
                                            <p:strVal val="#ppt_x"/>
                                          </p:val>
                                        </p:tav>
                                      </p:tavLst>
                                    </p:anim>
                                    <p:anim calcmode="lin" valueType="num">
                                      <p:cBhvr additive="base">
                                        <p:cTn id="32" dur="1000" fill="hold"/>
                                        <p:tgtEl>
                                          <p:spTgt spid="35"/>
                                        </p:tgtEl>
                                        <p:attrNameLst>
                                          <p:attrName>ppt_y</p:attrName>
                                        </p:attrNameLst>
                                      </p:cBhvr>
                                      <p:tavLst>
                                        <p:tav tm="0">
                                          <p:val>
                                            <p:strVal val="#ppt_y"/>
                                          </p:val>
                                        </p:tav>
                                        <p:tav tm="100000">
                                          <p:val>
                                            <p:strVal val="#ppt_y"/>
                                          </p:val>
                                        </p:tav>
                                      </p:tavLst>
                                    </p:anim>
                                  </p:childTnLst>
                                </p:cTn>
                              </p:par>
                              <p:par>
                                <p:cTn id="33" presetID="2" presetClass="entr" presetSubtype="2" accel="50000" decel="50000" fill="hold" grpId="0" nodeType="withEffect">
                                  <p:stCondLst>
                                    <p:cond delay="0"/>
                                  </p:stCondLst>
                                  <p:childTnLst>
                                    <p:set>
                                      <p:cBhvr>
                                        <p:cTn id="34" dur="1" fill="hold">
                                          <p:stCondLst>
                                            <p:cond delay="0"/>
                                          </p:stCondLst>
                                        </p:cTn>
                                        <p:tgtEl>
                                          <p:spTgt spid="36"/>
                                        </p:tgtEl>
                                        <p:attrNameLst>
                                          <p:attrName>style.visibility</p:attrName>
                                        </p:attrNameLst>
                                      </p:cBhvr>
                                      <p:to>
                                        <p:strVal val="visible"/>
                                      </p:to>
                                    </p:set>
                                    <p:anim calcmode="lin" valueType="num">
                                      <p:cBhvr additive="base">
                                        <p:cTn id="35" dur="1000" fill="hold"/>
                                        <p:tgtEl>
                                          <p:spTgt spid="36"/>
                                        </p:tgtEl>
                                        <p:attrNameLst>
                                          <p:attrName>ppt_x</p:attrName>
                                        </p:attrNameLst>
                                      </p:cBhvr>
                                      <p:tavLst>
                                        <p:tav tm="0">
                                          <p:val>
                                            <p:strVal val="1+#ppt_w/2"/>
                                          </p:val>
                                        </p:tav>
                                        <p:tav tm="100000">
                                          <p:val>
                                            <p:strVal val="#ppt_x"/>
                                          </p:val>
                                        </p:tav>
                                      </p:tavLst>
                                    </p:anim>
                                    <p:anim calcmode="lin" valueType="num">
                                      <p:cBhvr additive="base">
                                        <p:cTn id="36" dur="1000" fill="hold"/>
                                        <p:tgtEl>
                                          <p:spTgt spid="36"/>
                                        </p:tgtEl>
                                        <p:attrNameLst>
                                          <p:attrName>ppt_y</p:attrName>
                                        </p:attrNameLst>
                                      </p:cBhvr>
                                      <p:tavLst>
                                        <p:tav tm="0">
                                          <p:val>
                                            <p:strVal val="#ppt_y"/>
                                          </p:val>
                                        </p:tav>
                                        <p:tav tm="100000">
                                          <p:val>
                                            <p:strVal val="#ppt_y"/>
                                          </p:val>
                                        </p:tav>
                                      </p:tavLst>
                                    </p:anim>
                                  </p:childTnLst>
                                </p:cTn>
                              </p:par>
                              <p:par>
                                <p:cTn id="37" presetID="2" presetClass="entr" presetSubtype="2" accel="50000" decel="50000" fill="hold" grpId="0" nodeType="withEffect">
                                  <p:stCondLst>
                                    <p:cond delay="0"/>
                                  </p:stCondLst>
                                  <p:childTnLst>
                                    <p:set>
                                      <p:cBhvr>
                                        <p:cTn id="38" dur="1" fill="hold">
                                          <p:stCondLst>
                                            <p:cond delay="0"/>
                                          </p:stCondLst>
                                        </p:cTn>
                                        <p:tgtEl>
                                          <p:spTgt spid="37"/>
                                        </p:tgtEl>
                                        <p:attrNameLst>
                                          <p:attrName>style.visibility</p:attrName>
                                        </p:attrNameLst>
                                      </p:cBhvr>
                                      <p:to>
                                        <p:strVal val="visible"/>
                                      </p:to>
                                    </p:set>
                                    <p:anim calcmode="lin" valueType="num">
                                      <p:cBhvr additive="base">
                                        <p:cTn id="39" dur="1000" fill="hold"/>
                                        <p:tgtEl>
                                          <p:spTgt spid="37"/>
                                        </p:tgtEl>
                                        <p:attrNameLst>
                                          <p:attrName>ppt_x</p:attrName>
                                        </p:attrNameLst>
                                      </p:cBhvr>
                                      <p:tavLst>
                                        <p:tav tm="0">
                                          <p:val>
                                            <p:strVal val="1+#ppt_w/2"/>
                                          </p:val>
                                        </p:tav>
                                        <p:tav tm="100000">
                                          <p:val>
                                            <p:strVal val="#ppt_x"/>
                                          </p:val>
                                        </p:tav>
                                      </p:tavLst>
                                    </p:anim>
                                    <p:anim calcmode="lin" valueType="num">
                                      <p:cBhvr additive="base">
                                        <p:cTn id="40" dur="1000" fill="hold"/>
                                        <p:tgtEl>
                                          <p:spTgt spid="37"/>
                                        </p:tgtEl>
                                        <p:attrNameLst>
                                          <p:attrName>ppt_y</p:attrName>
                                        </p:attrNameLst>
                                      </p:cBhvr>
                                      <p:tavLst>
                                        <p:tav tm="0">
                                          <p:val>
                                            <p:strVal val="#ppt_y"/>
                                          </p:val>
                                        </p:tav>
                                        <p:tav tm="100000">
                                          <p:val>
                                            <p:strVal val="#ppt_y"/>
                                          </p:val>
                                        </p:tav>
                                      </p:tavLst>
                                    </p:anim>
                                  </p:childTnLst>
                                </p:cTn>
                              </p:par>
                              <p:par>
                                <p:cTn id="41" presetID="2" presetClass="entr" presetSubtype="2" accel="50000" decel="50000" fill="hold" grpId="0" nodeType="withEffect">
                                  <p:stCondLst>
                                    <p:cond delay="0"/>
                                  </p:stCondLst>
                                  <p:childTnLst>
                                    <p:set>
                                      <p:cBhvr>
                                        <p:cTn id="42" dur="1" fill="hold">
                                          <p:stCondLst>
                                            <p:cond delay="0"/>
                                          </p:stCondLst>
                                        </p:cTn>
                                        <p:tgtEl>
                                          <p:spTgt spid="38"/>
                                        </p:tgtEl>
                                        <p:attrNameLst>
                                          <p:attrName>style.visibility</p:attrName>
                                        </p:attrNameLst>
                                      </p:cBhvr>
                                      <p:to>
                                        <p:strVal val="visible"/>
                                      </p:to>
                                    </p:set>
                                    <p:anim calcmode="lin" valueType="num">
                                      <p:cBhvr additive="base">
                                        <p:cTn id="43" dur="1000" fill="hold"/>
                                        <p:tgtEl>
                                          <p:spTgt spid="38"/>
                                        </p:tgtEl>
                                        <p:attrNameLst>
                                          <p:attrName>ppt_x</p:attrName>
                                        </p:attrNameLst>
                                      </p:cBhvr>
                                      <p:tavLst>
                                        <p:tav tm="0">
                                          <p:val>
                                            <p:strVal val="1+#ppt_w/2"/>
                                          </p:val>
                                        </p:tav>
                                        <p:tav tm="100000">
                                          <p:val>
                                            <p:strVal val="#ppt_x"/>
                                          </p:val>
                                        </p:tav>
                                      </p:tavLst>
                                    </p:anim>
                                    <p:anim calcmode="lin" valueType="num">
                                      <p:cBhvr additive="base">
                                        <p:cTn id="44" dur="1000" fill="hold"/>
                                        <p:tgtEl>
                                          <p:spTgt spid="38"/>
                                        </p:tgtEl>
                                        <p:attrNameLst>
                                          <p:attrName>ppt_y</p:attrName>
                                        </p:attrNameLst>
                                      </p:cBhvr>
                                      <p:tavLst>
                                        <p:tav tm="0">
                                          <p:val>
                                            <p:strVal val="#ppt_y"/>
                                          </p:val>
                                        </p:tav>
                                        <p:tav tm="100000">
                                          <p:val>
                                            <p:strVal val="#ppt_y"/>
                                          </p:val>
                                        </p:tav>
                                      </p:tavLst>
                                    </p:anim>
                                  </p:childTnLst>
                                </p:cTn>
                              </p:par>
                              <p:par>
                                <p:cTn id="45" presetID="2" presetClass="entr" presetSubtype="2" accel="50000" decel="50000" fill="hold" grpId="0" nodeType="withEffect">
                                  <p:stCondLst>
                                    <p:cond delay="0"/>
                                  </p:stCondLst>
                                  <p:childTnLst>
                                    <p:set>
                                      <p:cBhvr>
                                        <p:cTn id="46" dur="1" fill="hold">
                                          <p:stCondLst>
                                            <p:cond delay="0"/>
                                          </p:stCondLst>
                                        </p:cTn>
                                        <p:tgtEl>
                                          <p:spTgt spid="39"/>
                                        </p:tgtEl>
                                        <p:attrNameLst>
                                          <p:attrName>style.visibility</p:attrName>
                                        </p:attrNameLst>
                                      </p:cBhvr>
                                      <p:to>
                                        <p:strVal val="visible"/>
                                      </p:to>
                                    </p:set>
                                    <p:anim calcmode="lin" valueType="num">
                                      <p:cBhvr additive="base">
                                        <p:cTn id="47" dur="1000" fill="hold"/>
                                        <p:tgtEl>
                                          <p:spTgt spid="39"/>
                                        </p:tgtEl>
                                        <p:attrNameLst>
                                          <p:attrName>ppt_x</p:attrName>
                                        </p:attrNameLst>
                                      </p:cBhvr>
                                      <p:tavLst>
                                        <p:tav tm="0">
                                          <p:val>
                                            <p:strVal val="1+#ppt_w/2"/>
                                          </p:val>
                                        </p:tav>
                                        <p:tav tm="100000">
                                          <p:val>
                                            <p:strVal val="#ppt_x"/>
                                          </p:val>
                                        </p:tav>
                                      </p:tavLst>
                                    </p:anim>
                                    <p:anim calcmode="lin" valueType="num">
                                      <p:cBhvr additive="base">
                                        <p:cTn id="48" dur="1000" fill="hold"/>
                                        <p:tgtEl>
                                          <p:spTgt spid="39"/>
                                        </p:tgtEl>
                                        <p:attrNameLst>
                                          <p:attrName>ppt_y</p:attrName>
                                        </p:attrNameLst>
                                      </p:cBhvr>
                                      <p:tavLst>
                                        <p:tav tm="0">
                                          <p:val>
                                            <p:strVal val="#ppt_y"/>
                                          </p:val>
                                        </p:tav>
                                        <p:tav tm="100000">
                                          <p:val>
                                            <p:strVal val="#ppt_y"/>
                                          </p:val>
                                        </p:tav>
                                      </p:tavLst>
                                    </p:anim>
                                  </p:childTnLst>
                                </p:cTn>
                              </p:par>
                              <p:par>
                                <p:cTn id="49" presetID="2" presetClass="entr" presetSubtype="2" accel="50000" decel="50000" fill="hold" nodeType="withEffect">
                                  <p:stCondLst>
                                    <p:cond delay="0"/>
                                  </p:stCondLst>
                                  <p:childTnLst>
                                    <p:set>
                                      <p:cBhvr>
                                        <p:cTn id="50" dur="1" fill="hold">
                                          <p:stCondLst>
                                            <p:cond delay="0"/>
                                          </p:stCondLst>
                                        </p:cTn>
                                        <p:tgtEl>
                                          <p:spTgt spid="40"/>
                                        </p:tgtEl>
                                        <p:attrNameLst>
                                          <p:attrName>style.visibility</p:attrName>
                                        </p:attrNameLst>
                                      </p:cBhvr>
                                      <p:to>
                                        <p:strVal val="visible"/>
                                      </p:to>
                                    </p:set>
                                    <p:anim calcmode="lin" valueType="num">
                                      <p:cBhvr additive="base">
                                        <p:cTn id="51" dur="1000" fill="hold"/>
                                        <p:tgtEl>
                                          <p:spTgt spid="40"/>
                                        </p:tgtEl>
                                        <p:attrNameLst>
                                          <p:attrName>ppt_x</p:attrName>
                                        </p:attrNameLst>
                                      </p:cBhvr>
                                      <p:tavLst>
                                        <p:tav tm="0">
                                          <p:val>
                                            <p:strVal val="1+#ppt_w/2"/>
                                          </p:val>
                                        </p:tav>
                                        <p:tav tm="100000">
                                          <p:val>
                                            <p:strVal val="#ppt_x"/>
                                          </p:val>
                                        </p:tav>
                                      </p:tavLst>
                                    </p:anim>
                                    <p:anim calcmode="lin" valueType="num">
                                      <p:cBhvr additive="base">
                                        <p:cTn id="52" dur="1000" fill="hold"/>
                                        <p:tgtEl>
                                          <p:spTgt spid="40"/>
                                        </p:tgtEl>
                                        <p:attrNameLst>
                                          <p:attrName>ppt_y</p:attrName>
                                        </p:attrNameLst>
                                      </p:cBhvr>
                                      <p:tavLst>
                                        <p:tav tm="0">
                                          <p:val>
                                            <p:strVal val="#ppt_y"/>
                                          </p:val>
                                        </p:tav>
                                        <p:tav tm="100000">
                                          <p:val>
                                            <p:strVal val="#ppt_y"/>
                                          </p:val>
                                        </p:tav>
                                      </p:tavLst>
                                    </p:anim>
                                  </p:childTnLst>
                                </p:cTn>
                              </p:par>
                              <p:par>
                                <p:cTn id="53" presetID="2" presetClass="entr" presetSubtype="2" accel="50000" decel="50000" fill="hold" grpId="0" nodeType="withEffect">
                                  <p:stCondLst>
                                    <p:cond delay="0"/>
                                  </p:stCondLst>
                                  <p:childTnLst>
                                    <p:set>
                                      <p:cBhvr>
                                        <p:cTn id="54" dur="1" fill="hold">
                                          <p:stCondLst>
                                            <p:cond delay="0"/>
                                          </p:stCondLst>
                                        </p:cTn>
                                        <p:tgtEl>
                                          <p:spTgt spid="47"/>
                                        </p:tgtEl>
                                        <p:attrNameLst>
                                          <p:attrName>style.visibility</p:attrName>
                                        </p:attrNameLst>
                                      </p:cBhvr>
                                      <p:to>
                                        <p:strVal val="visible"/>
                                      </p:to>
                                    </p:set>
                                    <p:anim calcmode="lin" valueType="num">
                                      <p:cBhvr additive="base">
                                        <p:cTn id="55" dur="1000" fill="hold"/>
                                        <p:tgtEl>
                                          <p:spTgt spid="47"/>
                                        </p:tgtEl>
                                        <p:attrNameLst>
                                          <p:attrName>ppt_x</p:attrName>
                                        </p:attrNameLst>
                                      </p:cBhvr>
                                      <p:tavLst>
                                        <p:tav tm="0">
                                          <p:val>
                                            <p:strVal val="1+#ppt_w/2"/>
                                          </p:val>
                                        </p:tav>
                                        <p:tav tm="100000">
                                          <p:val>
                                            <p:strVal val="#ppt_x"/>
                                          </p:val>
                                        </p:tav>
                                      </p:tavLst>
                                    </p:anim>
                                    <p:anim calcmode="lin" valueType="num">
                                      <p:cBhvr additive="base">
                                        <p:cTn id="56" dur="1000" fill="hold"/>
                                        <p:tgtEl>
                                          <p:spTgt spid="4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7"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文本框 23"/>
          <p:cNvSpPr txBox="1">
            <a:spLocks noChangeArrowheads="1"/>
          </p:cNvSpPr>
          <p:nvPr/>
        </p:nvSpPr>
        <p:spPr bwMode="auto">
          <a:xfrm>
            <a:off x="739775" y="298450"/>
            <a:ext cx="20335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000" b="1" i="0" u="none" strike="noStrike" kern="1200" cap="none" spc="0" normalizeH="0" baseline="0" noProof="0" dirty="0" smtClean="0">
                <a:ln>
                  <a:noFill/>
                </a:ln>
                <a:solidFill>
                  <a:srgbClr val="F77258"/>
                </a:solidFill>
                <a:effectLst/>
                <a:uLnTx/>
                <a:uFillTx/>
                <a:latin typeface="微软雅黑" panose="020B0503020204020204" pitchFamily="34" charset="-122"/>
                <a:ea typeface="微软雅黑" panose="020B0503020204020204" pitchFamily="34" charset="-122"/>
                <a:cs typeface="+mn-cs"/>
              </a:rPr>
              <a:t>原型界面简介</a:t>
            </a:r>
            <a:endParaRPr kumimoji="0" lang="zh-CN" altLang="en-US" sz="2000" b="1" i="0" u="none" strike="noStrike" kern="1200" cap="none" spc="0" normalizeH="0" baseline="0" noProof="0" dirty="0">
              <a:ln>
                <a:noFill/>
              </a:ln>
              <a:solidFill>
                <a:srgbClr val="F77258"/>
              </a:solidFill>
              <a:effectLst/>
              <a:uLnTx/>
              <a:uFillTx/>
              <a:latin typeface="微软雅黑" panose="020B0503020204020204" pitchFamily="34" charset="-122"/>
              <a:ea typeface="微软雅黑" panose="020B0503020204020204" pitchFamily="34" charset="-122"/>
              <a:cs typeface="+mn-cs"/>
            </a:endParaRPr>
          </a:p>
        </p:txBody>
      </p:sp>
      <p:grpSp>
        <p:nvGrpSpPr>
          <p:cNvPr id="21" name="组合 29"/>
          <p:cNvGrpSpPr/>
          <p:nvPr/>
        </p:nvGrpSpPr>
        <p:grpSpPr bwMode="auto">
          <a:xfrm>
            <a:off x="338138" y="293688"/>
            <a:ext cx="333375" cy="411162"/>
            <a:chOff x="10668001" y="925959"/>
            <a:chExt cx="444498" cy="545940"/>
          </a:xfrm>
        </p:grpSpPr>
        <p:sp>
          <p:nvSpPr>
            <p:cNvPr id="22" name="等腰三角形 27"/>
            <p:cNvSpPr/>
            <p:nvPr/>
          </p:nvSpPr>
          <p:spPr>
            <a:xfrm rot="5400000">
              <a:off x="10633062" y="1005163"/>
              <a:ext cx="501675" cy="431798"/>
            </a:xfrm>
            <a:prstGeom prst="triangle">
              <a:avLst/>
            </a:pr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3" name="等腰三角形 28"/>
            <p:cNvSpPr/>
            <p:nvPr/>
          </p:nvSpPr>
          <p:spPr>
            <a:xfrm rot="5400000">
              <a:off x="10705952" y="955741"/>
              <a:ext cx="436330" cy="376765"/>
            </a:xfrm>
            <a:prstGeom prst="triangle">
              <a:avLst/>
            </a:pr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sp>
        <p:nvSpPr>
          <p:cNvPr id="24" name="等腰三角形 3"/>
          <p:cNvSpPr/>
          <p:nvPr/>
        </p:nvSpPr>
        <p:spPr>
          <a:xfrm>
            <a:off x="8924925" y="0"/>
            <a:ext cx="3267075" cy="6858000"/>
          </a:xfrm>
          <a:prstGeom prst="triangle">
            <a:avLst>
              <a:gd name="adj" fmla="val 100000"/>
            </a:avLst>
          </a:prstGeom>
          <a:solidFill>
            <a:srgbClr val="F772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0" name="等腰三角形 4"/>
          <p:cNvSpPr/>
          <p:nvPr/>
        </p:nvSpPr>
        <p:spPr>
          <a:xfrm rot="11374545">
            <a:off x="8839200" y="1468438"/>
            <a:ext cx="501650" cy="5270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772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1" name="等腰三角形 4"/>
          <p:cNvSpPr/>
          <p:nvPr/>
        </p:nvSpPr>
        <p:spPr>
          <a:xfrm rot="20476330">
            <a:off x="10464800" y="766763"/>
            <a:ext cx="1674813" cy="1760537"/>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2" name="等腰三角形 4"/>
          <p:cNvSpPr/>
          <p:nvPr/>
        </p:nvSpPr>
        <p:spPr>
          <a:xfrm>
            <a:off x="10202863" y="1533525"/>
            <a:ext cx="1282700" cy="134620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2DCCD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3" name="等腰三角形 4"/>
          <p:cNvSpPr/>
          <p:nvPr/>
        </p:nvSpPr>
        <p:spPr>
          <a:xfrm rot="3834254">
            <a:off x="9466263" y="5322888"/>
            <a:ext cx="342900" cy="3619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2DCCD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4" name="等腰三角形 4"/>
          <p:cNvSpPr/>
          <p:nvPr/>
        </p:nvSpPr>
        <p:spPr>
          <a:xfrm rot="3834254">
            <a:off x="9100344" y="6187282"/>
            <a:ext cx="244475" cy="255587"/>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8D84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5" name="等腰三角形 4"/>
          <p:cNvSpPr/>
          <p:nvPr/>
        </p:nvSpPr>
        <p:spPr>
          <a:xfrm rot="4726618">
            <a:off x="9940925" y="3300413"/>
            <a:ext cx="1177925" cy="12382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8D84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6" name="等腰三角形 4"/>
          <p:cNvSpPr/>
          <p:nvPr/>
        </p:nvSpPr>
        <p:spPr>
          <a:xfrm rot="21025852">
            <a:off x="11661775" y="754063"/>
            <a:ext cx="244475" cy="257175"/>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8D84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7" name="等腰三角形 4"/>
          <p:cNvSpPr/>
          <p:nvPr/>
        </p:nvSpPr>
        <p:spPr>
          <a:xfrm rot="3834254">
            <a:off x="8044656" y="329407"/>
            <a:ext cx="344487" cy="3619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8" name="等腰三角形 4"/>
          <p:cNvSpPr/>
          <p:nvPr/>
        </p:nvSpPr>
        <p:spPr>
          <a:xfrm rot="18038681">
            <a:off x="9340056" y="-207169"/>
            <a:ext cx="344488" cy="3619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9" name="等腰三角形 4"/>
          <p:cNvSpPr/>
          <p:nvPr/>
        </p:nvSpPr>
        <p:spPr>
          <a:xfrm rot="11374545">
            <a:off x="10853738" y="5605463"/>
            <a:ext cx="501650" cy="525462"/>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nvGrpSpPr>
          <p:cNvPr id="40" name="组合 49"/>
          <p:cNvGrpSpPr/>
          <p:nvPr/>
        </p:nvGrpSpPr>
        <p:grpSpPr>
          <a:xfrm>
            <a:off x="9152214" y="832757"/>
            <a:ext cx="3080989" cy="5591028"/>
            <a:chOff x="9152214" y="832757"/>
            <a:chExt cx="3080989" cy="5591028"/>
          </a:xfrm>
          <a:solidFill>
            <a:srgbClr val="FFFFFF"/>
          </a:solidFill>
        </p:grpSpPr>
        <p:sp>
          <p:nvSpPr>
            <p:cNvPr id="41" name="任意多边形 50"/>
            <p:cNvSpPr/>
            <p:nvPr/>
          </p:nvSpPr>
          <p:spPr>
            <a:xfrm rot="20476330">
              <a:off x="10748648" y="1409739"/>
              <a:ext cx="1484555" cy="991655"/>
            </a:xfrm>
            <a:custGeom>
              <a:avLst/>
              <a:gdLst>
                <a:gd name="connsiteX0" fmla="*/ 964253 w 1484555"/>
                <a:gd name="connsiteY0" fmla="*/ 0 h 991655"/>
                <a:gd name="connsiteX1" fmla="*/ 1484555 w 1484555"/>
                <a:gd name="connsiteY1" fmla="*/ 377030 h 991655"/>
                <a:gd name="connsiteX2" fmla="*/ 0 w 1484555"/>
                <a:gd name="connsiteY2" fmla="*/ 991655 h 991655"/>
              </a:gdLst>
              <a:ahLst/>
              <a:cxnLst>
                <a:cxn ang="0">
                  <a:pos x="connsiteX0" y="connsiteY0"/>
                </a:cxn>
                <a:cxn ang="0">
                  <a:pos x="connsiteX1" y="connsiteY1"/>
                </a:cxn>
                <a:cxn ang="0">
                  <a:pos x="connsiteX2" y="connsiteY2"/>
                </a:cxn>
              </a:cxnLst>
              <a:rect l="l" t="t" r="r" b="b"/>
              <a:pathLst>
                <a:path w="1484555" h="991655">
                  <a:moveTo>
                    <a:pt x="964253" y="0"/>
                  </a:moveTo>
                  <a:lnTo>
                    <a:pt x="1484555" y="377030"/>
                  </a:lnTo>
                  <a:lnTo>
                    <a:pt x="0" y="991655"/>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42" name="任意多边形 51"/>
            <p:cNvSpPr/>
            <p:nvPr/>
          </p:nvSpPr>
          <p:spPr>
            <a:xfrm>
              <a:off x="10971638" y="2127252"/>
              <a:ext cx="513649" cy="434792"/>
            </a:xfrm>
            <a:custGeom>
              <a:avLst/>
              <a:gdLst>
                <a:gd name="connsiteX0" fmla="*/ 207102 w 513649"/>
                <a:gd name="connsiteY0" fmla="*/ 0 h 434792"/>
                <a:gd name="connsiteX1" fmla="*/ 513649 w 513649"/>
                <a:gd name="connsiteY1" fmla="*/ 222135 h 434792"/>
                <a:gd name="connsiteX2" fmla="*/ 0 w 513649"/>
                <a:gd name="connsiteY2" fmla="*/ 434792 h 434792"/>
              </a:gdLst>
              <a:ahLst/>
              <a:cxnLst>
                <a:cxn ang="0">
                  <a:pos x="connsiteX0" y="connsiteY0"/>
                </a:cxn>
                <a:cxn ang="0">
                  <a:pos x="connsiteX1" y="connsiteY1"/>
                </a:cxn>
                <a:cxn ang="0">
                  <a:pos x="connsiteX2" y="connsiteY2"/>
                </a:cxn>
              </a:cxnLst>
              <a:rect l="l" t="t" r="r" b="b"/>
              <a:pathLst>
                <a:path w="513649" h="434792">
                  <a:moveTo>
                    <a:pt x="207102" y="0"/>
                  </a:moveTo>
                  <a:lnTo>
                    <a:pt x="513649" y="222135"/>
                  </a:lnTo>
                  <a:lnTo>
                    <a:pt x="0" y="434792"/>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43" name="任意多边形 52"/>
            <p:cNvSpPr/>
            <p:nvPr/>
          </p:nvSpPr>
          <p:spPr>
            <a:xfrm rot="3834254">
              <a:off x="9520560" y="5357206"/>
              <a:ext cx="314048" cy="287533"/>
            </a:xfrm>
            <a:custGeom>
              <a:avLst/>
              <a:gdLst>
                <a:gd name="connsiteX0" fmla="*/ 11468 w 314048"/>
                <a:gd name="connsiteY0" fmla="*/ 0 h 287533"/>
                <a:gd name="connsiteX1" fmla="*/ 314048 w 314048"/>
                <a:gd name="connsiteY1" fmla="*/ 219261 h 287533"/>
                <a:gd name="connsiteX2" fmla="*/ 149143 w 314048"/>
                <a:gd name="connsiteY2" fmla="*/ 287533 h 287533"/>
                <a:gd name="connsiteX3" fmla="*/ 0 w 314048"/>
                <a:gd name="connsiteY3" fmla="*/ 99595 h 287533"/>
              </a:gdLst>
              <a:ahLst/>
              <a:cxnLst>
                <a:cxn ang="0">
                  <a:pos x="connsiteX0" y="connsiteY0"/>
                </a:cxn>
                <a:cxn ang="0">
                  <a:pos x="connsiteX1" y="connsiteY1"/>
                </a:cxn>
                <a:cxn ang="0">
                  <a:pos x="connsiteX2" y="connsiteY2"/>
                </a:cxn>
                <a:cxn ang="0">
                  <a:pos x="connsiteX3" y="connsiteY3"/>
                </a:cxn>
              </a:cxnLst>
              <a:rect l="l" t="t" r="r" b="b"/>
              <a:pathLst>
                <a:path w="314048" h="287533">
                  <a:moveTo>
                    <a:pt x="11468" y="0"/>
                  </a:moveTo>
                  <a:lnTo>
                    <a:pt x="314048" y="219261"/>
                  </a:lnTo>
                  <a:lnTo>
                    <a:pt x="149143" y="287533"/>
                  </a:lnTo>
                  <a:lnTo>
                    <a:pt x="0" y="99595"/>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44" name="任意多边形 66"/>
            <p:cNvSpPr/>
            <p:nvPr/>
          </p:nvSpPr>
          <p:spPr>
            <a:xfrm rot="3834254">
              <a:off x="9141845" y="6212916"/>
              <a:ext cx="221238" cy="200499"/>
            </a:xfrm>
            <a:custGeom>
              <a:avLst/>
              <a:gdLst>
                <a:gd name="connsiteX0" fmla="*/ 6794 w 221238"/>
                <a:gd name="connsiteY0" fmla="*/ 0 h 200499"/>
                <a:gd name="connsiteX1" fmla="*/ 221238 w 221238"/>
                <a:gd name="connsiteY1" fmla="*/ 155395 h 200499"/>
                <a:gd name="connsiteX2" fmla="*/ 112294 w 221238"/>
                <a:gd name="connsiteY2" fmla="*/ 200499 h 200499"/>
                <a:gd name="connsiteX3" fmla="*/ 0 w 221238"/>
                <a:gd name="connsiteY3" fmla="*/ 58996 h 200499"/>
              </a:gdLst>
              <a:ahLst/>
              <a:cxnLst>
                <a:cxn ang="0">
                  <a:pos x="connsiteX0" y="connsiteY0"/>
                </a:cxn>
                <a:cxn ang="0">
                  <a:pos x="connsiteX1" y="connsiteY1"/>
                </a:cxn>
                <a:cxn ang="0">
                  <a:pos x="connsiteX2" y="connsiteY2"/>
                </a:cxn>
                <a:cxn ang="0">
                  <a:pos x="connsiteX3" y="connsiteY3"/>
                </a:cxn>
              </a:cxnLst>
              <a:rect l="l" t="t" r="r" b="b"/>
              <a:pathLst>
                <a:path w="221238" h="200499">
                  <a:moveTo>
                    <a:pt x="6794" y="0"/>
                  </a:moveTo>
                  <a:lnTo>
                    <a:pt x="221238" y="155395"/>
                  </a:lnTo>
                  <a:lnTo>
                    <a:pt x="112294" y="200499"/>
                  </a:lnTo>
                  <a:lnTo>
                    <a:pt x="0" y="58996"/>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45" name="任意多边形 68"/>
            <p:cNvSpPr/>
            <p:nvPr/>
          </p:nvSpPr>
          <p:spPr>
            <a:xfrm rot="4726618">
              <a:off x="10137641" y="3462627"/>
              <a:ext cx="1090268" cy="942332"/>
            </a:xfrm>
            <a:custGeom>
              <a:avLst/>
              <a:gdLst>
                <a:gd name="connsiteX0" fmla="*/ 54741 w 1090268"/>
                <a:gd name="connsiteY0" fmla="*/ 0 h 942332"/>
                <a:gd name="connsiteX1" fmla="*/ 1090268 w 1090268"/>
                <a:gd name="connsiteY1" fmla="*/ 750382 h 942332"/>
                <a:gd name="connsiteX2" fmla="*/ 626636 w 1090268"/>
                <a:gd name="connsiteY2" fmla="*/ 942332 h 942332"/>
                <a:gd name="connsiteX3" fmla="*/ 0 w 1090268"/>
                <a:gd name="connsiteY3" fmla="*/ 475377 h 942332"/>
              </a:gdLst>
              <a:ahLst/>
              <a:cxnLst>
                <a:cxn ang="0">
                  <a:pos x="connsiteX0" y="connsiteY0"/>
                </a:cxn>
                <a:cxn ang="0">
                  <a:pos x="connsiteX1" y="connsiteY1"/>
                </a:cxn>
                <a:cxn ang="0">
                  <a:pos x="connsiteX2" y="connsiteY2"/>
                </a:cxn>
                <a:cxn ang="0">
                  <a:pos x="connsiteX3" y="connsiteY3"/>
                </a:cxn>
              </a:cxnLst>
              <a:rect l="l" t="t" r="r" b="b"/>
              <a:pathLst>
                <a:path w="1090268" h="942332">
                  <a:moveTo>
                    <a:pt x="54741" y="0"/>
                  </a:moveTo>
                  <a:lnTo>
                    <a:pt x="1090268" y="750382"/>
                  </a:lnTo>
                  <a:lnTo>
                    <a:pt x="626636" y="942332"/>
                  </a:lnTo>
                  <a:lnTo>
                    <a:pt x="0" y="475377"/>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46" name="任意多边形 69"/>
            <p:cNvSpPr/>
            <p:nvPr/>
          </p:nvSpPr>
          <p:spPr>
            <a:xfrm rot="21025852">
              <a:off x="11693675" y="832757"/>
              <a:ext cx="217959" cy="164561"/>
            </a:xfrm>
            <a:custGeom>
              <a:avLst/>
              <a:gdLst>
                <a:gd name="connsiteX0" fmla="*/ 115393 w 217959"/>
                <a:gd name="connsiteY0" fmla="*/ 0 h 164561"/>
                <a:gd name="connsiteX1" fmla="*/ 217959 w 217959"/>
                <a:gd name="connsiteY1" fmla="*/ 74324 h 164561"/>
                <a:gd name="connsiteX2" fmla="*/ 0 w 217959"/>
                <a:gd name="connsiteY2" fmla="*/ 164561 h 164561"/>
              </a:gdLst>
              <a:ahLst/>
              <a:cxnLst>
                <a:cxn ang="0">
                  <a:pos x="connsiteX0" y="connsiteY0"/>
                </a:cxn>
                <a:cxn ang="0">
                  <a:pos x="connsiteX1" y="connsiteY1"/>
                </a:cxn>
                <a:cxn ang="0">
                  <a:pos x="connsiteX2" y="connsiteY2"/>
                </a:cxn>
              </a:cxnLst>
              <a:rect l="l" t="t" r="r" b="b"/>
              <a:pathLst>
                <a:path w="217959" h="164561">
                  <a:moveTo>
                    <a:pt x="115393" y="0"/>
                  </a:moveTo>
                  <a:lnTo>
                    <a:pt x="217959" y="74324"/>
                  </a:lnTo>
                  <a:lnTo>
                    <a:pt x="0" y="16456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sp>
        <p:nvSpPr>
          <p:cNvPr id="47" name="等腰三角形 4"/>
          <p:cNvSpPr/>
          <p:nvPr/>
        </p:nvSpPr>
        <p:spPr>
          <a:xfrm rot="1555719">
            <a:off x="6561138" y="669925"/>
            <a:ext cx="242887" cy="255588"/>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nvGrpSpPr>
          <p:cNvPr id="48" name="组 47"/>
          <p:cNvGrpSpPr/>
          <p:nvPr/>
        </p:nvGrpSpPr>
        <p:grpSpPr>
          <a:xfrm>
            <a:off x="853823" y="1290267"/>
            <a:ext cx="1919540" cy="596856"/>
            <a:chOff x="4081112" y="875484"/>
            <a:chExt cx="4029776" cy="434340"/>
          </a:xfrm>
        </p:grpSpPr>
        <p:sp>
          <p:nvSpPr>
            <p:cNvPr id="49" name="圆角矩形 48"/>
            <p:cNvSpPr/>
            <p:nvPr/>
          </p:nvSpPr>
          <p:spPr>
            <a:xfrm>
              <a:off x="4136900" y="875484"/>
              <a:ext cx="3918200" cy="434340"/>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000"/>
            </a:p>
          </p:txBody>
        </p:sp>
        <p:sp>
          <p:nvSpPr>
            <p:cNvPr id="50" name="文本框 49"/>
            <p:cNvSpPr txBox="1"/>
            <p:nvPr/>
          </p:nvSpPr>
          <p:spPr>
            <a:xfrm>
              <a:off x="4081112" y="907988"/>
              <a:ext cx="4029776" cy="335960"/>
            </a:xfrm>
            <a:prstGeom prst="rect">
              <a:avLst/>
            </a:prstGeom>
            <a:noFill/>
          </p:spPr>
          <p:txBody>
            <a:bodyPr wrap="square" rtlCol="0">
              <a:spAutoFit/>
            </a:bodyPr>
            <a:lstStyle/>
            <a:p>
              <a:pPr algn="ctr"/>
              <a:r>
                <a:rPr kumimoji="1" lang="zh-CN" altLang="en-US" sz="2400" b="1" dirty="0" smtClean="0">
                  <a:solidFill>
                    <a:schemeClr val="bg1"/>
                  </a:solidFill>
                  <a:latin typeface="Microsoft YaHei" charset="-122"/>
                  <a:ea typeface="Microsoft YaHei" charset="-122"/>
                  <a:cs typeface="Microsoft YaHei" charset="-122"/>
                </a:rPr>
                <a:t>设计流程</a:t>
              </a:r>
              <a:endParaRPr kumimoji="1" lang="zh-CN" altLang="en-US" sz="2400" b="1" dirty="0">
                <a:solidFill>
                  <a:schemeClr val="bg1"/>
                </a:solidFill>
                <a:latin typeface="Microsoft YaHei" charset="-122"/>
                <a:ea typeface="Microsoft YaHei" charset="-122"/>
                <a:cs typeface="Microsoft YaHei" charset="-122"/>
              </a:endParaRPr>
            </a:p>
          </p:txBody>
        </p:sp>
      </p:grpSp>
      <p:sp>
        <p:nvSpPr>
          <p:cNvPr id="29" name="Oval 30"/>
          <p:cNvSpPr>
            <a:spLocks noChangeAspect="1"/>
          </p:cNvSpPr>
          <p:nvPr/>
        </p:nvSpPr>
        <p:spPr>
          <a:xfrm>
            <a:off x="880397" y="2127252"/>
            <a:ext cx="552450" cy="550863"/>
          </a:xfrm>
          <a:prstGeom prst="ellipse">
            <a:avLst/>
          </a:pr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b="1" dirty="0">
                <a:solidFill>
                  <a:prstClr val="white"/>
                </a:solidFill>
                <a:latin typeface="微软雅黑" panose="020B0503020204020204" pitchFamily="34" charset="-122"/>
                <a:ea typeface="微软雅黑" panose="020B0503020204020204" pitchFamily="34" charset="-122"/>
              </a:rPr>
              <a:t>1</a:t>
            </a:r>
            <a:endParaRPr kumimoji="0" 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 name="矩形 1"/>
          <p:cNvSpPr/>
          <p:nvPr/>
        </p:nvSpPr>
        <p:spPr>
          <a:xfrm>
            <a:off x="1665367" y="2218017"/>
            <a:ext cx="1107996" cy="369332"/>
          </a:xfrm>
          <a:prstGeom prst="rect">
            <a:avLst/>
          </a:prstGeom>
        </p:spPr>
        <p:txBody>
          <a:bodyPr wrap="none">
            <a:spAutoFit/>
          </a:bodyPr>
          <a:lstStyle/>
          <a:p>
            <a:r>
              <a:rPr lang="zh-CN" altLang="en-US" b="1">
                <a:latin typeface="Microsoft YaHei" charset="-122"/>
                <a:ea typeface="Microsoft YaHei" charset="-122"/>
                <a:cs typeface="Microsoft YaHei" charset="-122"/>
              </a:rPr>
              <a:t>草图原型</a:t>
            </a:r>
          </a:p>
        </p:txBody>
      </p:sp>
      <p:pic>
        <p:nvPicPr>
          <p:cNvPr id="3" name="图片 2"/>
          <p:cNvPicPr>
            <a:picLocks noChangeAspect="1"/>
          </p:cNvPicPr>
          <p:nvPr/>
        </p:nvPicPr>
        <p:blipFill>
          <a:blip r:embed="rId2"/>
          <a:stretch>
            <a:fillRect/>
          </a:stretch>
        </p:blipFill>
        <p:spPr>
          <a:xfrm>
            <a:off x="5777022" y="2482635"/>
            <a:ext cx="3470634" cy="2598659"/>
          </a:xfrm>
          <a:prstGeom prst="rect">
            <a:avLst/>
          </a:prstGeom>
        </p:spPr>
      </p:pic>
      <p:sp>
        <p:nvSpPr>
          <p:cNvPr id="4" name="矩形 3"/>
          <p:cNvSpPr/>
          <p:nvPr/>
        </p:nvSpPr>
        <p:spPr>
          <a:xfrm>
            <a:off x="880397" y="2750549"/>
            <a:ext cx="4336308" cy="3782895"/>
          </a:xfrm>
          <a:prstGeom prst="rect">
            <a:avLst/>
          </a:prstGeom>
        </p:spPr>
        <p:txBody>
          <a:bodyPr wrap="square">
            <a:spAutoFit/>
          </a:bodyPr>
          <a:lstStyle/>
          <a:p>
            <a:pPr>
              <a:lnSpc>
                <a:spcPct val="150000"/>
              </a:lnSpc>
            </a:pPr>
            <a:r>
              <a:rPr lang="zh-CN" altLang="en-US" dirty="0">
                <a:latin typeface="Microsoft YaHei" charset="-122"/>
                <a:ea typeface="Microsoft YaHei" charset="-122"/>
                <a:cs typeface="Microsoft YaHei" charset="-122"/>
              </a:rPr>
              <a:t>草图原型主要目的是为了</a:t>
            </a:r>
            <a:r>
              <a:rPr lang="zh-CN" altLang="en-US" b="1" dirty="0">
                <a:solidFill>
                  <a:srgbClr val="FF0000"/>
                </a:solidFill>
                <a:latin typeface="Microsoft YaHei" charset="-122"/>
                <a:ea typeface="Microsoft YaHei" charset="-122"/>
                <a:cs typeface="Microsoft YaHei" charset="-122"/>
              </a:rPr>
              <a:t>验证设计的流程</a:t>
            </a:r>
            <a:r>
              <a:rPr lang="zh-CN" altLang="en-US" dirty="0">
                <a:latin typeface="Microsoft YaHei" charset="-122"/>
                <a:ea typeface="Microsoft YaHei" charset="-122"/>
                <a:cs typeface="Microsoft YaHei" charset="-122"/>
              </a:rPr>
              <a:t>。在过程中可以贴上一些目标场景在原型下方，这样能营造一个比较贴近真实情况的思考氛围，将大家都引导到用户的角度来思考。还可能从场景中发现一些之前没有想到的细节问题，同时可以避免产品人员以及设计师在设计过程凭空为用户臆想出来许多不切实际的需求</a:t>
            </a:r>
            <a:r>
              <a:rPr lang="zh-CN" altLang="en-US" dirty="0" smtClean="0">
                <a:latin typeface="Microsoft YaHei" charset="-122"/>
                <a:ea typeface="Microsoft YaHei" charset="-122"/>
                <a:cs typeface="Microsoft YaHei" charset="-122"/>
              </a:rPr>
              <a:t>。</a:t>
            </a:r>
            <a:r>
              <a:rPr lang="mr-IN" altLang="zh-CN" dirty="0">
                <a:latin typeface="Microsoft YaHei" charset="-122"/>
                <a:ea typeface="Microsoft YaHei" charset="-122"/>
                <a:cs typeface="Microsoft YaHei" charset="-122"/>
              </a:rPr>
              <a:t>[6]</a:t>
            </a:r>
          </a:p>
          <a:p>
            <a:pPr>
              <a:lnSpc>
                <a:spcPct val="150000"/>
              </a:lnSpc>
            </a:pPr>
            <a:endParaRPr lang="zh-CN" altLang="en-US"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587531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文本框 23"/>
          <p:cNvSpPr txBox="1">
            <a:spLocks noChangeArrowheads="1"/>
          </p:cNvSpPr>
          <p:nvPr/>
        </p:nvSpPr>
        <p:spPr bwMode="auto">
          <a:xfrm>
            <a:off x="739775" y="298450"/>
            <a:ext cx="20335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000" b="1" i="0" u="none" strike="noStrike" kern="1200" cap="none" spc="0" normalizeH="0" baseline="0" noProof="0" dirty="0" smtClean="0">
                <a:ln>
                  <a:noFill/>
                </a:ln>
                <a:solidFill>
                  <a:srgbClr val="F77258"/>
                </a:solidFill>
                <a:effectLst/>
                <a:uLnTx/>
                <a:uFillTx/>
                <a:latin typeface="微软雅黑" panose="020B0503020204020204" pitchFamily="34" charset="-122"/>
                <a:ea typeface="微软雅黑" panose="020B0503020204020204" pitchFamily="34" charset="-122"/>
                <a:cs typeface="+mn-cs"/>
              </a:rPr>
              <a:t>原型界面简介</a:t>
            </a:r>
            <a:endParaRPr kumimoji="0" lang="zh-CN" altLang="en-US" sz="2000" b="1" i="0" u="none" strike="noStrike" kern="1200" cap="none" spc="0" normalizeH="0" baseline="0" noProof="0" dirty="0">
              <a:ln>
                <a:noFill/>
              </a:ln>
              <a:solidFill>
                <a:srgbClr val="F77258"/>
              </a:solidFill>
              <a:effectLst/>
              <a:uLnTx/>
              <a:uFillTx/>
              <a:latin typeface="微软雅黑" panose="020B0503020204020204" pitchFamily="34" charset="-122"/>
              <a:ea typeface="微软雅黑" panose="020B0503020204020204" pitchFamily="34" charset="-122"/>
              <a:cs typeface="+mn-cs"/>
            </a:endParaRPr>
          </a:p>
        </p:txBody>
      </p:sp>
      <p:grpSp>
        <p:nvGrpSpPr>
          <p:cNvPr id="21" name="组合 29"/>
          <p:cNvGrpSpPr/>
          <p:nvPr/>
        </p:nvGrpSpPr>
        <p:grpSpPr bwMode="auto">
          <a:xfrm>
            <a:off x="338138" y="293688"/>
            <a:ext cx="333375" cy="411162"/>
            <a:chOff x="10668001" y="925959"/>
            <a:chExt cx="444498" cy="545940"/>
          </a:xfrm>
        </p:grpSpPr>
        <p:sp>
          <p:nvSpPr>
            <p:cNvPr id="22" name="等腰三角形 27"/>
            <p:cNvSpPr/>
            <p:nvPr/>
          </p:nvSpPr>
          <p:spPr>
            <a:xfrm rot="5400000">
              <a:off x="10633062" y="1005163"/>
              <a:ext cx="501675" cy="431798"/>
            </a:xfrm>
            <a:prstGeom prst="triangle">
              <a:avLst/>
            </a:pr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3" name="等腰三角形 28"/>
            <p:cNvSpPr/>
            <p:nvPr/>
          </p:nvSpPr>
          <p:spPr>
            <a:xfrm rot="5400000">
              <a:off x="10705952" y="955741"/>
              <a:ext cx="436330" cy="376765"/>
            </a:xfrm>
            <a:prstGeom prst="triangle">
              <a:avLst/>
            </a:pr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sp>
        <p:nvSpPr>
          <p:cNvPr id="24" name="等腰三角形 3"/>
          <p:cNvSpPr/>
          <p:nvPr/>
        </p:nvSpPr>
        <p:spPr>
          <a:xfrm>
            <a:off x="8924925" y="0"/>
            <a:ext cx="3267075" cy="6858000"/>
          </a:xfrm>
          <a:prstGeom prst="triangle">
            <a:avLst>
              <a:gd name="adj" fmla="val 100000"/>
            </a:avLst>
          </a:prstGeom>
          <a:solidFill>
            <a:srgbClr val="F772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0" name="等腰三角形 4"/>
          <p:cNvSpPr/>
          <p:nvPr/>
        </p:nvSpPr>
        <p:spPr>
          <a:xfrm rot="11374545">
            <a:off x="8839200" y="1468438"/>
            <a:ext cx="501650" cy="5270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772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1" name="等腰三角形 4"/>
          <p:cNvSpPr/>
          <p:nvPr/>
        </p:nvSpPr>
        <p:spPr>
          <a:xfrm rot="20476330">
            <a:off x="10464800" y="766763"/>
            <a:ext cx="1674813" cy="1760537"/>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2" name="等腰三角形 4"/>
          <p:cNvSpPr/>
          <p:nvPr/>
        </p:nvSpPr>
        <p:spPr>
          <a:xfrm>
            <a:off x="10202863" y="1533525"/>
            <a:ext cx="1282700" cy="134620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2DCCD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3" name="等腰三角形 4"/>
          <p:cNvSpPr/>
          <p:nvPr/>
        </p:nvSpPr>
        <p:spPr>
          <a:xfrm rot="3834254">
            <a:off x="9466263" y="5322888"/>
            <a:ext cx="342900" cy="3619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2DCCD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4" name="等腰三角形 4"/>
          <p:cNvSpPr/>
          <p:nvPr/>
        </p:nvSpPr>
        <p:spPr>
          <a:xfrm rot="3834254">
            <a:off x="9100344" y="6187282"/>
            <a:ext cx="244475" cy="255587"/>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8D84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5" name="等腰三角形 4"/>
          <p:cNvSpPr/>
          <p:nvPr/>
        </p:nvSpPr>
        <p:spPr>
          <a:xfrm rot="4726618">
            <a:off x="9940925" y="3300413"/>
            <a:ext cx="1177925" cy="12382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8D84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6" name="等腰三角形 4"/>
          <p:cNvSpPr/>
          <p:nvPr/>
        </p:nvSpPr>
        <p:spPr>
          <a:xfrm rot="21025852">
            <a:off x="11661775" y="754063"/>
            <a:ext cx="244475" cy="257175"/>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8D84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7" name="等腰三角形 4"/>
          <p:cNvSpPr/>
          <p:nvPr/>
        </p:nvSpPr>
        <p:spPr>
          <a:xfrm rot="3834254">
            <a:off x="8044656" y="329407"/>
            <a:ext cx="344487" cy="3619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8" name="等腰三角形 4"/>
          <p:cNvSpPr/>
          <p:nvPr/>
        </p:nvSpPr>
        <p:spPr>
          <a:xfrm rot="18038681">
            <a:off x="9340056" y="-207169"/>
            <a:ext cx="344488" cy="3619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9" name="等腰三角形 4"/>
          <p:cNvSpPr/>
          <p:nvPr/>
        </p:nvSpPr>
        <p:spPr>
          <a:xfrm rot="11374545">
            <a:off x="10853738" y="5605463"/>
            <a:ext cx="501650" cy="525462"/>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nvGrpSpPr>
          <p:cNvPr id="40" name="组合 49"/>
          <p:cNvGrpSpPr/>
          <p:nvPr/>
        </p:nvGrpSpPr>
        <p:grpSpPr>
          <a:xfrm>
            <a:off x="9152214" y="832757"/>
            <a:ext cx="3080989" cy="5591028"/>
            <a:chOff x="9152214" y="832757"/>
            <a:chExt cx="3080989" cy="5591028"/>
          </a:xfrm>
          <a:solidFill>
            <a:srgbClr val="FFFFFF"/>
          </a:solidFill>
        </p:grpSpPr>
        <p:sp>
          <p:nvSpPr>
            <p:cNvPr id="41" name="任意多边形 50"/>
            <p:cNvSpPr/>
            <p:nvPr/>
          </p:nvSpPr>
          <p:spPr>
            <a:xfrm rot="20476330">
              <a:off x="10748648" y="1409739"/>
              <a:ext cx="1484555" cy="991655"/>
            </a:xfrm>
            <a:custGeom>
              <a:avLst/>
              <a:gdLst>
                <a:gd name="connsiteX0" fmla="*/ 964253 w 1484555"/>
                <a:gd name="connsiteY0" fmla="*/ 0 h 991655"/>
                <a:gd name="connsiteX1" fmla="*/ 1484555 w 1484555"/>
                <a:gd name="connsiteY1" fmla="*/ 377030 h 991655"/>
                <a:gd name="connsiteX2" fmla="*/ 0 w 1484555"/>
                <a:gd name="connsiteY2" fmla="*/ 991655 h 991655"/>
              </a:gdLst>
              <a:ahLst/>
              <a:cxnLst>
                <a:cxn ang="0">
                  <a:pos x="connsiteX0" y="connsiteY0"/>
                </a:cxn>
                <a:cxn ang="0">
                  <a:pos x="connsiteX1" y="connsiteY1"/>
                </a:cxn>
                <a:cxn ang="0">
                  <a:pos x="connsiteX2" y="connsiteY2"/>
                </a:cxn>
              </a:cxnLst>
              <a:rect l="l" t="t" r="r" b="b"/>
              <a:pathLst>
                <a:path w="1484555" h="991655">
                  <a:moveTo>
                    <a:pt x="964253" y="0"/>
                  </a:moveTo>
                  <a:lnTo>
                    <a:pt x="1484555" y="377030"/>
                  </a:lnTo>
                  <a:lnTo>
                    <a:pt x="0" y="991655"/>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42" name="任意多边形 51"/>
            <p:cNvSpPr/>
            <p:nvPr/>
          </p:nvSpPr>
          <p:spPr>
            <a:xfrm>
              <a:off x="10971638" y="2127252"/>
              <a:ext cx="513649" cy="434792"/>
            </a:xfrm>
            <a:custGeom>
              <a:avLst/>
              <a:gdLst>
                <a:gd name="connsiteX0" fmla="*/ 207102 w 513649"/>
                <a:gd name="connsiteY0" fmla="*/ 0 h 434792"/>
                <a:gd name="connsiteX1" fmla="*/ 513649 w 513649"/>
                <a:gd name="connsiteY1" fmla="*/ 222135 h 434792"/>
                <a:gd name="connsiteX2" fmla="*/ 0 w 513649"/>
                <a:gd name="connsiteY2" fmla="*/ 434792 h 434792"/>
              </a:gdLst>
              <a:ahLst/>
              <a:cxnLst>
                <a:cxn ang="0">
                  <a:pos x="connsiteX0" y="connsiteY0"/>
                </a:cxn>
                <a:cxn ang="0">
                  <a:pos x="connsiteX1" y="connsiteY1"/>
                </a:cxn>
                <a:cxn ang="0">
                  <a:pos x="connsiteX2" y="connsiteY2"/>
                </a:cxn>
              </a:cxnLst>
              <a:rect l="l" t="t" r="r" b="b"/>
              <a:pathLst>
                <a:path w="513649" h="434792">
                  <a:moveTo>
                    <a:pt x="207102" y="0"/>
                  </a:moveTo>
                  <a:lnTo>
                    <a:pt x="513649" y="222135"/>
                  </a:lnTo>
                  <a:lnTo>
                    <a:pt x="0" y="434792"/>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43" name="任意多边形 52"/>
            <p:cNvSpPr/>
            <p:nvPr/>
          </p:nvSpPr>
          <p:spPr>
            <a:xfrm rot="3834254">
              <a:off x="9520560" y="5357206"/>
              <a:ext cx="314048" cy="287533"/>
            </a:xfrm>
            <a:custGeom>
              <a:avLst/>
              <a:gdLst>
                <a:gd name="connsiteX0" fmla="*/ 11468 w 314048"/>
                <a:gd name="connsiteY0" fmla="*/ 0 h 287533"/>
                <a:gd name="connsiteX1" fmla="*/ 314048 w 314048"/>
                <a:gd name="connsiteY1" fmla="*/ 219261 h 287533"/>
                <a:gd name="connsiteX2" fmla="*/ 149143 w 314048"/>
                <a:gd name="connsiteY2" fmla="*/ 287533 h 287533"/>
                <a:gd name="connsiteX3" fmla="*/ 0 w 314048"/>
                <a:gd name="connsiteY3" fmla="*/ 99595 h 287533"/>
              </a:gdLst>
              <a:ahLst/>
              <a:cxnLst>
                <a:cxn ang="0">
                  <a:pos x="connsiteX0" y="connsiteY0"/>
                </a:cxn>
                <a:cxn ang="0">
                  <a:pos x="connsiteX1" y="connsiteY1"/>
                </a:cxn>
                <a:cxn ang="0">
                  <a:pos x="connsiteX2" y="connsiteY2"/>
                </a:cxn>
                <a:cxn ang="0">
                  <a:pos x="connsiteX3" y="connsiteY3"/>
                </a:cxn>
              </a:cxnLst>
              <a:rect l="l" t="t" r="r" b="b"/>
              <a:pathLst>
                <a:path w="314048" h="287533">
                  <a:moveTo>
                    <a:pt x="11468" y="0"/>
                  </a:moveTo>
                  <a:lnTo>
                    <a:pt x="314048" y="219261"/>
                  </a:lnTo>
                  <a:lnTo>
                    <a:pt x="149143" y="287533"/>
                  </a:lnTo>
                  <a:lnTo>
                    <a:pt x="0" y="99595"/>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44" name="任意多边形 66"/>
            <p:cNvSpPr/>
            <p:nvPr/>
          </p:nvSpPr>
          <p:spPr>
            <a:xfrm rot="3834254">
              <a:off x="9141845" y="6212916"/>
              <a:ext cx="221238" cy="200499"/>
            </a:xfrm>
            <a:custGeom>
              <a:avLst/>
              <a:gdLst>
                <a:gd name="connsiteX0" fmla="*/ 6794 w 221238"/>
                <a:gd name="connsiteY0" fmla="*/ 0 h 200499"/>
                <a:gd name="connsiteX1" fmla="*/ 221238 w 221238"/>
                <a:gd name="connsiteY1" fmla="*/ 155395 h 200499"/>
                <a:gd name="connsiteX2" fmla="*/ 112294 w 221238"/>
                <a:gd name="connsiteY2" fmla="*/ 200499 h 200499"/>
                <a:gd name="connsiteX3" fmla="*/ 0 w 221238"/>
                <a:gd name="connsiteY3" fmla="*/ 58996 h 200499"/>
              </a:gdLst>
              <a:ahLst/>
              <a:cxnLst>
                <a:cxn ang="0">
                  <a:pos x="connsiteX0" y="connsiteY0"/>
                </a:cxn>
                <a:cxn ang="0">
                  <a:pos x="connsiteX1" y="connsiteY1"/>
                </a:cxn>
                <a:cxn ang="0">
                  <a:pos x="connsiteX2" y="connsiteY2"/>
                </a:cxn>
                <a:cxn ang="0">
                  <a:pos x="connsiteX3" y="connsiteY3"/>
                </a:cxn>
              </a:cxnLst>
              <a:rect l="l" t="t" r="r" b="b"/>
              <a:pathLst>
                <a:path w="221238" h="200499">
                  <a:moveTo>
                    <a:pt x="6794" y="0"/>
                  </a:moveTo>
                  <a:lnTo>
                    <a:pt x="221238" y="155395"/>
                  </a:lnTo>
                  <a:lnTo>
                    <a:pt x="112294" y="200499"/>
                  </a:lnTo>
                  <a:lnTo>
                    <a:pt x="0" y="58996"/>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45" name="任意多边形 68"/>
            <p:cNvSpPr/>
            <p:nvPr/>
          </p:nvSpPr>
          <p:spPr>
            <a:xfrm rot="4726618">
              <a:off x="10137641" y="3462627"/>
              <a:ext cx="1090268" cy="942332"/>
            </a:xfrm>
            <a:custGeom>
              <a:avLst/>
              <a:gdLst>
                <a:gd name="connsiteX0" fmla="*/ 54741 w 1090268"/>
                <a:gd name="connsiteY0" fmla="*/ 0 h 942332"/>
                <a:gd name="connsiteX1" fmla="*/ 1090268 w 1090268"/>
                <a:gd name="connsiteY1" fmla="*/ 750382 h 942332"/>
                <a:gd name="connsiteX2" fmla="*/ 626636 w 1090268"/>
                <a:gd name="connsiteY2" fmla="*/ 942332 h 942332"/>
                <a:gd name="connsiteX3" fmla="*/ 0 w 1090268"/>
                <a:gd name="connsiteY3" fmla="*/ 475377 h 942332"/>
              </a:gdLst>
              <a:ahLst/>
              <a:cxnLst>
                <a:cxn ang="0">
                  <a:pos x="connsiteX0" y="connsiteY0"/>
                </a:cxn>
                <a:cxn ang="0">
                  <a:pos x="connsiteX1" y="connsiteY1"/>
                </a:cxn>
                <a:cxn ang="0">
                  <a:pos x="connsiteX2" y="connsiteY2"/>
                </a:cxn>
                <a:cxn ang="0">
                  <a:pos x="connsiteX3" y="connsiteY3"/>
                </a:cxn>
              </a:cxnLst>
              <a:rect l="l" t="t" r="r" b="b"/>
              <a:pathLst>
                <a:path w="1090268" h="942332">
                  <a:moveTo>
                    <a:pt x="54741" y="0"/>
                  </a:moveTo>
                  <a:lnTo>
                    <a:pt x="1090268" y="750382"/>
                  </a:lnTo>
                  <a:lnTo>
                    <a:pt x="626636" y="942332"/>
                  </a:lnTo>
                  <a:lnTo>
                    <a:pt x="0" y="475377"/>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46" name="任意多边形 69"/>
            <p:cNvSpPr/>
            <p:nvPr/>
          </p:nvSpPr>
          <p:spPr>
            <a:xfrm rot="21025852">
              <a:off x="11693675" y="832757"/>
              <a:ext cx="217959" cy="164561"/>
            </a:xfrm>
            <a:custGeom>
              <a:avLst/>
              <a:gdLst>
                <a:gd name="connsiteX0" fmla="*/ 115393 w 217959"/>
                <a:gd name="connsiteY0" fmla="*/ 0 h 164561"/>
                <a:gd name="connsiteX1" fmla="*/ 217959 w 217959"/>
                <a:gd name="connsiteY1" fmla="*/ 74324 h 164561"/>
                <a:gd name="connsiteX2" fmla="*/ 0 w 217959"/>
                <a:gd name="connsiteY2" fmla="*/ 164561 h 164561"/>
              </a:gdLst>
              <a:ahLst/>
              <a:cxnLst>
                <a:cxn ang="0">
                  <a:pos x="connsiteX0" y="connsiteY0"/>
                </a:cxn>
                <a:cxn ang="0">
                  <a:pos x="connsiteX1" y="connsiteY1"/>
                </a:cxn>
                <a:cxn ang="0">
                  <a:pos x="connsiteX2" y="connsiteY2"/>
                </a:cxn>
              </a:cxnLst>
              <a:rect l="l" t="t" r="r" b="b"/>
              <a:pathLst>
                <a:path w="217959" h="164561">
                  <a:moveTo>
                    <a:pt x="115393" y="0"/>
                  </a:moveTo>
                  <a:lnTo>
                    <a:pt x="217959" y="74324"/>
                  </a:lnTo>
                  <a:lnTo>
                    <a:pt x="0" y="16456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sp>
        <p:nvSpPr>
          <p:cNvPr id="47" name="等腰三角形 4"/>
          <p:cNvSpPr/>
          <p:nvPr/>
        </p:nvSpPr>
        <p:spPr>
          <a:xfrm rot="1555719">
            <a:off x="6561138" y="669925"/>
            <a:ext cx="242887" cy="255588"/>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nvGrpSpPr>
          <p:cNvPr id="48" name="组 47"/>
          <p:cNvGrpSpPr/>
          <p:nvPr/>
        </p:nvGrpSpPr>
        <p:grpSpPr>
          <a:xfrm>
            <a:off x="853823" y="1290267"/>
            <a:ext cx="1919540" cy="596856"/>
            <a:chOff x="4081112" y="875484"/>
            <a:chExt cx="4029776" cy="434340"/>
          </a:xfrm>
        </p:grpSpPr>
        <p:sp>
          <p:nvSpPr>
            <p:cNvPr id="49" name="圆角矩形 48"/>
            <p:cNvSpPr/>
            <p:nvPr/>
          </p:nvSpPr>
          <p:spPr>
            <a:xfrm>
              <a:off x="4136900" y="875484"/>
              <a:ext cx="3918200" cy="434340"/>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000"/>
            </a:p>
          </p:txBody>
        </p:sp>
        <p:sp>
          <p:nvSpPr>
            <p:cNvPr id="50" name="文本框 49"/>
            <p:cNvSpPr txBox="1"/>
            <p:nvPr/>
          </p:nvSpPr>
          <p:spPr>
            <a:xfrm>
              <a:off x="4081112" y="907988"/>
              <a:ext cx="4029776" cy="335960"/>
            </a:xfrm>
            <a:prstGeom prst="rect">
              <a:avLst/>
            </a:prstGeom>
            <a:noFill/>
          </p:spPr>
          <p:txBody>
            <a:bodyPr wrap="square" rtlCol="0">
              <a:spAutoFit/>
            </a:bodyPr>
            <a:lstStyle/>
            <a:p>
              <a:pPr algn="ctr"/>
              <a:r>
                <a:rPr kumimoji="1" lang="zh-CN" altLang="en-US" sz="2400" b="1" dirty="0" smtClean="0">
                  <a:solidFill>
                    <a:schemeClr val="bg1"/>
                  </a:solidFill>
                  <a:latin typeface="Microsoft YaHei" charset="-122"/>
                  <a:ea typeface="Microsoft YaHei" charset="-122"/>
                  <a:cs typeface="Microsoft YaHei" charset="-122"/>
                </a:rPr>
                <a:t>设计流程</a:t>
              </a:r>
              <a:endParaRPr kumimoji="1" lang="zh-CN" altLang="en-US" sz="2400" b="1" dirty="0">
                <a:solidFill>
                  <a:schemeClr val="bg1"/>
                </a:solidFill>
                <a:latin typeface="Microsoft YaHei" charset="-122"/>
                <a:ea typeface="Microsoft YaHei" charset="-122"/>
                <a:cs typeface="Microsoft YaHei" charset="-122"/>
              </a:endParaRPr>
            </a:p>
          </p:txBody>
        </p:sp>
      </p:grpSp>
      <p:sp>
        <p:nvSpPr>
          <p:cNvPr id="29" name="Oval 30"/>
          <p:cNvSpPr>
            <a:spLocks noChangeAspect="1"/>
          </p:cNvSpPr>
          <p:nvPr/>
        </p:nvSpPr>
        <p:spPr>
          <a:xfrm>
            <a:off x="880397" y="2127252"/>
            <a:ext cx="552450" cy="550863"/>
          </a:xfrm>
          <a:prstGeom prst="ellipse">
            <a:avLst/>
          </a:pr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b="1" noProof="0" dirty="0">
                <a:solidFill>
                  <a:prstClr val="white"/>
                </a:solidFill>
                <a:latin typeface="微软雅黑" panose="020B0503020204020204" pitchFamily="34" charset="-122"/>
                <a:ea typeface="微软雅黑" panose="020B0503020204020204" pitchFamily="34" charset="-122"/>
              </a:rPr>
              <a:t>2</a:t>
            </a:r>
            <a:endParaRPr kumimoji="0" 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 name="矩形 1"/>
          <p:cNvSpPr/>
          <p:nvPr/>
        </p:nvSpPr>
        <p:spPr>
          <a:xfrm>
            <a:off x="1665367" y="2218017"/>
            <a:ext cx="1338828" cy="369332"/>
          </a:xfrm>
          <a:prstGeom prst="rect">
            <a:avLst/>
          </a:prstGeom>
        </p:spPr>
        <p:txBody>
          <a:bodyPr wrap="none">
            <a:spAutoFit/>
          </a:bodyPr>
          <a:lstStyle/>
          <a:p>
            <a:r>
              <a:rPr lang="zh-CN" altLang="en-US" b="1" dirty="0">
                <a:latin typeface="Microsoft YaHei" charset="-122"/>
                <a:ea typeface="Microsoft YaHei" charset="-122"/>
                <a:cs typeface="Microsoft YaHei" charset="-122"/>
              </a:rPr>
              <a:t>低保真原型</a:t>
            </a:r>
          </a:p>
        </p:txBody>
      </p:sp>
      <p:sp>
        <p:nvSpPr>
          <p:cNvPr id="4" name="矩形 3"/>
          <p:cNvSpPr/>
          <p:nvPr/>
        </p:nvSpPr>
        <p:spPr>
          <a:xfrm>
            <a:off x="880397" y="2750549"/>
            <a:ext cx="4336308" cy="3829062"/>
          </a:xfrm>
          <a:prstGeom prst="rect">
            <a:avLst/>
          </a:prstGeom>
        </p:spPr>
        <p:txBody>
          <a:bodyPr wrap="square">
            <a:spAutoFit/>
          </a:bodyPr>
          <a:lstStyle/>
          <a:p>
            <a:pPr>
              <a:lnSpc>
                <a:spcPct val="150000"/>
              </a:lnSpc>
            </a:pPr>
            <a:r>
              <a:rPr lang="zh-CN" altLang="en-US" dirty="0">
                <a:latin typeface="Microsoft YaHei" charset="-122"/>
                <a:ea typeface="Microsoft YaHei" charset="-122"/>
                <a:cs typeface="Microsoft YaHei" charset="-122"/>
              </a:rPr>
              <a:t>低保真原型主要</a:t>
            </a:r>
            <a:r>
              <a:rPr lang="zh-CN" altLang="en-US" b="1" dirty="0">
                <a:solidFill>
                  <a:srgbClr val="FF0000"/>
                </a:solidFill>
                <a:latin typeface="Microsoft YaHei" charset="-122"/>
                <a:ea typeface="Microsoft YaHei" charset="-122"/>
                <a:cs typeface="Microsoft YaHei" charset="-122"/>
              </a:rPr>
              <a:t>由交互人员输出</a:t>
            </a:r>
            <a:r>
              <a:rPr lang="zh-CN" altLang="en-US" dirty="0">
                <a:latin typeface="Microsoft YaHei" charset="-122"/>
                <a:ea typeface="Microsoft YaHei" charset="-122"/>
                <a:cs typeface="Microsoft YaHei" charset="-122"/>
              </a:rPr>
              <a:t>。在按钮的布局、整体页面的信息构架方面已经比较精细了，可以用</a:t>
            </a:r>
            <a:r>
              <a:rPr lang="en-US" altLang="zh-CN" dirty="0">
                <a:latin typeface="Microsoft YaHei" charset="-122"/>
                <a:ea typeface="Microsoft YaHei" charset="-122"/>
                <a:cs typeface="Microsoft YaHei" charset="-122"/>
              </a:rPr>
              <a:t>ae</a:t>
            </a:r>
            <a:r>
              <a:rPr lang="zh-CN" altLang="en-US" dirty="0">
                <a:latin typeface="Microsoft YaHei" charset="-122"/>
                <a:ea typeface="Microsoft YaHei" charset="-122"/>
                <a:cs typeface="Microsoft YaHei" charset="-122"/>
              </a:rPr>
              <a:t>制作一些复杂的动效与开发人员沟通。在方案评审时和产品人员讨论是否有功能缺失、与开发人员讨论交互效果实现的成本是否过高。</a:t>
            </a:r>
            <a:r>
              <a:rPr lang="zh-CN" altLang="en-US" b="1" dirty="0">
                <a:solidFill>
                  <a:srgbClr val="FF0000"/>
                </a:solidFill>
                <a:latin typeface="Microsoft YaHei" charset="-122"/>
                <a:ea typeface="Microsoft YaHei" charset="-122"/>
                <a:cs typeface="Microsoft YaHei" charset="-122"/>
              </a:rPr>
              <a:t>通常一些特殊状态与错误提示都是标示在低保真原型设计稿中</a:t>
            </a:r>
            <a:r>
              <a:rPr lang="zh-CN" altLang="en-US" dirty="0" smtClean="0">
                <a:latin typeface="Microsoft YaHei" charset="-122"/>
                <a:ea typeface="Microsoft YaHei" charset="-122"/>
                <a:cs typeface="Microsoft YaHei" charset="-122"/>
              </a:rPr>
              <a:t>。</a:t>
            </a:r>
            <a:r>
              <a:rPr lang="en-US" altLang="zh-CN" dirty="0">
                <a:solidFill>
                  <a:srgbClr val="000000"/>
                </a:solidFill>
                <a:latin typeface="Microsoft YaHei" charset="-122"/>
                <a:ea typeface="Microsoft YaHei" charset="-122"/>
                <a:cs typeface="Microsoft YaHei" charset="-122"/>
              </a:rPr>
              <a:t>[6]</a:t>
            </a:r>
            <a:endParaRPr lang="zh-CN" altLang="en-US" dirty="0">
              <a:solidFill>
                <a:srgbClr val="000000"/>
              </a:solidFill>
              <a:latin typeface="Microsoft YaHei" charset="-122"/>
              <a:ea typeface="Microsoft YaHei" charset="-122"/>
              <a:cs typeface="Microsoft YaHei" charset="-122"/>
            </a:endParaRPr>
          </a:p>
          <a:p>
            <a:pPr>
              <a:lnSpc>
                <a:spcPct val="150000"/>
              </a:lnSpc>
            </a:pPr>
            <a:endParaRPr lang="zh-CN" altLang="en-US" dirty="0">
              <a:latin typeface="Microsoft YaHei" charset="-122"/>
              <a:ea typeface="Microsoft YaHei" charset="-122"/>
              <a:cs typeface="Microsoft YaHei" charset="-122"/>
            </a:endParaRPr>
          </a:p>
        </p:txBody>
      </p:sp>
      <p:pic>
        <p:nvPicPr>
          <p:cNvPr id="5" name="图片 4"/>
          <p:cNvPicPr>
            <a:picLocks noChangeAspect="1"/>
          </p:cNvPicPr>
          <p:nvPr/>
        </p:nvPicPr>
        <p:blipFill>
          <a:blip r:embed="rId2"/>
          <a:stretch>
            <a:fillRect/>
          </a:stretch>
        </p:blipFill>
        <p:spPr>
          <a:xfrm>
            <a:off x="5559592" y="2562876"/>
            <a:ext cx="3735389" cy="2801542"/>
          </a:xfrm>
          <a:prstGeom prst="rect">
            <a:avLst/>
          </a:prstGeom>
        </p:spPr>
      </p:pic>
    </p:spTree>
    <p:extLst>
      <p:ext uri="{BB962C8B-B14F-4D97-AF65-F5344CB8AC3E}">
        <p14:creationId xmlns:p14="http://schemas.microsoft.com/office/powerpoint/2010/main" val="5189856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文本框 23"/>
          <p:cNvSpPr txBox="1">
            <a:spLocks noChangeArrowheads="1"/>
          </p:cNvSpPr>
          <p:nvPr/>
        </p:nvSpPr>
        <p:spPr bwMode="auto">
          <a:xfrm>
            <a:off x="739775" y="298450"/>
            <a:ext cx="20335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000" b="1" i="0" u="none" strike="noStrike" kern="1200" cap="none" spc="0" normalizeH="0" baseline="0" noProof="0" dirty="0" smtClean="0">
                <a:ln>
                  <a:noFill/>
                </a:ln>
                <a:solidFill>
                  <a:srgbClr val="F77258"/>
                </a:solidFill>
                <a:effectLst/>
                <a:uLnTx/>
                <a:uFillTx/>
                <a:latin typeface="微软雅黑" panose="020B0503020204020204" pitchFamily="34" charset="-122"/>
                <a:ea typeface="微软雅黑" panose="020B0503020204020204" pitchFamily="34" charset="-122"/>
                <a:cs typeface="+mn-cs"/>
              </a:rPr>
              <a:t>原型界面简介</a:t>
            </a:r>
            <a:endParaRPr kumimoji="0" lang="zh-CN" altLang="en-US" sz="2000" b="1" i="0" u="none" strike="noStrike" kern="1200" cap="none" spc="0" normalizeH="0" baseline="0" noProof="0" dirty="0">
              <a:ln>
                <a:noFill/>
              </a:ln>
              <a:solidFill>
                <a:srgbClr val="F77258"/>
              </a:solidFill>
              <a:effectLst/>
              <a:uLnTx/>
              <a:uFillTx/>
              <a:latin typeface="微软雅黑" panose="020B0503020204020204" pitchFamily="34" charset="-122"/>
              <a:ea typeface="微软雅黑" panose="020B0503020204020204" pitchFamily="34" charset="-122"/>
              <a:cs typeface="+mn-cs"/>
            </a:endParaRPr>
          </a:p>
        </p:txBody>
      </p:sp>
      <p:grpSp>
        <p:nvGrpSpPr>
          <p:cNvPr id="21" name="组合 29"/>
          <p:cNvGrpSpPr/>
          <p:nvPr/>
        </p:nvGrpSpPr>
        <p:grpSpPr bwMode="auto">
          <a:xfrm>
            <a:off x="338138" y="293688"/>
            <a:ext cx="333375" cy="411162"/>
            <a:chOff x="10668001" y="925959"/>
            <a:chExt cx="444498" cy="545940"/>
          </a:xfrm>
        </p:grpSpPr>
        <p:sp>
          <p:nvSpPr>
            <p:cNvPr id="22" name="等腰三角形 27"/>
            <p:cNvSpPr/>
            <p:nvPr/>
          </p:nvSpPr>
          <p:spPr>
            <a:xfrm rot="5400000">
              <a:off x="10633062" y="1005163"/>
              <a:ext cx="501675" cy="431798"/>
            </a:xfrm>
            <a:prstGeom prst="triangle">
              <a:avLst/>
            </a:pr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3" name="等腰三角形 28"/>
            <p:cNvSpPr/>
            <p:nvPr/>
          </p:nvSpPr>
          <p:spPr>
            <a:xfrm rot="5400000">
              <a:off x="10705952" y="955741"/>
              <a:ext cx="436330" cy="376765"/>
            </a:xfrm>
            <a:prstGeom prst="triangle">
              <a:avLst/>
            </a:pr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sp>
        <p:nvSpPr>
          <p:cNvPr id="24" name="等腰三角形 3"/>
          <p:cNvSpPr/>
          <p:nvPr/>
        </p:nvSpPr>
        <p:spPr>
          <a:xfrm>
            <a:off x="8924925" y="0"/>
            <a:ext cx="3267075" cy="6858000"/>
          </a:xfrm>
          <a:prstGeom prst="triangle">
            <a:avLst>
              <a:gd name="adj" fmla="val 100000"/>
            </a:avLst>
          </a:prstGeom>
          <a:solidFill>
            <a:srgbClr val="F772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0" name="等腰三角形 4"/>
          <p:cNvSpPr/>
          <p:nvPr/>
        </p:nvSpPr>
        <p:spPr>
          <a:xfrm rot="11374545">
            <a:off x="8839200" y="1468438"/>
            <a:ext cx="501650" cy="5270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772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1" name="等腰三角形 4"/>
          <p:cNvSpPr/>
          <p:nvPr/>
        </p:nvSpPr>
        <p:spPr>
          <a:xfrm rot="20476330">
            <a:off x="10464800" y="766763"/>
            <a:ext cx="1674813" cy="1760537"/>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2" name="等腰三角形 4"/>
          <p:cNvSpPr/>
          <p:nvPr/>
        </p:nvSpPr>
        <p:spPr>
          <a:xfrm>
            <a:off x="10202863" y="1533525"/>
            <a:ext cx="1282700" cy="134620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2DCCD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3" name="等腰三角形 4"/>
          <p:cNvSpPr/>
          <p:nvPr/>
        </p:nvSpPr>
        <p:spPr>
          <a:xfrm rot="3834254">
            <a:off x="9466263" y="5322888"/>
            <a:ext cx="342900" cy="3619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2DCCD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4" name="等腰三角形 4"/>
          <p:cNvSpPr/>
          <p:nvPr/>
        </p:nvSpPr>
        <p:spPr>
          <a:xfrm rot="3834254">
            <a:off x="9100344" y="6187282"/>
            <a:ext cx="244475" cy="255587"/>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8D84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5" name="等腰三角形 4"/>
          <p:cNvSpPr/>
          <p:nvPr/>
        </p:nvSpPr>
        <p:spPr>
          <a:xfrm rot="4726618">
            <a:off x="9940925" y="3300413"/>
            <a:ext cx="1177925" cy="12382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8D84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6" name="等腰三角形 4"/>
          <p:cNvSpPr/>
          <p:nvPr/>
        </p:nvSpPr>
        <p:spPr>
          <a:xfrm rot="21025852">
            <a:off x="11661775" y="754063"/>
            <a:ext cx="244475" cy="257175"/>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8D84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7" name="等腰三角形 4"/>
          <p:cNvSpPr/>
          <p:nvPr/>
        </p:nvSpPr>
        <p:spPr>
          <a:xfrm rot="3834254">
            <a:off x="8044656" y="329407"/>
            <a:ext cx="344487" cy="3619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8" name="等腰三角形 4"/>
          <p:cNvSpPr/>
          <p:nvPr/>
        </p:nvSpPr>
        <p:spPr>
          <a:xfrm rot="18038681">
            <a:off x="9340056" y="-207169"/>
            <a:ext cx="344488" cy="3619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9" name="等腰三角形 4"/>
          <p:cNvSpPr/>
          <p:nvPr/>
        </p:nvSpPr>
        <p:spPr>
          <a:xfrm rot="11374545">
            <a:off x="10853738" y="5605463"/>
            <a:ext cx="501650" cy="525462"/>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nvGrpSpPr>
          <p:cNvPr id="40" name="组合 49"/>
          <p:cNvGrpSpPr/>
          <p:nvPr/>
        </p:nvGrpSpPr>
        <p:grpSpPr>
          <a:xfrm>
            <a:off x="9152214" y="832757"/>
            <a:ext cx="3080989" cy="5591028"/>
            <a:chOff x="9152214" y="832757"/>
            <a:chExt cx="3080989" cy="5591028"/>
          </a:xfrm>
          <a:solidFill>
            <a:srgbClr val="FFFFFF"/>
          </a:solidFill>
        </p:grpSpPr>
        <p:sp>
          <p:nvSpPr>
            <p:cNvPr id="41" name="任意多边形 50"/>
            <p:cNvSpPr/>
            <p:nvPr/>
          </p:nvSpPr>
          <p:spPr>
            <a:xfrm rot="20476330">
              <a:off x="10748648" y="1409739"/>
              <a:ext cx="1484555" cy="991655"/>
            </a:xfrm>
            <a:custGeom>
              <a:avLst/>
              <a:gdLst>
                <a:gd name="connsiteX0" fmla="*/ 964253 w 1484555"/>
                <a:gd name="connsiteY0" fmla="*/ 0 h 991655"/>
                <a:gd name="connsiteX1" fmla="*/ 1484555 w 1484555"/>
                <a:gd name="connsiteY1" fmla="*/ 377030 h 991655"/>
                <a:gd name="connsiteX2" fmla="*/ 0 w 1484555"/>
                <a:gd name="connsiteY2" fmla="*/ 991655 h 991655"/>
              </a:gdLst>
              <a:ahLst/>
              <a:cxnLst>
                <a:cxn ang="0">
                  <a:pos x="connsiteX0" y="connsiteY0"/>
                </a:cxn>
                <a:cxn ang="0">
                  <a:pos x="connsiteX1" y="connsiteY1"/>
                </a:cxn>
                <a:cxn ang="0">
                  <a:pos x="connsiteX2" y="connsiteY2"/>
                </a:cxn>
              </a:cxnLst>
              <a:rect l="l" t="t" r="r" b="b"/>
              <a:pathLst>
                <a:path w="1484555" h="991655">
                  <a:moveTo>
                    <a:pt x="964253" y="0"/>
                  </a:moveTo>
                  <a:lnTo>
                    <a:pt x="1484555" y="377030"/>
                  </a:lnTo>
                  <a:lnTo>
                    <a:pt x="0" y="991655"/>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42" name="任意多边形 51"/>
            <p:cNvSpPr/>
            <p:nvPr/>
          </p:nvSpPr>
          <p:spPr>
            <a:xfrm>
              <a:off x="10971638" y="2127252"/>
              <a:ext cx="513649" cy="434792"/>
            </a:xfrm>
            <a:custGeom>
              <a:avLst/>
              <a:gdLst>
                <a:gd name="connsiteX0" fmla="*/ 207102 w 513649"/>
                <a:gd name="connsiteY0" fmla="*/ 0 h 434792"/>
                <a:gd name="connsiteX1" fmla="*/ 513649 w 513649"/>
                <a:gd name="connsiteY1" fmla="*/ 222135 h 434792"/>
                <a:gd name="connsiteX2" fmla="*/ 0 w 513649"/>
                <a:gd name="connsiteY2" fmla="*/ 434792 h 434792"/>
              </a:gdLst>
              <a:ahLst/>
              <a:cxnLst>
                <a:cxn ang="0">
                  <a:pos x="connsiteX0" y="connsiteY0"/>
                </a:cxn>
                <a:cxn ang="0">
                  <a:pos x="connsiteX1" y="connsiteY1"/>
                </a:cxn>
                <a:cxn ang="0">
                  <a:pos x="connsiteX2" y="connsiteY2"/>
                </a:cxn>
              </a:cxnLst>
              <a:rect l="l" t="t" r="r" b="b"/>
              <a:pathLst>
                <a:path w="513649" h="434792">
                  <a:moveTo>
                    <a:pt x="207102" y="0"/>
                  </a:moveTo>
                  <a:lnTo>
                    <a:pt x="513649" y="222135"/>
                  </a:lnTo>
                  <a:lnTo>
                    <a:pt x="0" y="434792"/>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43" name="任意多边形 52"/>
            <p:cNvSpPr/>
            <p:nvPr/>
          </p:nvSpPr>
          <p:spPr>
            <a:xfrm rot="3834254">
              <a:off x="9520560" y="5357206"/>
              <a:ext cx="314048" cy="287533"/>
            </a:xfrm>
            <a:custGeom>
              <a:avLst/>
              <a:gdLst>
                <a:gd name="connsiteX0" fmla="*/ 11468 w 314048"/>
                <a:gd name="connsiteY0" fmla="*/ 0 h 287533"/>
                <a:gd name="connsiteX1" fmla="*/ 314048 w 314048"/>
                <a:gd name="connsiteY1" fmla="*/ 219261 h 287533"/>
                <a:gd name="connsiteX2" fmla="*/ 149143 w 314048"/>
                <a:gd name="connsiteY2" fmla="*/ 287533 h 287533"/>
                <a:gd name="connsiteX3" fmla="*/ 0 w 314048"/>
                <a:gd name="connsiteY3" fmla="*/ 99595 h 287533"/>
              </a:gdLst>
              <a:ahLst/>
              <a:cxnLst>
                <a:cxn ang="0">
                  <a:pos x="connsiteX0" y="connsiteY0"/>
                </a:cxn>
                <a:cxn ang="0">
                  <a:pos x="connsiteX1" y="connsiteY1"/>
                </a:cxn>
                <a:cxn ang="0">
                  <a:pos x="connsiteX2" y="connsiteY2"/>
                </a:cxn>
                <a:cxn ang="0">
                  <a:pos x="connsiteX3" y="connsiteY3"/>
                </a:cxn>
              </a:cxnLst>
              <a:rect l="l" t="t" r="r" b="b"/>
              <a:pathLst>
                <a:path w="314048" h="287533">
                  <a:moveTo>
                    <a:pt x="11468" y="0"/>
                  </a:moveTo>
                  <a:lnTo>
                    <a:pt x="314048" y="219261"/>
                  </a:lnTo>
                  <a:lnTo>
                    <a:pt x="149143" y="287533"/>
                  </a:lnTo>
                  <a:lnTo>
                    <a:pt x="0" y="99595"/>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44" name="任意多边形 66"/>
            <p:cNvSpPr/>
            <p:nvPr/>
          </p:nvSpPr>
          <p:spPr>
            <a:xfrm rot="3834254">
              <a:off x="9141845" y="6212916"/>
              <a:ext cx="221238" cy="200499"/>
            </a:xfrm>
            <a:custGeom>
              <a:avLst/>
              <a:gdLst>
                <a:gd name="connsiteX0" fmla="*/ 6794 w 221238"/>
                <a:gd name="connsiteY0" fmla="*/ 0 h 200499"/>
                <a:gd name="connsiteX1" fmla="*/ 221238 w 221238"/>
                <a:gd name="connsiteY1" fmla="*/ 155395 h 200499"/>
                <a:gd name="connsiteX2" fmla="*/ 112294 w 221238"/>
                <a:gd name="connsiteY2" fmla="*/ 200499 h 200499"/>
                <a:gd name="connsiteX3" fmla="*/ 0 w 221238"/>
                <a:gd name="connsiteY3" fmla="*/ 58996 h 200499"/>
              </a:gdLst>
              <a:ahLst/>
              <a:cxnLst>
                <a:cxn ang="0">
                  <a:pos x="connsiteX0" y="connsiteY0"/>
                </a:cxn>
                <a:cxn ang="0">
                  <a:pos x="connsiteX1" y="connsiteY1"/>
                </a:cxn>
                <a:cxn ang="0">
                  <a:pos x="connsiteX2" y="connsiteY2"/>
                </a:cxn>
                <a:cxn ang="0">
                  <a:pos x="connsiteX3" y="connsiteY3"/>
                </a:cxn>
              </a:cxnLst>
              <a:rect l="l" t="t" r="r" b="b"/>
              <a:pathLst>
                <a:path w="221238" h="200499">
                  <a:moveTo>
                    <a:pt x="6794" y="0"/>
                  </a:moveTo>
                  <a:lnTo>
                    <a:pt x="221238" y="155395"/>
                  </a:lnTo>
                  <a:lnTo>
                    <a:pt x="112294" y="200499"/>
                  </a:lnTo>
                  <a:lnTo>
                    <a:pt x="0" y="58996"/>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45" name="任意多边形 68"/>
            <p:cNvSpPr/>
            <p:nvPr/>
          </p:nvSpPr>
          <p:spPr>
            <a:xfrm rot="4726618">
              <a:off x="10137641" y="3462627"/>
              <a:ext cx="1090268" cy="942332"/>
            </a:xfrm>
            <a:custGeom>
              <a:avLst/>
              <a:gdLst>
                <a:gd name="connsiteX0" fmla="*/ 54741 w 1090268"/>
                <a:gd name="connsiteY0" fmla="*/ 0 h 942332"/>
                <a:gd name="connsiteX1" fmla="*/ 1090268 w 1090268"/>
                <a:gd name="connsiteY1" fmla="*/ 750382 h 942332"/>
                <a:gd name="connsiteX2" fmla="*/ 626636 w 1090268"/>
                <a:gd name="connsiteY2" fmla="*/ 942332 h 942332"/>
                <a:gd name="connsiteX3" fmla="*/ 0 w 1090268"/>
                <a:gd name="connsiteY3" fmla="*/ 475377 h 942332"/>
              </a:gdLst>
              <a:ahLst/>
              <a:cxnLst>
                <a:cxn ang="0">
                  <a:pos x="connsiteX0" y="connsiteY0"/>
                </a:cxn>
                <a:cxn ang="0">
                  <a:pos x="connsiteX1" y="connsiteY1"/>
                </a:cxn>
                <a:cxn ang="0">
                  <a:pos x="connsiteX2" y="connsiteY2"/>
                </a:cxn>
                <a:cxn ang="0">
                  <a:pos x="connsiteX3" y="connsiteY3"/>
                </a:cxn>
              </a:cxnLst>
              <a:rect l="l" t="t" r="r" b="b"/>
              <a:pathLst>
                <a:path w="1090268" h="942332">
                  <a:moveTo>
                    <a:pt x="54741" y="0"/>
                  </a:moveTo>
                  <a:lnTo>
                    <a:pt x="1090268" y="750382"/>
                  </a:lnTo>
                  <a:lnTo>
                    <a:pt x="626636" y="942332"/>
                  </a:lnTo>
                  <a:lnTo>
                    <a:pt x="0" y="475377"/>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46" name="任意多边形 69"/>
            <p:cNvSpPr/>
            <p:nvPr/>
          </p:nvSpPr>
          <p:spPr>
            <a:xfrm rot="21025852">
              <a:off x="11693675" y="832757"/>
              <a:ext cx="217959" cy="164561"/>
            </a:xfrm>
            <a:custGeom>
              <a:avLst/>
              <a:gdLst>
                <a:gd name="connsiteX0" fmla="*/ 115393 w 217959"/>
                <a:gd name="connsiteY0" fmla="*/ 0 h 164561"/>
                <a:gd name="connsiteX1" fmla="*/ 217959 w 217959"/>
                <a:gd name="connsiteY1" fmla="*/ 74324 h 164561"/>
                <a:gd name="connsiteX2" fmla="*/ 0 w 217959"/>
                <a:gd name="connsiteY2" fmla="*/ 164561 h 164561"/>
              </a:gdLst>
              <a:ahLst/>
              <a:cxnLst>
                <a:cxn ang="0">
                  <a:pos x="connsiteX0" y="connsiteY0"/>
                </a:cxn>
                <a:cxn ang="0">
                  <a:pos x="connsiteX1" y="connsiteY1"/>
                </a:cxn>
                <a:cxn ang="0">
                  <a:pos x="connsiteX2" y="connsiteY2"/>
                </a:cxn>
              </a:cxnLst>
              <a:rect l="l" t="t" r="r" b="b"/>
              <a:pathLst>
                <a:path w="217959" h="164561">
                  <a:moveTo>
                    <a:pt x="115393" y="0"/>
                  </a:moveTo>
                  <a:lnTo>
                    <a:pt x="217959" y="74324"/>
                  </a:lnTo>
                  <a:lnTo>
                    <a:pt x="0" y="16456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sp>
        <p:nvSpPr>
          <p:cNvPr id="47" name="等腰三角形 4"/>
          <p:cNvSpPr/>
          <p:nvPr/>
        </p:nvSpPr>
        <p:spPr>
          <a:xfrm rot="1555719">
            <a:off x="6561138" y="669925"/>
            <a:ext cx="242887" cy="255588"/>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nvGrpSpPr>
          <p:cNvPr id="48" name="组 47"/>
          <p:cNvGrpSpPr/>
          <p:nvPr/>
        </p:nvGrpSpPr>
        <p:grpSpPr>
          <a:xfrm>
            <a:off x="853823" y="1290267"/>
            <a:ext cx="1919540" cy="596856"/>
            <a:chOff x="4081112" y="875484"/>
            <a:chExt cx="4029776" cy="434340"/>
          </a:xfrm>
        </p:grpSpPr>
        <p:sp>
          <p:nvSpPr>
            <p:cNvPr id="49" name="圆角矩形 48"/>
            <p:cNvSpPr/>
            <p:nvPr/>
          </p:nvSpPr>
          <p:spPr>
            <a:xfrm>
              <a:off x="4136900" y="875484"/>
              <a:ext cx="3918200" cy="434340"/>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000"/>
            </a:p>
          </p:txBody>
        </p:sp>
        <p:sp>
          <p:nvSpPr>
            <p:cNvPr id="50" name="文本框 49"/>
            <p:cNvSpPr txBox="1"/>
            <p:nvPr/>
          </p:nvSpPr>
          <p:spPr>
            <a:xfrm>
              <a:off x="4081112" y="907988"/>
              <a:ext cx="4029776" cy="335960"/>
            </a:xfrm>
            <a:prstGeom prst="rect">
              <a:avLst/>
            </a:prstGeom>
            <a:noFill/>
          </p:spPr>
          <p:txBody>
            <a:bodyPr wrap="square" rtlCol="0">
              <a:spAutoFit/>
            </a:bodyPr>
            <a:lstStyle/>
            <a:p>
              <a:pPr algn="ctr"/>
              <a:r>
                <a:rPr kumimoji="1" lang="zh-CN" altLang="en-US" sz="2400" b="1" dirty="0" smtClean="0">
                  <a:solidFill>
                    <a:schemeClr val="bg1"/>
                  </a:solidFill>
                  <a:latin typeface="Microsoft YaHei" charset="-122"/>
                  <a:ea typeface="Microsoft YaHei" charset="-122"/>
                  <a:cs typeface="Microsoft YaHei" charset="-122"/>
                </a:rPr>
                <a:t>设计流程</a:t>
              </a:r>
              <a:endParaRPr kumimoji="1" lang="zh-CN" altLang="en-US" sz="2400" b="1" dirty="0">
                <a:solidFill>
                  <a:schemeClr val="bg1"/>
                </a:solidFill>
                <a:latin typeface="Microsoft YaHei" charset="-122"/>
                <a:ea typeface="Microsoft YaHei" charset="-122"/>
                <a:cs typeface="Microsoft YaHei" charset="-122"/>
              </a:endParaRPr>
            </a:p>
          </p:txBody>
        </p:sp>
      </p:grpSp>
      <p:sp>
        <p:nvSpPr>
          <p:cNvPr id="29" name="Oval 30"/>
          <p:cNvSpPr>
            <a:spLocks noChangeAspect="1"/>
          </p:cNvSpPr>
          <p:nvPr/>
        </p:nvSpPr>
        <p:spPr>
          <a:xfrm>
            <a:off x="880397" y="2127252"/>
            <a:ext cx="552450" cy="550863"/>
          </a:xfrm>
          <a:prstGeom prst="ellipse">
            <a:avLst/>
          </a:pr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b="1" dirty="0">
                <a:solidFill>
                  <a:prstClr val="white"/>
                </a:solidFill>
                <a:latin typeface="微软雅黑" panose="020B0503020204020204" pitchFamily="34" charset="-122"/>
                <a:ea typeface="微软雅黑" panose="020B0503020204020204" pitchFamily="34" charset="-122"/>
              </a:rPr>
              <a:t>3</a:t>
            </a:r>
            <a:endParaRPr kumimoji="0" 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 name="矩形 1"/>
          <p:cNvSpPr/>
          <p:nvPr/>
        </p:nvSpPr>
        <p:spPr>
          <a:xfrm>
            <a:off x="1665367" y="2218017"/>
            <a:ext cx="1338828" cy="369332"/>
          </a:xfrm>
          <a:prstGeom prst="rect">
            <a:avLst/>
          </a:prstGeom>
        </p:spPr>
        <p:txBody>
          <a:bodyPr wrap="none">
            <a:spAutoFit/>
          </a:bodyPr>
          <a:lstStyle/>
          <a:p>
            <a:r>
              <a:rPr lang="zh-CN" altLang="en-US" b="1" dirty="0" smtClean="0">
                <a:latin typeface="Microsoft YaHei" charset="-122"/>
                <a:ea typeface="Microsoft YaHei" charset="-122"/>
                <a:cs typeface="Microsoft YaHei" charset="-122"/>
              </a:rPr>
              <a:t>高保</a:t>
            </a:r>
            <a:r>
              <a:rPr lang="zh-CN" altLang="en-US" b="1" dirty="0">
                <a:latin typeface="Microsoft YaHei" charset="-122"/>
                <a:ea typeface="Microsoft YaHei" charset="-122"/>
                <a:cs typeface="Microsoft YaHei" charset="-122"/>
              </a:rPr>
              <a:t>真原型</a:t>
            </a:r>
          </a:p>
        </p:txBody>
      </p:sp>
      <p:sp>
        <p:nvSpPr>
          <p:cNvPr id="4" name="矩形 3"/>
          <p:cNvSpPr/>
          <p:nvPr/>
        </p:nvSpPr>
        <p:spPr>
          <a:xfrm>
            <a:off x="880397" y="2750549"/>
            <a:ext cx="4336308" cy="2998065"/>
          </a:xfrm>
          <a:prstGeom prst="rect">
            <a:avLst/>
          </a:prstGeom>
        </p:spPr>
        <p:txBody>
          <a:bodyPr wrap="square">
            <a:spAutoFit/>
          </a:bodyPr>
          <a:lstStyle/>
          <a:p>
            <a:pPr>
              <a:lnSpc>
                <a:spcPct val="150000"/>
              </a:lnSpc>
            </a:pPr>
            <a:r>
              <a:rPr lang="zh-CN" altLang="en-US" dirty="0">
                <a:latin typeface="Microsoft YaHei" charset="-122"/>
                <a:ea typeface="Microsoft YaHei" charset="-122"/>
                <a:cs typeface="Microsoft YaHei" charset="-122"/>
              </a:rPr>
              <a:t>高保真原型是</a:t>
            </a:r>
            <a:r>
              <a:rPr lang="zh-CN" altLang="en-US" b="1" dirty="0">
                <a:solidFill>
                  <a:srgbClr val="FF0000"/>
                </a:solidFill>
                <a:latin typeface="Microsoft YaHei" charset="-122"/>
                <a:ea typeface="Microsoft YaHei" charset="-122"/>
                <a:cs typeface="Microsoft YaHei" charset="-122"/>
              </a:rPr>
              <a:t>与</a:t>
            </a:r>
            <a:r>
              <a:rPr lang="zh-CN" altLang="en-US" b="1" dirty="0" smtClean="0">
                <a:solidFill>
                  <a:srgbClr val="FF0000"/>
                </a:solidFill>
                <a:latin typeface="Microsoft YaHei" charset="-122"/>
                <a:ea typeface="Microsoft YaHei" charset="-122"/>
                <a:cs typeface="Microsoft YaHei" charset="-122"/>
              </a:rPr>
              <a:t>最终安装到设备上</a:t>
            </a:r>
            <a:r>
              <a:rPr lang="zh-CN" altLang="en-US" b="1" dirty="0">
                <a:solidFill>
                  <a:srgbClr val="FF0000"/>
                </a:solidFill>
                <a:latin typeface="Microsoft YaHei" charset="-122"/>
                <a:ea typeface="Microsoft YaHei" charset="-122"/>
                <a:cs typeface="Microsoft YaHei" charset="-122"/>
              </a:rPr>
              <a:t>的效果相同的原型</a:t>
            </a:r>
            <a:r>
              <a:rPr lang="zh-CN" altLang="en-US" dirty="0">
                <a:latin typeface="Microsoft YaHei" charset="-122"/>
                <a:ea typeface="Microsoft YaHei" charset="-122"/>
                <a:cs typeface="Microsoft YaHei" charset="-122"/>
              </a:rPr>
              <a:t>，通常我们也叫做</a:t>
            </a:r>
            <a:r>
              <a:rPr lang="zh-CN" altLang="en-US" b="1" dirty="0">
                <a:solidFill>
                  <a:srgbClr val="FF0000"/>
                </a:solidFill>
                <a:latin typeface="Microsoft YaHei" charset="-122"/>
                <a:ea typeface="Microsoft YaHei" charset="-122"/>
                <a:cs typeface="Microsoft YaHei" charset="-122"/>
              </a:rPr>
              <a:t>视觉稿</a:t>
            </a:r>
            <a:r>
              <a:rPr lang="zh-CN" altLang="en-US" dirty="0">
                <a:latin typeface="Microsoft YaHei" charset="-122"/>
                <a:ea typeface="Microsoft YaHei" charset="-122"/>
                <a:cs typeface="Microsoft YaHei" charset="-122"/>
              </a:rPr>
              <a:t>。高保真原型只是没有经开发人员实现的图片，而现在我们有了许多工具可以为高保真原型添加页面跳转效果与一些简单的交互效果</a:t>
            </a:r>
            <a:r>
              <a:rPr lang="zh-CN" altLang="en-US" dirty="0" smtClean="0">
                <a:latin typeface="Microsoft YaHei" charset="-122"/>
                <a:ea typeface="Microsoft YaHei" charset="-122"/>
                <a:cs typeface="Microsoft YaHei" charset="-122"/>
              </a:rPr>
              <a:t>。</a:t>
            </a:r>
            <a:r>
              <a:rPr lang="en-US" altLang="zh-CN" dirty="0">
                <a:solidFill>
                  <a:srgbClr val="000000"/>
                </a:solidFill>
                <a:latin typeface="Microsoft YaHei" charset="-122"/>
                <a:ea typeface="Microsoft YaHei" charset="-122"/>
                <a:cs typeface="Microsoft YaHei" charset="-122"/>
              </a:rPr>
              <a:t>[6]</a:t>
            </a:r>
            <a:endParaRPr lang="zh-CN" altLang="en-US">
              <a:solidFill>
                <a:srgbClr val="000000"/>
              </a:solidFill>
              <a:latin typeface="Microsoft YaHei" charset="-122"/>
              <a:ea typeface="Microsoft YaHei" charset="-122"/>
              <a:cs typeface="Microsoft YaHei" charset="-122"/>
            </a:endParaRPr>
          </a:p>
          <a:p>
            <a:pPr>
              <a:lnSpc>
                <a:spcPct val="150000"/>
              </a:lnSpc>
            </a:pPr>
            <a:endParaRPr lang="zh-CN" altLang="en-US" dirty="0">
              <a:latin typeface="Microsoft YaHei" charset="-122"/>
              <a:ea typeface="Microsoft YaHei" charset="-122"/>
              <a:cs typeface="Microsoft YaHei" charset="-122"/>
            </a:endParaRPr>
          </a:p>
        </p:txBody>
      </p:sp>
      <p:pic>
        <p:nvPicPr>
          <p:cNvPr id="3" name="图片 2"/>
          <p:cNvPicPr>
            <a:picLocks noChangeAspect="1"/>
          </p:cNvPicPr>
          <p:nvPr/>
        </p:nvPicPr>
        <p:blipFill>
          <a:blip r:embed="rId2"/>
          <a:stretch>
            <a:fillRect/>
          </a:stretch>
        </p:blipFill>
        <p:spPr>
          <a:xfrm>
            <a:off x="5482225" y="2218067"/>
            <a:ext cx="3607800" cy="3349331"/>
          </a:xfrm>
          <a:prstGeom prst="rect">
            <a:avLst/>
          </a:prstGeom>
        </p:spPr>
      </p:pic>
    </p:spTree>
    <p:extLst>
      <p:ext uri="{BB962C8B-B14F-4D97-AF65-F5344CB8AC3E}">
        <p14:creationId xmlns:p14="http://schemas.microsoft.com/office/powerpoint/2010/main" val="1660846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等腰三角形 4"/>
          <p:cNvSpPr/>
          <p:nvPr/>
        </p:nvSpPr>
        <p:spPr>
          <a:xfrm rot="11374545">
            <a:off x="2130425" y="1654175"/>
            <a:ext cx="501650" cy="525463"/>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2DCCD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7" name="等腰三角形 4"/>
          <p:cNvSpPr/>
          <p:nvPr/>
        </p:nvSpPr>
        <p:spPr>
          <a:xfrm rot="20476330">
            <a:off x="1949450" y="2011363"/>
            <a:ext cx="1676400" cy="1760537"/>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5" name="等腰三角形 4"/>
          <p:cNvSpPr/>
          <p:nvPr/>
        </p:nvSpPr>
        <p:spPr>
          <a:xfrm>
            <a:off x="1379538" y="2217738"/>
            <a:ext cx="1282700" cy="1347787"/>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BF55D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6" name="等腰三角形 4"/>
          <p:cNvSpPr/>
          <p:nvPr/>
        </p:nvSpPr>
        <p:spPr>
          <a:xfrm>
            <a:off x="1252538" y="2532063"/>
            <a:ext cx="468312" cy="492125"/>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59E3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8" name="等腰三角形 4"/>
          <p:cNvSpPr/>
          <p:nvPr/>
        </p:nvSpPr>
        <p:spPr>
          <a:xfrm rot="746830">
            <a:off x="1998663" y="3535363"/>
            <a:ext cx="344487" cy="3619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5613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9" name="等腰三角形 4"/>
          <p:cNvSpPr/>
          <p:nvPr/>
        </p:nvSpPr>
        <p:spPr>
          <a:xfrm rot="3834254">
            <a:off x="1611313" y="4127500"/>
            <a:ext cx="342900" cy="3619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2DCCD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0" name="等腰三角形 4"/>
          <p:cNvSpPr/>
          <p:nvPr/>
        </p:nvSpPr>
        <p:spPr>
          <a:xfrm rot="3834254">
            <a:off x="1672431" y="4660107"/>
            <a:ext cx="244475" cy="255588"/>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8D84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1" name="等腰三角形 4"/>
          <p:cNvSpPr/>
          <p:nvPr/>
        </p:nvSpPr>
        <p:spPr>
          <a:xfrm rot="20057258">
            <a:off x="2133600" y="4494213"/>
            <a:ext cx="244475" cy="255587"/>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772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2" name="等腰三角形 4"/>
          <p:cNvSpPr/>
          <p:nvPr/>
        </p:nvSpPr>
        <p:spPr>
          <a:xfrm rot="3834254">
            <a:off x="2316957" y="4094956"/>
            <a:ext cx="461962" cy="485775"/>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8D84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3" name="等腰三角形 4"/>
          <p:cNvSpPr/>
          <p:nvPr/>
        </p:nvSpPr>
        <p:spPr>
          <a:xfrm rot="1648580">
            <a:off x="3402013" y="3717925"/>
            <a:ext cx="1177925" cy="12382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8D84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4" name="等腰三角形 4"/>
          <p:cNvSpPr/>
          <p:nvPr/>
        </p:nvSpPr>
        <p:spPr>
          <a:xfrm rot="12600000">
            <a:off x="2419350" y="3060700"/>
            <a:ext cx="1109663" cy="1165225"/>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5" name="等腰三角形 4"/>
          <p:cNvSpPr/>
          <p:nvPr/>
        </p:nvSpPr>
        <p:spPr>
          <a:xfrm rot="21025852">
            <a:off x="4132263" y="2724150"/>
            <a:ext cx="244475" cy="255588"/>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772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6" name="等腰三角形 4"/>
          <p:cNvSpPr/>
          <p:nvPr/>
        </p:nvSpPr>
        <p:spPr>
          <a:xfrm rot="21025852">
            <a:off x="2298700" y="1577975"/>
            <a:ext cx="244475" cy="257175"/>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772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nvGrpSpPr>
          <p:cNvPr id="5135" name="组合 1"/>
          <p:cNvGrpSpPr/>
          <p:nvPr/>
        </p:nvGrpSpPr>
        <p:grpSpPr bwMode="auto">
          <a:xfrm>
            <a:off x="5222875" y="2244725"/>
            <a:ext cx="6237288" cy="2233613"/>
            <a:chOff x="5222408" y="2405563"/>
            <a:chExt cx="6238226" cy="2232768"/>
          </a:xfrm>
        </p:grpSpPr>
        <p:grpSp>
          <p:nvGrpSpPr>
            <p:cNvPr id="5136" name="组合 17"/>
            <p:cNvGrpSpPr/>
            <p:nvPr/>
          </p:nvGrpSpPr>
          <p:grpSpPr bwMode="auto">
            <a:xfrm>
              <a:off x="5226065" y="2405563"/>
              <a:ext cx="6234569" cy="1772715"/>
              <a:chOff x="271020" y="2420002"/>
              <a:chExt cx="6234569" cy="1772715"/>
            </a:xfrm>
          </p:grpSpPr>
          <p:sp>
            <p:nvSpPr>
              <p:cNvPr id="5138" name="文本框 18"/>
              <p:cNvSpPr txBox="1">
                <a:spLocks noChangeArrowheads="1"/>
              </p:cNvSpPr>
              <p:nvPr/>
            </p:nvSpPr>
            <p:spPr bwMode="auto">
              <a:xfrm>
                <a:off x="297950" y="2420002"/>
                <a:ext cx="4115955"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6000" b="1" i="0" u="none" strike="noStrike" kern="1200" cap="none" spc="0" normalizeH="0" baseline="0" noProof="0" dirty="0">
                    <a:ln>
                      <a:noFill/>
                    </a:ln>
                    <a:solidFill>
                      <a:srgbClr val="2DCCDF"/>
                    </a:solidFill>
                    <a:effectLst/>
                    <a:uLnTx/>
                    <a:uFillTx/>
                    <a:latin typeface="微软雅黑" panose="020B0503020204020204" pitchFamily="34" charset="-122"/>
                    <a:ea typeface="微软雅黑" panose="020B0503020204020204" pitchFamily="34" charset="-122"/>
                    <a:cs typeface="+mn-cs"/>
                  </a:rPr>
                  <a:t>Part  </a:t>
                </a:r>
                <a:r>
                  <a:rPr kumimoji="0" lang="en-US" altLang="zh-CN" sz="6000" b="1" i="0" u="none" strike="noStrike" kern="1200" cap="none" spc="0" normalizeH="0" baseline="0" noProof="0" dirty="0" smtClean="0">
                    <a:ln>
                      <a:noFill/>
                    </a:ln>
                    <a:solidFill>
                      <a:srgbClr val="2DCCDF"/>
                    </a:solidFill>
                    <a:effectLst/>
                    <a:uLnTx/>
                    <a:uFillTx/>
                    <a:latin typeface="微软雅黑" panose="020B0503020204020204" pitchFamily="34" charset="-122"/>
                    <a:ea typeface="微软雅黑" panose="020B0503020204020204" pitchFamily="34" charset="-122"/>
                    <a:cs typeface="+mn-cs"/>
                  </a:rPr>
                  <a:t>02</a:t>
                </a:r>
                <a:endParaRPr kumimoji="0" lang="zh-CN" altLang="en-US" sz="6000" b="1" i="0" u="none" strike="noStrike" kern="1200" cap="none" spc="0" normalizeH="0" baseline="0" noProof="0" dirty="0">
                  <a:ln>
                    <a:noFill/>
                  </a:ln>
                  <a:solidFill>
                    <a:srgbClr val="2DCCDF"/>
                  </a:solidFill>
                  <a:effectLst/>
                  <a:uLnTx/>
                  <a:uFillTx/>
                  <a:latin typeface="微软雅黑" panose="020B0503020204020204" pitchFamily="34" charset="-122"/>
                  <a:ea typeface="微软雅黑" panose="020B0503020204020204" pitchFamily="34" charset="-122"/>
                  <a:cs typeface="+mn-cs"/>
                </a:endParaRPr>
              </a:p>
            </p:txBody>
          </p:sp>
          <p:sp>
            <p:nvSpPr>
              <p:cNvPr id="5139" name="文本框 19"/>
              <p:cNvSpPr txBox="1">
                <a:spLocks noChangeArrowheads="1"/>
              </p:cNvSpPr>
              <p:nvPr/>
            </p:nvSpPr>
            <p:spPr bwMode="auto">
              <a:xfrm>
                <a:off x="271020" y="3269736"/>
                <a:ext cx="6234569" cy="922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lang="zh-CN" altLang="en-US" sz="5400" b="1" dirty="0" smtClean="0">
                    <a:solidFill>
                      <a:srgbClr val="F77258"/>
                    </a:solidFill>
                    <a:latin typeface="微软雅黑" panose="020B0503020204020204" pitchFamily="34" charset="-122"/>
                    <a:ea typeface="微软雅黑" panose="020B0503020204020204" pitchFamily="34" charset="-122"/>
                  </a:rPr>
                  <a:t>原型设计工具介绍</a:t>
                </a:r>
                <a:endParaRPr kumimoji="0" lang="zh-CN" altLang="en-US" sz="5400" b="1" i="0" u="none" strike="noStrike" kern="1200" cap="none" spc="0" normalizeH="0" baseline="0" noProof="0" dirty="0">
                  <a:ln>
                    <a:noFill/>
                  </a:ln>
                  <a:solidFill>
                    <a:srgbClr val="F77258"/>
                  </a:solidFill>
                  <a:effectLst/>
                  <a:uLnTx/>
                  <a:uFillTx/>
                  <a:latin typeface="微软雅黑" panose="020B0503020204020204" pitchFamily="34" charset="-122"/>
                  <a:ea typeface="微软雅黑" panose="020B0503020204020204" pitchFamily="34" charset="-122"/>
                  <a:cs typeface="+mn-cs"/>
                </a:endParaRPr>
              </a:p>
            </p:txBody>
          </p:sp>
        </p:grpSp>
        <p:sp>
          <p:nvSpPr>
            <p:cNvPr id="5137" name="文本框 20"/>
            <p:cNvSpPr txBox="1">
              <a:spLocks noChangeArrowheads="1"/>
            </p:cNvSpPr>
            <p:nvPr/>
          </p:nvSpPr>
          <p:spPr bwMode="auto">
            <a:xfrm>
              <a:off x="5222408" y="4299777"/>
              <a:ext cx="605050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altLang="zh-CN" sz="1600" dirty="0" smtClean="0">
                  <a:solidFill>
                    <a:srgbClr val="353A3E"/>
                  </a:solidFill>
                  <a:latin typeface="微软雅黑" panose="020B0503020204020204" pitchFamily="34" charset="-122"/>
                  <a:ea typeface="微软雅黑" panose="020B0503020204020204" pitchFamily="34" charset="-122"/>
                </a:rPr>
                <a:t>PROTOTYPE DESIGN SOFTWARE</a:t>
              </a:r>
              <a:endParaRPr kumimoji="0" lang="zh-CN" altLang="en-US" sz="1600" b="0" i="0" u="none" strike="noStrike" kern="1200" cap="none" spc="0" normalizeH="0" baseline="0" noProof="0" dirty="0">
                <a:ln>
                  <a:noFill/>
                </a:ln>
                <a:solidFill>
                  <a:srgbClr val="353A3E"/>
                </a:solidFill>
                <a:effectLst/>
                <a:uLnTx/>
                <a:uFillTx/>
                <a:latin typeface="微软雅黑" panose="020B0503020204020204" pitchFamily="34" charset="-122"/>
                <a:ea typeface="微软雅黑" panose="020B0503020204020204" pitchFamily="34" charset="-122"/>
                <a:cs typeface="+mn-cs"/>
              </a:endParaRPr>
            </a:p>
          </p:txBody>
        </p:sp>
      </p:grpSp>
      <p:pic>
        <p:nvPicPr>
          <p:cNvPr id="20" name="图片 1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00" y="5743971"/>
            <a:ext cx="1277897" cy="1277897"/>
          </a:xfrm>
          <a:prstGeom prst="rect">
            <a:avLst/>
          </a:prstGeom>
        </p:spPr>
      </p:pic>
    </p:spTree>
    <p:extLst>
      <p:ext uri="{BB962C8B-B14F-4D97-AF65-F5344CB8AC3E}">
        <p14:creationId xmlns:p14="http://schemas.microsoft.com/office/powerpoint/2010/main" val="388157735"/>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50000" decel="5000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0-#ppt_w/2"/>
                                          </p:val>
                                        </p:tav>
                                        <p:tav tm="100000">
                                          <p:val>
                                            <p:strVal val="#ppt_x"/>
                                          </p:val>
                                        </p:tav>
                                      </p:tavLst>
                                    </p:anim>
                                    <p:anim calcmode="lin" valueType="num">
                                      <p:cBhvr additive="base">
                                        <p:cTn id="8" dur="500" fill="hold"/>
                                        <p:tgtEl>
                                          <p:spTgt spid="17"/>
                                        </p:tgtEl>
                                        <p:attrNameLst>
                                          <p:attrName>ppt_y</p:attrName>
                                        </p:attrNameLst>
                                      </p:cBhvr>
                                      <p:tavLst>
                                        <p:tav tm="0">
                                          <p:val>
                                            <p:strVal val="#ppt_y"/>
                                          </p:val>
                                        </p:tav>
                                        <p:tav tm="100000">
                                          <p:val>
                                            <p:strVal val="#ppt_y"/>
                                          </p:val>
                                        </p:tav>
                                      </p:tavLst>
                                    </p:anim>
                                  </p:childTnLst>
                                </p:cTn>
                              </p:par>
                              <p:par>
                                <p:cTn id="9" presetID="2" presetClass="entr" presetSubtype="8" accel="50000" decel="5000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0-#ppt_w/2"/>
                                          </p:val>
                                        </p:tav>
                                        <p:tav tm="100000">
                                          <p:val>
                                            <p:strVal val="#ppt_x"/>
                                          </p:val>
                                        </p:tav>
                                      </p:tavLst>
                                    </p:anim>
                                    <p:anim calcmode="lin" valueType="num">
                                      <p:cBhvr additive="base">
                                        <p:cTn id="12" dur="500" fill="hold"/>
                                        <p:tgtEl>
                                          <p:spTgt spid="7"/>
                                        </p:tgtEl>
                                        <p:attrNameLst>
                                          <p:attrName>ppt_y</p:attrName>
                                        </p:attrNameLst>
                                      </p:cBhvr>
                                      <p:tavLst>
                                        <p:tav tm="0">
                                          <p:val>
                                            <p:strVal val="#ppt_y"/>
                                          </p:val>
                                        </p:tav>
                                        <p:tav tm="100000">
                                          <p:val>
                                            <p:strVal val="#ppt_y"/>
                                          </p:val>
                                        </p:tav>
                                      </p:tavLst>
                                    </p:anim>
                                  </p:childTnLst>
                                </p:cTn>
                              </p:par>
                              <p:par>
                                <p:cTn id="13" presetID="2" presetClass="entr" presetSubtype="8" accel="50000" decel="5000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fill="hold"/>
                                        <p:tgtEl>
                                          <p:spTgt spid="5"/>
                                        </p:tgtEl>
                                        <p:attrNameLst>
                                          <p:attrName>ppt_x</p:attrName>
                                        </p:attrNameLst>
                                      </p:cBhvr>
                                      <p:tavLst>
                                        <p:tav tm="0">
                                          <p:val>
                                            <p:strVal val="0-#ppt_w/2"/>
                                          </p:val>
                                        </p:tav>
                                        <p:tav tm="100000">
                                          <p:val>
                                            <p:strVal val="#ppt_x"/>
                                          </p:val>
                                        </p:tav>
                                      </p:tavLst>
                                    </p:anim>
                                    <p:anim calcmode="lin" valueType="num">
                                      <p:cBhvr additive="base">
                                        <p:cTn id="16" dur="500" fill="hold"/>
                                        <p:tgtEl>
                                          <p:spTgt spid="5"/>
                                        </p:tgtEl>
                                        <p:attrNameLst>
                                          <p:attrName>ppt_y</p:attrName>
                                        </p:attrNameLst>
                                      </p:cBhvr>
                                      <p:tavLst>
                                        <p:tav tm="0">
                                          <p:val>
                                            <p:strVal val="#ppt_y"/>
                                          </p:val>
                                        </p:tav>
                                        <p:tav tm="100000">
                                          <p:val>
                                            <p:strVal val="#ppt_y"/>
                                          </p:val>
                                        </p:tav>
                                      </p:tavLst>
                                    </p:anim>
                                  </p:childTnLst>
                                </p:cTn>
                              </p:par>
                              <p:par>
                                <p:cTn id="17" presetID="2" presetClass="entr" presetSubtype="8" accel="50000" decel="5000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0-#ppt_w/2"/>
                                          </p:val>
                                        </p:tav>
                                        <p:tav tm="100000">
                                          <p:val>
                                            <p:strVal val="#ppt_x"/>
                                          </p:val>
                                        </p:tav>
                                      </p:tavLst>
                                    </p:anim>
                                    <p:anim calcmode="lin" valueType="num">
                                      <p:cBhvr additive="base">
                                        <p:cTn id="20" dur="500" fill="hold"/>
                                        <p:tgtEl>
                                          <p:spTgt spid="6"/>
                                        </p:tgtEl>
                                        <p:attrNameLst>
                                          <p:attrName>ppt_y</p:attrName>
                                        </p:attrNameLst>
                                      </p:cBhvr>
                                      <p:tavLst>
                                        <p:tav tm="0">
                                          <p:val>
                                            <p:strVal val="#ppt_y"/>
                                          </p:val>
                                        </p:tav>
                                        <p:tav tm="100000">
                                          <p:val>
                                            <p:strVal val="#ppt_y"/>
                                          </p:val>
                                        </p:tav>
                                      </p:tavLst>
                                    </p:anim>
                                  </p:childTnLst>
                                </p:cTn>
                              </p:par>
                              <p:par>
                                <p:cTn id="21" presetID="2" presetClass="entr" presetSubtype="8" accel="50000" decel="5000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additive="base">
                                        <p:cTn id="23" dur="500" fill="hold"/>
                                        <p:tgtEl>
                                          <p:spTgt spid="8"/>
                                        </p:tgtEl>
                                        <p:attrNameLst>
                                          <p:attrName>ppt_x</p:attrName>
                                        </p:attrNameLst>
                                      </p:cBhvr>
                                      <p:tavLst>
                                        <p:tav tm="0">
                                          <p:val>
                                            <p:strVal val="0-#ppt_w/2"/>
                                          </p:val>
                                        </p:tav>
                                        <p:tav tm="100000">
                                          <p:val>
                                            <p:strVal val="#ppt_x"/>
                                          </p:val>
                                        </p:tav>
                                      </p:tavLst>
                                    </p:anim>
                                    <p:anim calcmode="lin" valueType="num">
                                      <p:cBhvr additive="base">
                                        <p:cTn id="24" dur="500" fill="hold"/>
                                        <p:tgtEl>
                                          <p:spTgt spid="8"/>
                                        </p:tgtEl>
                                        <p:attrNameLst>
                                          <p:attrName>ppt_y</p:attrName>
                                        </p:attrNameLst>
                                      </p:cBhvr>
                                      <p:tavLst>
                                        <p:tav tm="0">
                                          <p:val>
                                            <p:strVal val="#ppt_y"/>
                                          </p:val>
                                        </p:tav>
                                        <p:tav tm="100000">
                                          <p:val>
                                            <p:strVal val="#ppt_y"/>
                                          </p:val>
                                        </p:tav>
                                      </p:tavLst>
                                    </p:anim>
                                  </p:childTnLst>
                                </p:cTn>
                              </p:par>
                              <p:par>
                                <p:cTn id="25" presetID="2" presetClass="entr" presetSubtype="8" accel="50000" decel="5000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fill="hold"/>
                                        <p:tgtEl>
                                          <p:spTgt spid="9"/>
                                        </p:tgtEl>
                                        <p:attrNameLst>
                                          <p:attrName>ppt_x</p:attrName>
                                        </p:attrNameLst>
                                      </p:cBhvr>
                                      <p:tavLst>
                                        <p:tav tm="0">
                                          <p:val>
                                            <p:strVal val="0-#ppt_w/2"/>
                                          </p:val>
                                        </p:tav>
                                        <p:tav tm="100000">
                                          <p:val>
                                            <p:strVal val="#ppt_x"/>
                                          </p:val>
                                        </p:tav>
                                      </p:tavLst>
                                    </p:anim>
                                    <p:anim calcmode="lin" valueType="num">
                                      <p:cBhvr additive="base">
                                        <p:cTn id="28" dur="500" fill="hold"/>
                                        <p:tgtEl>
                                          <p:spTgt spid="9"/>
                                        </p:tgtEl>
                                        <p:attrNameLst>
                                          <p:attrName>ppt_y</p:attrName>
                                        </p:attrNameLst>
                                      </p:cBhvr>
                                      <p:tavLst>
                                        <p:tav tm="0">
                                          <p:val>
                                            <p:strVal val="#ppt_y"/>
                                          </p:val>
                                        </p:tav>
                                        <p:tav tm="100000">
                                          <p:val>
                                            <p:strVal val="#ppt_y"/>
                                          </p:val>
                                        </p:tav>
                                      </p:tavLst>
                                    </p:anim>
                                  </p:childTnLst>
                                </p:cTn>
                              </p:par>
                              <p:par>
                                <p:cTn id="29" presetID="2" presetClass="entr" presetSubtype="8" accel="50000" decel="50000"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additive="base">
                                        <p:cTn id="31" dur="500" fill="hold"/>
                                        <p:tgtEl>
                                          <p:spTgt spid="10"/>
                                        </p:tgtEl>
                                        <p:attrNameLst>
                                          <p:attrName>ppt_x</p:attrName>
                                        </p:attrNameLst>
                                      </p:cBhvr>
                                      <p:tavLst>
                                        <p:tav tm="0">
                                          <p:val>
                                            <p:strVal val="0-#ppt_w/2"/>
                                          </p:val>
                                        </p:tav>
                                        <p:tav tm="100000">
                                          <p:val>
                                            <p:strVal val="#ppt_x"/>
                                          </p:val>
                                        </p:tav>
                                      </p:tavLst>
                                    </p:anim>
                                    <p:anim calcmode="lin" valueType="num">
                                      <p:cBhvr additive="base">
                                        <p:cTn id="32" dur="500" fill="hold"/>
                                        <p:tgtEl>
                                          <p:spTgt spid="10"/>
                                        </p:tgtEl>
                                        <p:attrNameLst>
                                          <p:attrName>ppt_y</p:attrName>
                                        </p:attrNameLst>
                                      </p:cBhvr>
                                      <p:tavLst>
                                        <p:tav tm="0">
                                          <p:val>
                                            <p:strVal val="#ppt_y"/>
                                          </p:val>
                                        </p:tav>
                                        <p:tav tm="100000">
                                          <p:val>
                                            <p:strVal val="#ppt_y"/>
                                          </p:val>
                                        </p:tav>
                                      </p:tavLst>
                                    </p:anim>
                                  </p:childTnLst>
                                </p:cTn>
                              </p:par>
                              <p:par>
                                <p:cTn id="33" presetID="2" presetClass="entr" presetSubtype="8" accel="50000" decel="50000" fill="hold" grpId="0" nodeType="withEffect">
                                  <p:stCondLst>
                                    <p:cond delay="0"/>
                                  </p:stCondLst>
                                  <p:childTnLst>
                                    <p:set>
                                      <p:cBhvr>
                                        <p:cTn id="34" dur="1" fill="hold">
                                          <p:stCondLst>
                                            <p:cond delay="0"/>
                                          </p:stCondLst>
                                        </p:cTn>
                                        <p:tgtEl>
                                          <p:spTgt spid="11"/>
                                        </p:tgtEl>
                                        <p:attrNameLst>
                                          <p:attrName>style.visibility</p:attrName>
                                        </p:attrNameLst>
                                      </p:cBhvr>
                                      <p:to>
                                        <p:strVal val="visible"/>
                                      </p:to>
                                    </p:set>
                                    <p:anim calcmode="lin" valueType="num">
                                      <p:cBhvr additive="base">
                                        <p:cTn id="35" dur="500" fill="hold"/>
                                        <p:tgtEl>
                                          <p:spTgt spid="11"/>
                                        </p:tgtEl>
                                        <p:attrNameLst>
                                          <p:attrName>ppt_x</p:attrName>
                                        </p:attrNameLst>
                                      </p:cBhvr>
                                      <p:tavLst>
                                        <p:tav tm="0">
                                          <p:val>
                                            <p:strVal val="0-#ppt_w/2"/>
                                          </p:val>
                                        </p:tav>
                                        <p:tav tm="100000">
                                          <p:val>
                                            <p:strVal val="#ppt_x"/>
                                          </p:val>
                                        </p:tav>
                                      </p:tavLst>
                                    </p:anim>
                                    <p:anim calcmode="lin" valueType="num">
                                      <p:cBhvr additive="base">
                                        <p:cTn id="36" dur="500" fill="hold"/>
                                        <p:tgtEl>
                                          <p:spTgt spid="11"/>
                                        </p:tgtEl>
                                        <p:attrNameLst>
                                          <p:attrName>ppt_y</p:attrName>
                                        </p:attrNameLst>
                                      </p:cBhvr>
                                      <p:tavLst>
                                        <p:tav tm="0">
                                          <p:val>
                                            <p:strVal val="#ppt_y"/>
                                          </p:val>
                                        </p:tav>
                                        <p:tav tm="100000">
                                          <p:val>
                                            <p:strVal val="#ppt_y"/>
                                          </p:val>
                                        </p:tav>
                                      </p:tavLst>
                                    </p:anim>
                                  </p:childTnLst>
                                </p:cTn>
                              </p:par>
                              <p:par>
                                <p:cTn id="37" presetID="2" presetClass="entr" presetSubtype="8" accel="50000" decel="50000" fill="hold" grpId="0" nodeType="withEffect">
                                  <p:stCondLst>
                                    <p:cond delay="0"/>
                                  </p:stCondLst>
                                  <p:childTnLst>
                                    <p:set>
                                      <p:cBhvr>
                                        <p:cTn id="38" dur="1" fill="hold">
                                          <p:stCondLst>
                                            <p:cond delay="0"/>
                                          </p:stCondLst>
                                        </p:cTn>
                                        <p:tgtEl>
                                          <p:spTgt spid="12"/>
                                        </p:tgtEl>
                                        <p:attrNameLst>
                                          <p:attrName>style.visibility</p:attrName>
                                        </p:attrNameLst>
                                      </p:cBhvr>
                                      <p:to>
                                        <p:strVal val="visible"/>
                                      </p:to>
                                    </p:set>
                                    <p:anim calcmode="lin" valueType="num">
                                      <p:cBhvr additive="base">
                                        <p:cTn id="39" dur="500" fill="hold"/>
                                        <p:tgtEl>
                                          <p:spTgt spid="12"/>
                                        </p:tgtEl>
                                        <p:attrNameLst>
                                          <p:attrName>ppt_x</p:attrName>
                                        </p:attrNameLst>
                                      </p:cBhvr>
                                      <p:tavLst>
                                        <p:tav tm="0">
                                          <p:val>
                                            <p:strVal val="0-#ppt_w/2"/>
                                          </p:val>
                                        </p:tav>
                                        <p:tav tm="100000">
                                          <p:val>
                                            <p:strVal val="#ppt_x"/>
                                          </p:val>
                                        </p:tav>
                                      </p:tavLst>
                                    </p:anim>
                                    <p:anim calcmode="lin" valueType="num">
                                      <p:cBhvr additive="base">
                                        <p:cTn id="40" dur="500" fill="hold"/>
                                        <p:tgtEl>
                                          <p:spTgt spid="12"/>
                                        </p:tgtEl>
                                        <p:attrNameLst>
                                          <p:attrName>ppt_y</p:attrName>
                                        </p:attrNameLst>
                                      </p:cBhvr>
                                      <p:tavLst>
                                        <p:tav tm="0">
                                          <p:val>
                                            <p:strVal val="#ppt_y"/>
                                          </p:val>
                                        </p:tav>
                                        <p:tav tm="100000">
                                          <p:val>
                                            <p:strVal val="#ppt_y"/>
                                          </p:val>
                                        </p:tav>
                                      </p:tavLst>
                                    </p:anim>
                                  </p:childTnLst>
                                </p:cTn>
                              </p:par>
                              <p:par>
                                <p:cTn id="41" presetID="2" presetClass="entr" presetSubtype="8" accel="50000" decel="50000" fill="hold" grpId="0" nodeType="withEffect">
                                  <p:stCondLst>
                                    <p:cond delay="0"/>
                                  </p:stCondLst>
                                  <p:childTnLst>
                                    <p:set>
                                      <p:cBhvr>
                                        <p:cTn id="42" dur="1" fill="hold">
                                          <p:stCondLst>
                                            <p:cond delay="0"/>
                                          </p:stCondLst>
                                        </p:cTn>
                                        <p:tgtEl>
                                          <p:spTgt spid="14"/>
                                        </p:tgtEl>
                                        <p:attrNameLst>
                                          <p:attrName>style.visibility</p:attrName>
                                        </p:attrNameLst>
                                      </p:cBhvr>
                                      <p:to>
                                        <p:strVal val="visible"/>
                                      </p:to>
                                    </p:set>
                                    <p:anim calcmode="lin" valueType="num">
                                      <p:cBhvr additive="base">
                                        <p:cTn id="43" dur="500" fill="hold"/>
                                        <p:tgtEl>
                                          <p:spTgt spid="14"/>
                                        </p:tgtEl>
                                        <p:attrNameLst>
                                          <p:attrName>ppt_x</p:attrName>
                                        </p:attrNameLst>
                                      </p:cBhvr>
                                      <p:tavLst>
                                        <p:tav tm="0">
                                          <p:val>
                                            <p:strVal val="0-#ppt_w/2"/>
                                          </p:val>
                                        </p:tav>
                                        <p:tav tm="100000">
                                          <p:val>
                                            <p:strVal val="#ppt_x"/>
                                          </p:val>
                                        </p:tav>
                                      </p:tavLst>
                                    </p:anim>
                                    <p:anim calcmode="lin" valueType="num">
                                      <p:cBhvr additive="base">
                                        <p:cTn id="44" dur="500" fill="hold"/>
                                        <p:tgtEl>
                                          <p:spTgt spid="14"/>
                                        </p:tgtEl>
                                        <p:attrNameLst>
                                          <p:attrName>ppt_y</p:attrName>
                                        </p:attrNameLst>
                                      </p:cBhvr>
                                      <p:tavLst>
                                        <p:tav tm="0">
                                          <p:val>
                                            <p:strVal val="#ppt_y"/>
                                          </p:val>
                                        </p:tav>
                                        <p:tav tm="100000">
                                          <p:val>
                                            <p:strVal val="#ppt_y"/>
                                          </p:val>
                                        </p:tav>
                                      </p:tavLst>
                                    </p:anim>
                                  </p:childTnLst>
                                </p:cTn>
                              </p:par>
                              <p:par>
                                <p:cTn id="45" presetID="2" presetClass="entr" presetSubtype="8" accel="50000" decel="50000" fill="hold" grpId="0" nodeType="withEffect">
                                  <p:stCondLst>
                                    <p:cond delay="0"/>
                                  </p:stCondLst>
                                  <p:childTnLst>
                                    <p:set>
                                      <p:cBhvr>
                                        <p:cTn id="46" dur="1" fill="hold">
                                          <p:stCondLst>
                                            <p:cond delay="0"/>
                                          </p:stCondLst>
                                        </p:cTn>
                                        <p:tgtEl>
                                          <p:spTgt spid="15"/>
                                        </p:tgtEl>
                                        <p:attrNameLst>
                                          <p:attrName>style.visibility</p:attrName>
                                        </p:attrNameLst>
                                      </p:cBhvr>
                                      <p:to>
                                        <p:strVal val="visible"/>
                                      </p:to>
                                    </p:set>
                                    <p:anim calcmode="lin" valueType="num">
                                      <p:cBhvr additive="base">
                                        <p:cTn id="47" dur="500" fill="hold"/>
                                        <p:tgtEl>
                                          <p:spTgt spid="15"/>
                                        </p:tgtEl>
                                        <p:attrNameLst>
                                          <p:attrName>ppt_x</p:attrName>
                                        </p:attrNameLst>
                                      </p:cBhvr>
                                      <p:tavLst>
                                        <p:tav tm="0">
                                          <p:val>
                                            <p:strVal val="0-#ppt_w/2"/>
                                          </p:val>
                                        </p:tav>
                                        <p:tav tm="100000">
                                          <p:val>
                                            <p:strVal val="#ppt_x"/>
                                          </p:val>
                                        </p:tav>
                                      </p:tavLst>
                                    </p:anim>
                                    <p:anim calcmode="lin" valueType="num">
                                      <p:cBhvr additive="base">
                                        <p:cTn id="48" dur="500" fill="hold"/>
                                        <p:tgtEl>
                                          <p:spTgt spid="15"/>
                                        </p:tgtEl>
                                        <p:attrNameLst>
                                          <p:attrName>ppt_y</p:attrName>
                                        </p:attrNameLst>
                                      </p:cBhvr>
                                      <p:tavLst>
                                        <p:tav tm="0">
                                          <p:val>
                                            <p:strVal val="#ppt_y"/>
                                          </p:val>
                                        </p:tav>
                                        <p:tav tm="100000">
                                          <p:val>
                                            <p:strVal val="#ppt_y"/>
                                          </p:val>
                                        </p:tav>
                                      </p:tavLst>
                                    </p:anim>
                                  </p:childTnLst>
                                </p:cTn>
                              </p:par>
                              <p:par>
                                <p:cTn id="49" presetID="2" presetClass="entr" presetSubtype="8" accel="50000" decel="50000" fill="hold" grpId="0" nodeType="withEffect">
                                  <p:stCondLst>
                                    <p:cond delay="0"/>
                                  </p:stCondLst>
                                  <p:childTnLst>
                                    <p:set>
                                      <p:cBhvr>
                                        <p:cTn id="50" dur="1" fill="hold">
                                          <p:stCondLst>
                                            <p:cond delay="0"/>
                                          </p:stCondLst>
                                        </p:cTn>
                                        <p:tgtEl>
                                          <p:spTgt spid="16"/>
                                        </p:tgtEl>
                                        <p:attrNameLst>
                                          <p:attrName>style.visibility</p:attrName>
                                        </p:attrNameLst>
                                      </p:cBhvr>
                                      <p:to>
                                        <p:strVal val="visible"/>
                                      </p:to>
                                    </p:set>
                                    <p:anim calcmode="lin" valueType="num">
                                      <p:cBhvr additive="base">
                                        <p:cTn id="51" dur="500" fill="hold"/>
                                        <p:tgtEl>
                                          <p:spTgt spid="16"/>
                                        </p:tgtEl>
                                        <p:attrNameLst>
                                          <p:attrName>ppt_x</p:attrName>
                                        </p:attrNameLst>
                                      </p:cBhvr>
                                      <p:tavLst>
                                        <p:tav tm="0">
                                          <p:val>
                                            <p:strVal val="0-#ppt_w/2"/>
                                          </p:val>
                                        </p:tav>
                                        <p:tav tm="100000">
                                          <p:val>
                                            <p:strVal val="#ppt_x"/>
                                          </p:val>
                                        </p:tav>
                                      </p:tavLst>
                                    </p:anim>
                                    <p:anim calcmode="lin" valueType="num">
                                      <p:cBhvr additive="base">
                                        <p:cTn id="52" dur="500" fill="hold"/>
                                        <p:tgtEl>
                                          <p:spTgt spid="16"/>
                                        </p:tgtEl>
                                        <p:attrNameLst>
                                          <p:attrName>ppt_y</p:attrName>
                                        </p:attrNameLst>
                                      </p:cBhvr>
                                      <p:tavLst>
                                        <p:tav tm="0">
                                          <p:val>
                                            <p:strVal val="#ppt_y"/>
                                          </p:val>
                                        </p:tav>
                                        <p:tav tm="100000">
                                          <p:val>
                                            <p:strVal val="#ppt_y"/>
                                          </p:val>
                                        </p:tav>
                                      </p:tavLst>
                                    </p:anim>
                                  </p:childTnLst>
                                </p:cTn>
                              </p:par>
                              <p:par>
                                <p:cTn id="53" presetID="2" presetClass="entr" presetSubtype="8" accel="50000" decel="50000" fill="hold" grpId="0" nodeType="withEffect">
                                  <p:stCondLst>
                                    <p:cond delay="0"/>
                                  </p:stCondLst>
                                  <p:childTnLst>
                                    <p:set>
                                      <p:cBhvr>
                                        <p:cTn id="54" dur="1" fill="hold">
                                          <p:stCondLst>
                                            <p:cond delay="0"/>
                                          </p:stCondLst>
                                        </p:cTn>
                                        <p:tgtEl>
                                          <p:spTgt spid="13"/>
                                        </p:tgtEl>
                                        <p:attrNameLst>
                                          <p:attrName>style.visibility</p:attrName>
                                        </p:attrNameLst>
                                      </p:cBhvr>
                                      <p:to>
                                        <p:strVal val="visible"/>
                                      </p:to>
                                    </p:set>
                                    <p:anim calcmode="lin" valueType="num">
                                      <p:cBhvr additive="base">
                                        <p:cTn id="55" dur="500" fill="hold"/>
                                        <p:tgtEl>
                                          <p:spTgt spid="13"/>
                                        </p:tgtEl>
                                        <p:attrNameLst>
                                          <p:attrName>ppt_x</p:attrName>
                                        </p:attrNameLst>
                                      </p:cBhvr>
                                      <p:tavLst>
                                        <p:tav tm="0">
                                          <p:val>
                                            <p:strVal val="0-#ppt_w/2"/>
                                          </p:val>
                                        </p:tav>
                                        <p:tav tm="100000">
                                          <p:val>
                                            <p:strVal val="#ppt_x"/>
                                          </p:val>
                                        </p:tav>
                                      </p:tavLst>
                                    </p:anim>
                                    <p:anim calcmode="lin" valueType="num">
                                      <p:cBhvr additive="base">
                                        <p:cTn id="56" dur="50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7" grpId="0" animBg="1"/>
      <p:bldP spid="5" grpId="0" animBg="1"/>
      <p:bldP spid="6" grpId="0" animBg="1"/>
      <p:bldP spid="8" grpId="0" animBg="1"/>
      <p:bldP spid="9" grpId="0" animBg="1"/>
      <p:bldP spid="10" grpId="0" animBg="1"/>
      <p:bldP spid="11" grpId="0" animBg="1"/>
      <p:bldP spid="12" grpId="0" animBg="1"/>
      <p:bldP spid="13" grpId="0" animBg="1"/>
      <p:bldP spid="14" grpId="0" animBg="1"/>
      <p:bldP spid="15" grpId="0" animBg="1"/>
      <p:bldP spid="16"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文本框 23"/>
          <p:cNvSpPr txBox="1">
            <a:spLocks noChangeArrowheads="1"/>
          </p:cNvSpPr>
          <p:nvPr/>
        </p:nvSpPr>
        <p:spPr bwMode="auto">
          <a:xfrm>
            <a:off x="739774" y="298450"/>
            <a:ext cx="262064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000" b="1" i="0" u="none" strike="noStrike" kern="1200" cap="none" spc="0" normalizeH="0" baseline="0" noProof="0" dirty="0" smtClean="0">
                <a:ln>
                  <a:noFill/>
                </a:ln>
                <a:solidFill>
                  <a:srgbClr val="F77258"/>
                </a:solidFill>
                <a:effectLst/>
                <a:uLnTx/>
                <a:uFillTx/>
                <a:latin typeface="微软雅黑" panose="020B0503020204020204" pitchFamily="34" charset="-122"/>
                <a:ea typeface="微软雅黑" panose="020B0503020204020204" pitchFamily="34" charset="-122"/>
                <a:cs typeface="+mn-cs"/>
              </a:rPr>
              <a:t>原型</a:t>
            </a:r>
            <a:r>
              <a:rPr lang="zh-CN" altLang="en-US" sz="2000" b="1" dirty="0" smtClean="0">
                <a:solidFill>
                  <a:srgbClr val="F77258"/>
                </a:solidFill>
                <a:latin typeface="微软雅黑" panose="020B0503020204020204" pitchFamily="34" charset="-122"/>
                <a:ea typeface="微软雅黑" panose="020B0503020204020204" pitchFamily="34" charset="-122"/>
              </a:rPr>
              <a:t>设计工具介绍</a:t>
            </a:r>
            <a:endParaRPr kumimoji="0" lang="zh-CN" altLang="en-US" sz="2000" b="1" i="0" u="none" strike="noStrike" kern="1200" cap="none" spc="0" normalizeH="0" baseline="0" noProof="0" dirty="0">
              <a:ln>
                <a:noFill/>
              </a:ln>
              <a:solidFill>
                <a:srgbClr val="F77258"/>
              </a:solidFill>
              <a:effectLst/>
              <a:uLnTx/>
              <a:uFillTx/>
              <a:latin typeface="微软雅黑" panose="020B0503020204020204" pitchFamily="34" charset="-122"/>
              <a:ea typeface="微软雅黑" panose="020B0503020204020204" pitchFamily="34" charset="-122"/>
              <a:cs typeface="+mn-cs"/>
            </a:endParaRPr>
          </a:p>
        </p:txBody>
      </p:sp>
      <p:grpSp>
        <p:nvGrpSpPr>
          <p:cNvPr id="21" name="组合 29"/>
          <p:cNvGrpSpPr/>
          <p:nvPr/>
        </p:nvGrpSpPr>
        <p:grpSpPr bwMode="auto">
          <a:xfrm>
            <a:off x="338138" y="293688"/>
            <a:ext cx="333375" cy="411162"/>
            <a:chOff x="10668001" y="925959"/>
            <a:chExt cx="444498" cy="545940"/>
          </a:xfrm>
        </p:grpSpPr>
        <p:sp>
          <p:nvSpPr>
            <p:cNvPr id="22" name="等腰三角形 27"/>
            <p:cNvSpPr/>
            <p:nvPr/>
          </p:nvSpPr>
          <p:spPr>
            <a:xfrm rot="5400000">
              <a:off x="10633062" y="1005163"/>
              <a:ext cx="501675" cy="431798"/>
            </a:xfrm>
            <a:prstGeom prst="triangle">
              <a:avLst/>
            </a:pr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3" name="等腰三角形 28"/>
            <p:cNvSpPr/>
            <p:nvPr/>
          </p:nvSpPr>
          <p:spPr>
            <a:xfrm rot="5400000">
              <a:off x="10705952" y="955741"/>
              <a:ext cx="436330" cy="376765"/>
            </a:xfrm>
            <a:prstGeom prst="triangle">
              <a:avLst/>
            </a:pr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sp>
        <p:nvSpPr>
          <p:cNvPr id="24" name="等腰三角形 3"/>
          <p:cNvSpPr/>
          <p:nvPr/>
        </p:nvSpPr>
        <p:spPr>
          <a:xfrm>
            <a:off x="8924925" y="0"/>
            <a:ext cx="3267075" cy="6858000"/>
          </a:xfrm>
          <a:prstGeom prst="triangle">
            <a:avLst>
              <a:gd name="adj" fmla="val 100000"/>
            </a:avLst>
          </a:prstGeom>
          <a:solidFill>
            <a:srgbClr val="F772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0" name="等腰三角形 4"/>
          <p:cNvSpPr/>
          <p:nvPr/>
        </p:nvSpPr>
        <p:spPr>
          <a:xfrm rot="11374545">
            <a:off x="8839200" y="1468438"/>
            <a:ext cx="501650" cy="5270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772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1" name="等腰三角形 4"/>
          <p:cNvSpPr/>
          <p:nvPr/>
        </p:nvSpPr>
        <p:spPr>
          <a:xfrm rot="20476330">
            <a:off x="10464800" y="766763"/>
            <a:ext cx="1674813" cy="1760537"/>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2" name="等腰三角形 4"/>
          <p:cNvSpPr/>
          <p:nvPr/>
        </p:nvSpPr>
        <p:spPr>
          <a:xfrm>
            <a:off x="10202863" y="1533525"/>
            <a:ext cx="1282700" cy="134620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2DCCD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3" name="等腰三角形 4"/>
          <p:cNvSpPr/>
          <p:nvPr/>
        </p:nvSpPr>
        <p:spPr>
          <a:xfrm rot="3834254">
            <a:off x="9466263" y="5322888"/>
            <a:ext cx="342900" cy="3619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2DCCD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4" name="等腰三角形 4"/>
          <p:cNvSpPr/>
          <p:nvPr/>
        </p:nvSpPr>
        <p:spPr>
          <a:xfrm rot="3834254">
            <a:off x="9100344" y="6187282"/>
            <a:ext cx="244475" cy="255587"/>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8D84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5" name="等腰三角形 4"/>
          <p:cNvSpPr/>
          <p:nvPr/>
        </p:nvSpPr>
        <p:spPr>
          <a:xfrm rot="4726618">
            <a:off x="9940925" y="3300413"/>
            <a:ext cx="1177925" cy="12382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8D84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6" name="等腰三角形 4"/>
          <p:cNvSpPr/>
          <p:nvPr/>
        </p:nvSpPr>
        <p:spPr>
          <a:xfrm rot="21025852">
            <a:off x="11661775" y="754063"/>
            <a:ext cx="244475" cy="257175"/>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8D84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7" name="等腰三角形 4"/>
          <p:cNvSpPr/>
          <p:nvPr/>
        </p:nvSpPr>
        <p:spPr>
          <a:xfrm rot="3834254">
            <a:off x="8044656" y="329407"/>
            <a:ext cx="344487" cy="3619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8" name="等腰三角形 4"/>
          <p:cNvSpPr/>
          <p:nvPr/>
        </p:nvSpPr>
        <p:spPr>
          <a:xfrm rot="18038681">
            <a:off x="9340056" y="-207169"/>
            <a:ext cx="344488" cy="3619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9" name="等腰三角形 4"/>
          <p:cNvSpPr/>
          <p:nvPr/>
        </p:nvSpPr>
        <p:spPr>
          <a:xfrm rot="11374545">
            <a:off x="10853738" y="5605463"/>
            <a:ext cx="501650" cy="525462"/>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nvGrpSpPr>
          <p:cNvPr id="40" name="组合 49"/>
          <p:cNvGrpSpPr/>
          <p:nvPr/>
        </p:nvGrpSpPr>
        <p:grpSpPr>
          <a:xfrm>
            <a:off x="9152214" y="832757"/>
            <a:ext cx="3080989" cy="5591028"/>
            <a:chOff x="9152214" y="832757"/>
            <a:chExt cx="3080989" cy="5591028"/>
          </a:xfrm>
          <a:solidFill>
            <a:srgbClr val="FFFFFF"/>
          </a:solidFill>
        </p:grpSpPr>
        <p:sp>
          <p:nvSpPr>
            <p:cNvPr id="41" name="任意多边形 50"/>
            <p:cNvSpPr/>
            <p:nvPr/>
          </p:nvSpPr>
          <p:spPr>
            <a:xfrm rot="20476330">
              <a:off x="10748648" y="1409739"/>
              <a:ext cx="1484555" cy="991655"/>
            </a:xfrm>
            <a:custGeom>
              <a:avLst/>
              <a:gdLst>
                <a:gd name="connsiteX0" fmla="*/ 964253 w 1484555"/>
                <a:gd name="connsiteY0" fmla="*/ 0 h 991655"/>
                <a:gd name="connsiteX1" fmla="*/ 1484555 w 1484555"/>
                <a:gd name="connsiteY1" fmla="*/ 377030 h 991655"/>
                <a:gd name="connsiteX2" fmla="*/ 0 w 1484555"/>
                <a:gd name="connsiteY2" fmla="*/ 991655 h 991655"/>
              </a:gdLst>
              <a:ahLst/>
              <a:cxnLst>
                <a:cxn ang="0">
                  <a:pos x="connsiteX0" y="connsiteY0"/>
                </a:cxn>
                <a:cxn ang="0">
                  <a:pos x="connsiteX1" y="connsiteY1"/>
                </a:cxn>
                <a:cxn ang="0">
                  <a:pos x="connsiteX2" y="connsiteY2"/>
                </a:cxn>
              </a:cxnLst>
              <a:rect l="l" t="t" r="r" b="b"/>
              <a:pathLst>
                <a:path w="1484555" h="991655">
                  <a:moveTo>
                    <a:pt x="964253" y="0"/>
                  </a:moveTo>
                  <a:lnTo>
                    <a:pt x="1484555" y="377030"/>
                  </a:lnTo>
                  <a:lnTo>
                    <a:pt x="0" y="991655"/>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42" name="任意多边形 51"/>
            <p:cNvSpPr/>
            <p:nvPr/>
          </p:nvSpPr>
          <p:spPr>
            <a:xfrm>
              <a:off x="10971638" y="2127252"/>
              <a:ext cx="513649" cy="434792"/>
            </a:xfrm>
            <a:custGeom>
              <a:avLst/>
              <a:gdLst>
                <a:gd name="connsiteX0" fmla="*/ 207102 w 513649"/>
                <a:gd name="connsiteY0" fmla="*/ 0 h 434792"/>
                <a:gd name="connsiteX1" fmla="*/ 513649 w 513649"/>
                <a:gd name="connsiteY1" fmla="*/ 222135 h 434792"/>
                <a:gd name="connsiteX2" fmla="*/ 0 w 513649"/>
                <a:gd name="connsiteY2" fmla="*/ 434792 h 434792"/>
              </a:gdLst>
              <a:ahLst/>
              <a:cxnLst>
                <a:cxn ang="0">
                  <a:pos x="connsiteX0" y="connsiteY0"/>
                </a:cxn>
                <a:cxn ang="0">
                  <a:pos x="connsiteX1" y="connsiteY1"/>
                </a:cxn>
                <a:cxn ang="0">
                  <a:pos x="connsiteX2" y="connsiteY2"/>
                </a:cxn>
              </a:cxnLst>
              <a:rect l="l" t="t" r="r" b="b"/>
              <a:pathLst>
                <a:path w="513649" h="434792">
                  <a:moveTo>
                    <a:pt x="207102" y="0"/>
                  </a:moveTo>
                  <a:lnTo>
                    <a:pt x="513649" y="222135"/>
                  </a:lnTo>
                  <a:lnTo>
                    <a:pt x="0" y="434792"/>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43" name="任意多边形 52"/>
            <p:cNvSpPr/>
            <p:nvPr/>
          </p:nvSpPr>
          <p:spPr>
            <a:xfrm rot="3834254">
              <a:off x="9520560" y="5357206"/>
              <a:ext cx="314048" cy="287533"/>
            </a:xfrm>
            <a:custGeom>
              <a:avLst/>
              <a:gdLst>
                <a:gd name="connsiteX0" fmla="*/ 11468 w 314048"/>
                <a:gd name="connsiteY0" fmla="*/ 0 h 287533"/>
                <a:gd name="connsiteX1" fmla="*/ 314048 w 314048"/>
                <a:gd name="connsiteY1" fmla="*/ 219261 h 287533"/>
                <a:gd name="connsiteX2" fmla="*/ 149143 w 314048"/>
                <a:gd name="connsiteY2" fmla="*/ 287533 h 287533"/>
                <a:gd name="connsiteX3" fmla="*/ 0 w 314048"/>
                <a:gd name="connsiteY3" fmla="*/ 99595 h 287533"/>
              </a:gdLst>
              <a:ahLst/>
              <a:cxnLst>
                <a:cxn ang="0">
                  <a:pos x="connsiteX0" y="connsiteY0"/>
                </a:cxn>
                <a:cxn ang="0">
                  <a:pos x="connsiteX1" y="connsiteY1"/>
                </a:cxn>
                <a:cxn ang="0">
                  <a:pos x="connsiteX2" y="connsiteY2"/>
                </a:cxn>
                <a:cxn ang="0">
                  <a:pos x="connsiteX3" y="connsiteY3"/>
                </a:cxn>
              </a:cxnLst>
              <a:rect l="l" t="t" r="r" b="b"/>
              <a:pathLst>
                <a:path w="314048" h="287533">
                  <a:moveTo>
                    <a:pt x="11468" y="0"/>
                  </a:moveTo>
                  <a:lnTo>
                    <a:pt x="314048" y="219261"/>
                  </a:lnTo>
                  <a:lnTo>
                    <a:pt x="149143" y="287533"/>
                  </a:lnTo>
                  <a:lnTo>
                    <a:pt x="0" y="99595"/>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44" name="任意多边形 66"/>
            <p:cNvSpPr/>
            <p:nvPr/>
          </p:nvSpPr>
          <p:spPr>
            <a:xfrm rot="3834254">
              <a:off x="9141845" y="6212916"/>
              <a:ext cx="221238" cy="200499"/>
            </a:xfrm>
            <a:custGeom>
              <a:avLst/>
              <a:gdLst>
                <a:gd name="connsiteX0" fmla="*/ 6794 w 221238"/>
                <a:gd name="connsiteY0" fmla="*/ 0 h 200499"/>
                <a:gd name="connsiteX1" fmla="*/ 221238 w 221238"/>
                <a:gd name="connsiteY1" fmla="*/ 155395 h 200499"/>
                <a:gd name="connsiteX2" fmla="*/ 112294 w 221238"/>
                <a:gd name="connsiteY2" fmla="*/ 200499 h 200499"/>
                <a:gd name="connsiteX3" fmla="*/ 0 w 221238"/>
                <a:gd name="connsiteY3" fmla="*/ 58996 h 200499"/>
              </a:gdLst>
              <a:ahLst/>
              <a:cxnLst>
                <a:cxn ang="0">
                  <a:pos x="connsiteX0" y="connsiteY0"/>
                </a:cxn>
                <a:cxn ang="0">
                  <a:pos x="connsiteX1" y="connsiteY1"/>
                </a:cxn>
                <a:cxn ang="0">
                  <a:pos x="connsiteX2" y="connsiteY2"/>
                </a:cxn>
                <a:cxn ang="0">
                  <a:pos x="connsiteX3" y="connsiteY3"/>
                </a:cxn>
              </a:cxnLst>
              <a:rect l="l" t="t" r="r" b="b"/>
              <a:pathLst>
                <a:path w="221238" h="200499">
                  <a:moveTo>
                    <a:pt x="6794" y="0"/>
                  </a:moveTo>
                  <a:lnTo>
                    <a:pt x="221238" y="155395"/>
                  </a:lnTo>
                  <a:lnTo>
                    <a:pt x="112294" y="200499"/>
                  </a:lnTo>
                  <a:lnTo>
                    <a:pt x="0" y="58996"/>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45" name="任意多边形 68"/>
            <p:cNvSpPr/>
            <p:nvPr/>
          </p:nvSpPr>
          <p:spPr>
            <a:xfrm rot="4726618">
              <a:off x="10137641" y="3462627"/>
              <a:ext cx="1090268" cy="942332"/>
            </a:xfrm>
            <a:custGeom>
              <a:avLst/>
              <a:gdLst>
                <a:gd name="connsiteX0" fmla="*/ 54741 w 1090268"/>
                <a:gd name="connsiteY0" fmla="*/ 0 h 942332"/>
                <a:gd name="connsiteX1" fmla="*/ 1090268 w 1090268"/>
                <a:gd name="connsiteY1" fmla="*/ 750382 h 942332"/>
                <a:gd name="connsiteX2" fmla="*/ 626636 w 1090268"/>
                <a:gd name="connsiteY2" fmla="*/ 942332 h 942332"/>
                <a:gd name="connsiteX3" fmla="*/ 0 w 1090268"/>
                <a:gd name="connsiteY3" fmla="*/ 475377 h 942332"/>
              </a:gdLst>
              <a:ahLst/>
              <a:cxnLst>
                <a:cxn ang="0">
                  <a:pos x="connsiteX0" y="connsiteY0"/>
                </a:cxn>
                <a:cxn ang="0">
                  <a:pos x="connsiteX1" y="connsiteY1"/>
                </a:cxn>
                <a:cxn ang="0">
                  <a:pos x="connsiteX2" y="connsiteY2"/>
                </a:cxn>
                <a:cxn ang="0">
                  <a:pos x="connsiteX3" y="connsiteY3"/>
                </a:cxn>
              </a:cxnLst>
              <a:rect l="l" t="t" r="r" b="b"/>
              <a:pathLst>
                <a:path w="1090268" h="942332">
                  <a:moveTo>
                    <a:pt x="54741" y="0"/>
                  </a:moveTo>
                  <a:lnTo>
                    <a:pt x="1090268" y="750382"/>
                  </a:lnTo>
                  <a:lnTo>
                    <a:pt x="626636" y="942332"/>
                  </a:lnTo>
                  <a:lnTo>
                    <a:pt x="0" y="475377"/>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46" name="任意多边形 69"/>
            <p:cNvSpPr/>
            <p:nvPr/>
          </p:nvSpPr>
          <p:spPr>
            <a:xfrm rot="21025852">
              <a:off x="11693675" y="832757"/>
              <a:ext cx="217959" cy="164561"/>
            </a:xfrm>
            <a:custGeom>
              <a:avLst/>
              <a:gdLst>
                <a:gd name="connsiteX0" fmla="*/ 115393 w 217959"/>
                <a:gd name="connsiteY0" fmla="*/ 0 h 164561"/>
                <a:gd name="connsiteX1" fmla="*/ 217959 w 217959"/>
                <a:gd name="connsiteY1" fmla="*/ 74324 h 164561"/>
                <a:gd name="connsiteX2" fmla="*/ 0 w 217959"/>
                <a:gd name="connsiteY2" fmla="*/ 164561 h 164561"/>
              </a:gdLst>
              <a:ahLst/>
              <a:cxnLst>
                <a:cxn ang="0">
                  <a:pos x="connsiteX0" y="connsiteY0"/>
                </a:cxn>
                <a:cxn ang="0">
                  <a:pos x="connsiteX1" y="connsiteY1"/>
                </a:cxn>
                <a:cxn ang="0">
                  <a:pos x="connsiteX2" y="connsiteY2"/>
                </a:cxn>
              </a:cxnLst>
              <a:rect l="l" t="t" r="r" b="b"/>
              <a:pathLst>
                <a:path w="217959" h="164561">
                  <a:moveTo>
                    <a:pt x="115393" y="0"/>
                  </a:moveTo>
                  <a:lnTo>
                    <a:pt x="217959" y="74324"/>
                  </a:lnTo>
                  <a:lnTo>
                    <a:pt x="0" y="16456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sp>
        <p:nvSpPr>
          <p:cNvPr id="47" name="等腰三角形 4"/>
          <p:cNvSpPr/>
          <p:nvPr/>
        </p:nvSpPr>
        <p:spPr>
          <a:xfrm rot="1555719">
            <a:off x="6561138" y="669925"/>
            <a:ext cx="242887" cy="255588"/>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nvGrpSpPr>
          <p:cNvPr id="48" name="组 47"/>
          <p:cNvGrpSpPr/>
          <p:nvPr/>
        </p:nvGrpSpPr>
        <p:grpSpPr>
          <a:xfrm>
            <a:off x="853823" y="1290267"/>
            <a:ext cx="1919540" cy="596856"/>
            <a:chOff x="4081112" y="875484"/>
            <a:chExt cx="4029776" cy="434340"/>
          </a:xfrm>
        </p:grpSpPr>
        <p:sp>
          <p:nvSpPr>
            <p:cNvPr id="49" name="圆角矩形 48"/>
            <p:cNvSpPr/>
            <p:nvPr/>
          </p:nvSpPr>
          <p:spPr>
            <a:xfrm>
              <a:off x="4136900" y="875484"/>
              <a:ext cx="3918200" cy="434340"/>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000"/>
            </a:p>
          </p:txBody>
        </p:sp>
        <p:sp>
          <p:nvSpPr>
            <p:cNvPr id="50" name="文本框 49"/>
            <p:cNvSpPr txBox="1"/>
            <p:nvPr/>
          </p:nvSpPr>
          <p:spPr>
            <a:xfrm>
              <a:off x="4081112" y="907988"/>
              <a:ext cx="4029776" cy="335960"/>
            </a:xfrm>
            <a:prstGeom prst="rect">
              <a:avLst/>
            </a:prstGeom>
            <a:noFill/>
          </p:spPr>
          <p:txBody>
            <a:bodyPr wrap="square" rtlCol="0">
              <a:spAutoFit/>
            </a:bodyPr>
            <a:lstStyle/>
            <a:p>
              <a:pPr algn="ctr"/>
              <a:r>
                <a:rPr kumimoji="1" lang="en-US" altLang="zh-CN" sz="2400" b="1" dirty="0" err="1" smtClean="0">
                  <a:solidFill>
                    <a:schemeClr val="bg1"/>
                  </a:solidFill>
                  <a:latin typeface="Microsoft YaHei" charset="-122"/>
                  <a:ea typeface="Microsoft YaHei" charset="-122"/>
                  <a:cs typeface="Microsoft YaHei" charset="-122"/>
                </a:rPr>
                <a:t>Axure</a:t>
              </a:r>
              <a:r>
                <a:rPr kumimoji="1" lang="zh-CN" altLang="en-US" sz="2400" b="1" dirty="0" smtClean="0">
                  <a:solidFill>
                    <a:schemeClr val="bg1"/>
                  </a:solidFill>
                  <a:latin typeface="Microsoft YaHei" charset="-122"/>
                  <a:ea typeface="Microsoft YaHei" charset="-122"/>
                  <a:cs typeface="Microsoft YaHei" charset="-122"/>
                </a:rPr>
                <a:t> </a:t>
              </a:r>
              <a:r>
                <a:rPr kumimoji="1" lang="en-US" altLang="zh-CN" sz="2400" b="1" dirty="0" smtClean="0">
                  <a:solidFill>
                    <a:schemeClr val="bg1"/>
                  </a:solidFill>
                  <a:latin typeface="Microsoft YaHei" charset="-122"/>
                  <a:ea typeface="Microsoft YaHei" charset="-122"/>
                  <a:cs typeface="Microsoft YaHei" charset="-122"/>
                </a:rPr>
                <a:t>RP</a:t>
              </a:r>
              <a:endParaRPr kumimoji="1" lang="zh-CN" altLang="en-US" sz="2400" b="1" dirty="0">
                <a:solidFill>
                  <a:schemeClr val="bg1"/>
                </a:solidFill>
                <a:latin typeface="Microsoft YaHei" charset="-122"/>
                <a:ea typeface="Microsoft YaHei" charset="-122"/>
                <a:cs typeface="Microsoft YaHei" charset="-122"/>
              </a:endParaRPr>
            </a:p>
          </p:txBody>
        </p:sp>
      </p:gr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81888" y="2911125"/>
            <a:ext cx="1731844" cy="2045335"/>
          </a:xfrm>
          <a:prstGeom prst="rect">
            <a:avLst/>
          </a:prstGeom>
        </p:spPr>
      </p:pic>
      <p:sp>
        <p:nvSpPr>
          <p:cNvPr id="51" name="矩形 50"/>
          <p:cNvSpPr/>
          <p:nvPr/>
        </p:nvSpPr>
        <p:spPr>
          <a:xfrm>
            <a:off x="879624" y="1828610"/>
            <a:ext cx="6283543" cy="5029390"/>
          </a:xfrm>
          <a:prstGeom prst="rect">
            <a:avLst/>
          </a:prstGeom>
        </p:spPr>
        <p:txBody>
          <a:bodyPr wrap="square">
            <a:spAutoFit/>
          </a:bodyPr>
          <a:lstStyle/>
          <a:p>
            <a:pPr algn="just">
              <a:lnSpc>
                <a:spcPct val="150000"/>
              </a:lnSpc>
            </a:pPr>
            <a:r>
              <a:rPr lang="en-US" altLang="zh-CN" dirty="0" err="1">
                <a:latin typeface="Microsoft YaHei" charset="-122"/>
                <a:ea typeface="Microsoft YaHei" charset="-122"/>
                <a:cs typeface="Microsoft YaHei" charset="-122"/>
              </a:rPr>
              <a:t>Axure</a:t>
            </a:r>
            <a:r>
              <a:rPr lang="en-US" altLang="zh-CN" dirty="0">
                <a:latin typeface="Microsoft YaHei" charset="-122"/>
                <a:ea typeface="Microsoft YaHei" charset="-122"/>
                <a:cs typeface="Microsoft YaHei" charset="-122"/>
              </a:rPr>
              <a:t> RP</a:t>
            </a:r>
            <a:r>
              <a:rPr lang="zh-CN" altLang="en-US" dirty="0">
                <a:latin typeface="Microsoft YaHei" charset="-122"/>
                <a:ea typeface="Microsoft YaHei" charset="-122"/>
                <a:cs typeface="Microsoft YaHei" charset="-122"/>
              </a:rPr>
              <a:t>是一款专业的</a:t>
            </a:r>
            <a:r>
              <a:rPr lang="zh-CN" altLang="en-US" b="1" dirty="0">
                <a:solidFill>
                  <a:srgbClr val="FF0000"/>
                </a:solidFill>
                <a:latin typeface="Microsoft YaHei" charset="-122"/>
                <a:ea typeface="Microsoft YaHei" charset="-122"/>
                <a:cs typeface="Microsoft YaHei" charset="-122"/>
              </a:rPr>
              <a:t>快速原型设计工具</a:t>
            </a:r>
            <a:r>
              <a:rPr lang="zh-CN" altLang="en-US" dirty="0">
                <a:latin typeface="Microsoft YaHei" charset="-122"/>
                <a:ea typeface="Microsoft YaHei" charset="-122"/>
                <a:cs typeface="Microsoft YaHei" charset="-122"/>
              </a:rPr>
              <a:t>。</a:t>
            </a:r>
            <a:r>
              <a:rPr lang="en-US" altLang="zh-CN" dirty="0" err="1" smtClean="0">
                <a:latin typeface="Microsoft YaHei" charset="-122"/>
                <a:ea typeface="Microsoft YaHei" charset="-122"/>
                <a:cs typeface="Microsoft YaHei" charset="-122"/>
              </a:rPr>
              <a:t>Axure</a:t>
            </a:r>
            <a:r>
              <a:rPr lang="zh-CN" altLang="en-US" dirty="0" smtClean="0">
                <a:latin typeface="Microsoft YaHei" charset="-122"/>
                <a:ea typeface="Microsoft YaHei" charset="-122"/>
                <a:cs typeface="Microsoft YaHei" charset="-122"/>
              </a:rPr>
              <a:t>，</a:t>
            </a:r>
            <a:r>
              <a:rPr lang="zh-CN" altLang="en-US" dirty="0">
                <a:latin typeface="Microsoft YaHei" charset="-122"/>
                <a:ea typeface="Microsoft YaHei" charset="-122"/>
                <a:cs typeface="Microsoft YaHei" charset="-122"/>
              </a:rPr>
              <a:t>代表美国</a:t>
            </a:r>
            <a:r>
              <a:rPr lang="en-US" altLang="zh-CN" dirty="0" err="1">
                <a:latin typeface="Microsoft YaHei" charset="-122"/>
                <a:ea typeface="Microsoft YaHei" charset="-122"/>
                <a:cs typeface="Microsoft YaHei" charset="-122"/>
              </a:rPr>
              <a:t>Axure</a:t>
            </a:r>
            <a:r>
              <a:rPr lang="zh-CN" altLang="en-US" dirty="0">
                <a:latin typeface="Microsoft YaHei" charset="-122"/>
                <a:ea typeface="Microsoft YaHei" charset="-122"/>
                <a:cs typeface="Microsoft YaHei" charset="-122"/>
              </a:rPr>
              <a:t>公司；</a:t>
            </a:r>
            <a:r>
              <a:rPr lang="en-US" altLang="zh-CN" dirty="0">
                <a:latin typeface="Microsoft YaHei" charset="-122"/>
                <a:ea typeface="Microsoft YaHei" charset="-122"/>
                <a:cs typeface="Microsoft YaHei" charset="-122"/>
              </a:rPr>
              <a:t>RP</a:t>
            </a:r>
            <a:r>
              <a:rPr lang="zh-CN" altLang="en-US" dirty="0">
                <a:latin typeface="Microsoft YaHei" charset="-122"/>
                <a:ea typeface="Microsoft YaHei" charset="-122"/>
                <a:cs typeface="Microsoft YaHei" charset="-122"/>
              </a:rPr>
              <a:t>则是</a:t>
            </a:r>
            <a:r>
              <a:rPr lang="en-US" altLang="zh-CN" dirty="0">
                <a:latin typeface="Microsoft YaHei" charset="-122"/>
                <a:ea typeface="Microsoft YaHei" charset="-122"/>
                <a:cs typeface="Microsoft YaHei" charset="-122"/>
              </a:rPr>
              <a:t>Rapid Prototyping</a:t>
            </a:r>
            <a:r>
              <a:rPr lang="zh-CN" altLang="en-US" dirty="0">
                <a:latin typeface="Microsoft YaHei" charset="-122"/>
                <a:ea typeface="Microsoft YaHei" charset="-122"/>
                <a:cs typeface="Microsoft YaHei" charset="-122"/>
              </a:rPr>
              <a:t>（快速原型）的缩写。</a:t>
            </a:r>
          </a:p>
          <a:p>
            <a:pPr algn="just">
              <a:lnSpc>
                <a:spcPct val="150000"/>
              </a:lnSpc>
            </a:pPr>
            <a:r>
              <a:rPr lang="en-US" altLang="zh-CN" dirty="0" err="1">
                <a:latin typeface="Microsoft YaHei" charset="-122"/>
                <a:ea typeface="Microsoft YaHei" charset="-122"/>
                <a:cs typeface="Microsoft YaHei" charset="-122"/>
              </a:rPr>
              <a:t>Axure</a:t>
            </a:r>
            <a:r>
              <a:rPr lang="en-US" altLang="zh-CN" dirty="0">
                <a:latin typeface="Microsoft YaHei" charset="-122"/>
                <a:ea typeface="Microsoft YaHei" charset="-122"/>
                <a:cs typeface="Microsoft YaHei" charset="-122"/>
              </a:rPr>
              <a:t> RP</a:t>
            </a:r>
            <a:r>
              <a:rPr lang="zh-CN" altLang="en-US" dirty="0">
                <a:latin typeface="Microsoft YaHei" charset="-122"/>
                <a:ea typeface="Microsoft YaHei" charset="-122"/>
                <a:cs typeface="Microsoft YaHei" charset="-122"/>
              </a:rPr>
              <a:t>是美国</a:t>
            </a:r>
            <a:r>
              <a:rPr lang="en-US" altLang="zh-CN" dirty="0" err="1">
                <a:latin typeface="Microsoft YaHei" charset="-122"/>
                <a:ea typeface="Microsoft YaHei" charset="-122"/>
                <a:cs typeface="Microsoft YaHei" charset="-122"/>
              </a:rPr>
              <a:t>Axure</a:t>
            </a:r>
            <a:r>
              <a:rPr lang="en-US" altLang="zh-CN" dirty="0">
                <a:latin typeface="Microsoft YaHei" charset="-122"/>
                <a:ea typeface="Microsoft YaHei" charset="-122"/>
                <a:cs typeface="Microsoft YaHei" charset="-122"/>
              </a:rPr>
              <a:t> Software Solution</a:t>
            </a:r>
            <a:r>
              <a:rPr lang="zh-CN" altLang="en-US" dirty="0">
                <a:latin typeface="Microsoft YaHei" charset="-122"/>
                <a:ea typeface="Microsoft YaHei" charset="-122"/>
                <a:cs typeface="Microsoft YaHei" charset="-122"/>
              </a:rPr>
              <a:t>公司旗舰产品，是一个专业的快速原型设计工具，让负责定义需求和规格、设计功能和界面的专家能够快速创建应用软件或</a:t>
            </a:r>
            <a:r>
              <a:rPr lang="en-US" altLang="zh-CN" dirty="0">
                <a:latin typeface="Microsoft YaHei" charset="-122"/>
                <a:ea typeface="Microsoft YaHei" charset="-122"/>
                <a:cs typeface="Microsoft YaHei" charset="-122"/>
              </a:rPr>
              <a:t>Web</a:t>
            </a:r>
            <a:r>
              <a:rPr lang="zh-CN" altLang="en-US" dirty="0">
                <a:latin typeface="Microsoft YaHei" charset="-122"/>
                <a:ea typeface="Microsoft YaHei" charset="-122"/>
                <a:cs typeface="Microsoft YaHei" charset="-122"/>
              </a:rPr>
              <a:t>网站的线框图、流程图、原型和规格说明文档。作为专业的原型设计工具，它能快速、高效的创建原型，同时支持多人协作设计和版本控制管理 </a:t>
            </a:r>
            <a:r>
              <a:rPr lang="en-US" altLang="zh-CN" dirty="0">
                <a:latin typeface="Microsoft YaHei" charset="-122"/>
                <a:ea typeface="Microsoft YaHei" charset="-122"/>
                <a:cs typeface="Microsoft YaHei" charset="-122"/>
              </a:rPr>
              <a:t>[1]  </a:t>
            </a:r>
            <a:r>
              <a:rPr lang="zh-CN" altLang="en-US" dirty="0">
                <a:latin typeface="Microsoft YaHei" charset="-122"/>
                <a:ea typeface="Microsoft YaHei" charset="-122"/>
                <a:cs typeface="Microsoft YaHei" charset="-122"/>
              </a:rPr>
              <a:t>。</a:t>
            </a:r>
          </a:p>
          <a:p>
            <a:pPr algn="just">
              <a:lnSpc>
                <a:spcPct val="150000"/>
              </a:lnSpc>
            </a:pPr>
            <a:r>
              <a:rPr lang="en-US" altLang="zh-CN" dirty="0" err="1">
                <a:latin typeface="Microsoft YaHei" charset="-122"/>
                <a:ea typeface="Microsoft YaHei" charset="-122"/>
                <a:cs typeface="Microsoft YaHei" charset="-122"/>
              </a:rPr>
              <a:t>Axure</a:t>
            </a:r>
            <a:r>
              <a:rPr lang="en-US" altLang="zh-CN" dirty="0">
                <a:latin typeface="Microsoft YaHei" charset="-122"/>
                <a:ea typeface="Microsoft YaHei" charset="-122"/>
                <a:cs typeface="Microsoft YaHei" charset="-122"/>
              </a:rPr>
              <a:t> RP</a:t>
            </a:r>
            <a:r>
              <a:rPr lang="zh-CN" altLang="en-US" dirty="0">
                <a:latin typeface="Microsoft YaHei" charset="-122"/>
                <a:ea typeface="Microsoft YaHei" charset="-122"/>
                <a:cs typeface="Microsoft YaHei" charset="-122"/>
              </a:rPr>
              <a:t>的使用者主要包括商业分析师、信息架构师、产品经理、</a:t>
            </a:r>
            <a:r>
              <a:rPr lang="en-US" altLang="zh-CN" dirty="0">
                <a:latin typeface="Microsoft YaHei" charset="-122"/>
                <a:ea typeface="Microsoft YaHei" charset="-122"/>
                <a:cs typeface="Microsoft YaHei" charset="-122"/>
              </a:rPr>
              <a:t>IT</a:t>
            </a:r>
            <a:r>
              <a:rPr lang="zh-CN" altLang="en-US" dirty="0">
                <a:latin typeface="Microsoft YaHei" charset="-122"/>
                <a:ea typeface="Microsoft YaHei" charset="-122"/>
                <a:cs typeface="Microsoft YaHei" charset="-122"/>
              </a:rPr>
              <a:t>咨询师、用户体验设计师、交互设计师、</a:t>
            </a:r>
            <a:r>
              <a:rPr lang="en-US" altLang="zh-CN" dirty="0">
                <a:latin typeface="Microsoft YaHei" charset="-122"/>
                <a:ea typeface="Microsoft YaHei" charset="-122"/>
                <a:cs typeface="Microsoft YaHei" charset="-122"/>
              </a:rPr>
              <a:t>UI</a:t>
            </a:r>
            <a:r>
              <a:rPr lang="zh-CN" altLang="en-US" dirty="0">
                <a:latin typeface="Microsoft YaHei" charset="-122"/>
                <a:ea typeface="Microsoft YaHei" charset="-122"/>
                <a:cs typeface="Microsoft YaHei" charset="-122"/>
              </a:rPr>
              <a:t>设计师等，另外，架构师、程序员也在使用</a:t>
            </a:r>
            <a:r>
              <a:rPr lang="en-US" altLang="zh-CN" dirty="0" err="1">
                <a:latin typeface="Microsoft YaHei" charset="-122"/>
                <a:ea typeface="Microsoft YaHei" charset="-122"/>
                <a:cs typeface="Microsoft YaHei" charset="-122"/>
              </a:rPr>
              <a:t>Axure</a:t>
            </a:r>
            <a:r>
              <a:rPr lang="zh-CN" altLang="en-US" dirty="0" smtClean="0">
                <a:latin typeface="Microsoft YaHei" charset="-122"/>
                <a:ea typeface="Microsoft YaHei" charset="-122"/>
                <a:cs typeface="Microsoft YaHei" charset="-122"/>
              </a:rPr>
              <a:t>。</a:t>
            </a:r>
            <a:r>
              <a:rPr lang="en-US" altLang="zh-CN" dirty="0" smtClean="0">
                <a:latin typeface="Microsoft YaHei" charset="-122"/>
                <a:ea typeface="Microsoft YaHei" charset="-122"/>
                <a:cs typeface="Microsoft YaHei" charset="-122"/>
              </a:rPr>
              <a:t>[2]</a:t>
            </a:r>
            <a:endParaRPr lang="zh-CN" altLang="en-US"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1883655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accel="50000" decel="50000"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1000" fill="hold"/>
                                        <p:tgtEl>
                                          <p:spTgt spid="24"/>
                                        </p:tgtEl>
                                        <p:attrNameLst>
                                          <p:attrName>ppt_x</p:attrName>
                                        </p:attrNameLst>
                                      </p:cBhvr>
                                      <p:tavLst>
                                        <p:tav tm="0">
                                          <p:val>
                                            <p:strVal val="1+#ppt_w/2"/>
                                          </p:val>
                                        </p:tav>
                                        <p:tav tm="100000">
                                          <p:val>
                                            <p:strVal val="#ppt_x"/>
                                          </p:val>
                                        </p:tav>
                                      </p:tavLst>
                                    </p:anim>
                                    <p:anim calcmode="lin" valueType="num">
                                      <p:cBhvr additive="base">
                                        <p:cTn id="8" dur="1000" fill="hold"/>
                                        <p:tgtEl>
                                          <p:spTgt spid="24"/>
                                        </p:tgtEl>
                                        <p:attrNameLst>
                                          <p:attrName>ppt_y</p:attrName>
                                        </p:attrNameLst>
                                      </p:cBhvr>
                                      <p:tavLst>
                                        <p:tav tm="0">
                                          <p:val>
                                            <p:strVal val="#ppt_y"/>
                                          </p:val>
                                        </p:tav>
                                        <p:tav tm="100000">
                                          <p:val>
                                            <p:strVal val="#ppt_y"/>
                                          </p:val>
                                        </p:tav>
                                      </p:tavLst>
                                    </p:anim>
                                  </p:childTnLst>
                                </p:cTn>
                              </p:par>
                              <p:par>
                                <p:cTn id="9" presetID="2" presetClass="entr" presetSubtype="2" accel="50000" decel="50000" fill="hold" grpId="0" nodeType="withEffect">
                                  <p:stCondLst>
                                    <p:cond delay="0"/>
                                  </p:stCondLst>
                                  <p:childTnLst>
                                    <p:set>
                                      <p:cBhvr>
                                        <p:cTn id="10" dur="1" fill="hold">
                                          <p:stCondLst>
                                            <p:cond delay="0"/>
                                          </p:stCondLst>
                                        </p:cTn>
                                        <p:tgtEl>
                                          <p:spTgt spid="30"/>
                                        </p:tgtEl>
                                        <p:attrNameLst>
                                          <p:attrName>style.visibility</p:attrName>
                                        </p:attrNameLst>
                                      </p:cBhvr>
                                      <p:to>
                                        <p:strVal val="visible"/>
                                      </p:to>
                                    </p:set>
                                    <p:anim calcmode="lin" valueType="num">
                                      <p:cBhvr additive="base">
                                        <p:cTn id="11" dur="1000" fill="hold"/>
                                        <p:tgtEl>
                                          <p:spTgt spid="30"/>
                                        </p:tgtEl>
                                        <p:attrNameLst>
                                          <p:attrName>ppt_x</p:attrName>
                                        </p:attrNameLst>
                                      </p:cBhvr>
                                      <p:tavLst>
                                        <p:tav tm="0">
                                          <p:val>
                                            <p:strVal val="1+#ppt_w/2"/>
                                          </p:val>
                                        </p:tav>
                                        <p:tav tm="100000">
                                          <p:val>
                                            <p:strVal val="#ppt_x"/>
                                          </p:val>
                                        </p:tav>
                                      </p:tavLst>
                                    </p:anim>
                                    <p:anim calcmode="lin" valueType="num">
                                      <p:cBhvr additive="base">
                                        <p:cTn id="12" dur="1000" fill="hold"/>
                                        <p:tgtEl>
                                          <p:spTgt spid="30"/>
                                        </p:tgtEl>
                                        <p:attrNameLst>
                                          <p:attrName>ppt_y</p:attrName>
                                        </p:attrNameLst>
                                      </p:cBhvr>
                                      <p:tavLst>
                                        <p:tav tm="0">
                                          <p:val>
                                            <p:strVal val="#ppt_y"/>
                                          </p:val>
                                        </p:tav>
                                        <p:tav tm="100000">
                                          <p:val>
                                            <p:strVal val="#ppt_y"/>
                                          </p:val>
                                        </p:tav>
                                      </p:tavLst>
                                    </p:anim>
                                  </p:childTnLst>
                                </p:cTn>
                              </p:par>
                              <p:par>
                                <p:cTn id="13" presetID="2" presetClass="entr" presetSubtype="2" accel="50000" decel="50000" fill="hold" grpId="0" nodeType="withEffect">
                                  <p:stCondLst>
                                    <p:cond delay="0"/>
                                  </p:stCondLst>
                                  <p:childTnLst>
                                    <p:set>
                                      <p:cBhvr>
                                        <p:cTn id="14" dur="1" fill="hold">
                                          <p:stCondLst>
                                            <p:cond delay="0"/>
                                          </p:stCondLst>
                                        </p:cTn>
                                        <p:tgtEl>
                                          <p:spTgt spid="31"/>
                                        </p:tgtEl>
                                        <p:attrNameLst>
                                          <p:attrName>style.visibility</p:attrName>
                                        </p:attrNameLst>
                                      </p:cBhvr>
                                      <p:to>
                                        <p:strVal val="visible"/>
                                      </p:to>
                                    </p:set>
                                    <p:anim calcmode="lin" valueType="num">
                                      <p:cBhvr additive="base">
                                        <p:cTn id="15" dur="1000" fill="hold"/>
                                        <p:tgtEl>
                                          <p:spTgt spid="31"/>
                                        </p:tgtEl>
                                        <p:attrNameLst>
                                          <p:attrName>ppt_x</p:attrName>
                                        </p:attrNameLst>
                                      </p:cBhvr>
                                      <p:tavLst>
                                        <p:tav tm="0">
                                          <p:val>
                                            <p:strVal val="1+#ppt_w/2"/>
                                          </p:val>
                                        </p:tav>
                                        <p:tav tm="100000">
                                          <p:val>
                                            <p:strVal val="#ppt_x"/>
                                          </p:val>
                                        </p:tav>
                                      </p:tavLst>
                                    </p:anim>
                                    <p:anim calcmode="lin" valueType="num">
                                      <p:cBhvr additive="base">
                                        <p:cTn id="16" dur="1000" fill="hold"/>
                                        <p:tgtEl>
                                          <p:spTgt spid="31"/>
                                        </p:tgtEl>
                                        <p:attrNameLst>
                                          <p:attrName>ppt_y</p:attrName>
                                        </p:attrNameLst>
                                      </p:cBhvr>
                                      <p:tavLst>
                                        <p:tav tm="0">
                                          <p:val>
                                            <p:strVal val="#ppt_y"/>
                                          </p:val>
                                        </p:tav>
                                        <p:tav tm="100000">
                                          <p:val>
                                            <p:strVal val="#ppt_y"/>
                                          </p:val>
                                        </p:tav>
                                      </p:tavLst>
                                    </p:anim>
                                  </p:childTnLst>
                                </p:cTn>
                              </p:par>
                              <p:par>
                                <p:cTn id="17" presetID="2" presetClass="entr" presetSubtype="2" accel="50000" decel="50000" fill="hold" grpId="0" nodeType="withEffect">
                                  <p:stCondLst>
                                    <p:cond delay="0"/>
                                  </p:stCondLst>
                                  <p:childTnLst>
                                    <p:set>
                                      <p:cBhvr>
                                        <p:cTn id="18" dur="1" fill="hold">
                                          <p:stCondLst>
                                            <p:cond delay="0"/>
                                          </p:stCondLst>
                                        </p:cTn>
                                        <p:tgtEl>
                                          <p:spTgt spid="32"/>
                                        </p:tgtEl>
                                        <p:attrNameLst>
                                          <p:attrName>style.visibility</p:attrName>
                                        </p:attrNameLst>
                                      </p:cBhvr>
                                      <p:to>
                                        <p:strVal val="visible"/>
                                      </p:to>
                                    </p:set>
                                    <p:anim calcmode="lin" valueType="num">
                                      <p:cBhvr additive="base">
                                        <p:cTn id="19" dur="1000" fill="hold"/>
                                        <p:tgtEl>
                                          <p:spTgt spid="32"/>
                                        </p:tgtEl>
                                        <p:attrNameLst>
                                          <p:attrName>ppt_x</p:attrName>
                                        </p:attrNameLst>
                                      </p:cBhvr>
                                      <p:tavLst>
                                        <p:tav tm="0">
                                          <p:val>
                                            <p:strVal val="1+#ppt_w/2"/>
                                          </p:val>
                                        </p:tav>
                                        <p:tav tm="100000">
                                          <p:val>
                                            <p:strVal val="#ppt_x"/>
                                          </p:val>
                                        </p:tav>
                                      </p:tavLst>
                                    </p:anim>
                                    <p:anim calcmode="lin" valueType="num">
                                      <p:cBhvr additive="base">
                                        <p:cTn id="20" dur="1000" fill="hold"/>
                                        <p:tgtEl>
                                          <p:spTgt spid="32"/>
                                        </p:tgtEl>
                                        <p:attrNameLst>
                                          <p:attrName>ppt_y</p:attrName>
                                        </p:attrNameLst>
                                      </p:cBhvr>
                                      <p:tavLst>
                                        <p:tav tm="0">
                                          <p:val>
                                            <p:strVal val="#ppt_y"/>
                                          </p:val>
                                        </p:tav>
                                        <p:tav tm="100000">
                                          <p:val>
                                            <p:strVal val="#ppt_y"/>
                                          </p:val>
                                        </p:tav>
                                      </p:tavLst>
                                    </p:anim>
                                  </p:childTnLst>
                                </p:cTn>
                              </p:par>
                              <p:par>
                                <p:cTn id="21" presetID="2" presetClass="entr" presetSubtype="2" accel="50000" decel="50000" fill="hold" grpId="0" nodeType="withEffect">
                                  <p:stCondLst>
                                    <p:cond delay="0"/>
                                  </p:stCondLst>
                                  <p:childTnLst>
                                    <p:set>
                                      <p:cBhvr>
                                        <p:cTn id="22" dur="1" fill="hold">
                                          <p:stCondLst>
                                            <p:cond delay="0"/>
                                          </p:stCondLst>
                                        </p:cTn>
                                        <p:tgtEl>
                                          <p:spTgt spid="33"/>
                                        </p:tgtEl>
                                        <p:attrNameLst>
                                          <p:attrName>style.visibility</p:attrName>
                                        </p:attrNameLst>
                                      </p:cBhvr>
                                      <p:to>
                                        <p:strVal val="visible"/>
                                      </p:to>
                                    </p:set>
                                    <p:anim calcmode="lin" valueType="num">
                                      <p:cBhvr additive="base">
                                        <p:cTn id="23" dur="1000" fill="hold"/>
                                        <p:tgtEl>
                                          <p:spTgt spid="33"/>
                                        </p:tgtEl>
                                        <p:attrNameLst>
                                          <p:attrName>ppt_x</p:attrName>
                                        </p:attrNameLst>
                                      </p:cBhvr>
                                      <p:tavLst>
                                        <p:tav tm="0">
                                          <p:val>
                                            <p:strVal val="1+#ppt_w/2"/>
                                          </p:val>
                                        </p:tav>
                                        <p:tav tm="100000">
                                          <p:val>
                                            <p:strVal val="#ppt_x"/>
                                          </p:val>
                                        </p:tav>
                                      </p:tavLst>
                                    </p:anim>
                                    <p:anim calcmode="lin" valueType="num">
                                      <p:cBhvr additive="base">
                                        <p:cTn id="24" dur="1000" fill="hold"/>
                                        <p:tgtEl>
                                          <p:spTgt spid="33"/>
                                        </p:tgtEl>
                                        <p:attrNameLst>
                                          <p:attrName>ppt_y</p:attrName>
                                        </p:attrNameLst>
                                      </p:cBhvr>
                                      <p:tavLst>
                                        <p:tav tm="0">
                                          <p:val>
                                            <p:strVal val="#ppt_y"/>
                                          </p:val>
                                        </p:tav>
                                        <p:tav tm="100000">
                                          <p:val>
                                            <p:strVal val="#ppt_y"/>
                                          </p:val>
                                        </p:tav>
                                      </p:tavLst>
                                    </p:anim>
                                  </p:childTnLst>
                                </p:cTn>
                              </p:par>
                              <p:par>
                                <p:cTn id="25" presetID="2" presetClass="entr" presetSubtype="2" accel="50000" decel="50000" fill="hold" grpId="0" nodeType="withEffect">
                                  <p:stCondLst>
                                    <p:cond delay="0"/>
                                  </p:stCondLst>
                                  <p:childTnLst>
                                    <p:set>
                                      <p:cBhvr>
                                        <p:cTn id="26" dur="1" fill="hold">
                                          <p:stCondLst>
                                            <p:cond delay="0"/>
                                          </p:stCondLst>
                                        </p:cTn>
                                        <p:tgtEl>
                                          <p:spTgt spid="34"/>
                                        </p:tgtEl>
                                        <p:attrNameLst>
                                          <p:attrName>style.visibility</p:attrName>
                                        </p:attrNameLst>
                                      </p:cBhvr>
                                      <p:to>
                                        <p:strVal val="visible"/>
                                      </p:to>
                                    </p:set>
                                    <p:anim calcmode="lin" valueType="num">
                                      <p:cBhvr additive="base">
                                        <p:cTn id="27" dur="1000" fill="hold"/>
                                        <p:tgtEl>
                                          <p:spTgt spid="34"/>
                                        </p:tgtEl>
                                        <p:attrNameLst>
                                          <p:attrName>ppt_x</p:attrName>
                                        </p:attrNameLst>
                                      </p:cBhvr>
                                      <p:tavLst>
                                        <p:tav tm="0">
                                          <p:val>
                                            <p:strVal val="1+#ppt_w/2"/>
                                          </p:val>
                                        </p:tav>
                                        <p:tav tm="100000">
                                          <p:val>
                                            <p:strVal val="#ppt_x"/>
                                          </p:val>
                                        </p:tav>
                                      </p:tavLst>
                                    </p:anim>
                                    <p:anim calcmode="lin" valueType="num">
                                      <p:cBhvr additive="base">
                                        <p:cTn id="28" dur="1000" fill="hold"/>
                                        <p:tgtEl>
                                          <p:spTgt spid="34"/>
                                        </p:tgtEl>
                                        <p:attrNameLst>
                                          <p:attrName>ppt_y</p:attrName>
                                        </p:attrNameLst>
                                      </p:cBhvr>
                                      <p:tavLst>
                                        <p:tav tm="0">
                                          <p:val>
                                            <p:strVal val="#ppt_y"/>
                                          </p:val>
                                        </p:tav>
                                        <p:tav tm="100000">
                                          <p:val>
                                            <p:strVal val="#ppt_y"/>
                                          </p:val>
                                        </p:tav>
                                      </p:tavLst>
                                    </p:anim>
                                  </p:childTnLst>
                                </p:cTn>
                              </p:par>
                              <p:par>
                                <p:cTn id="29" presetID="2" presetClass="entr" presetSubtype="2" accel="50000" decel="50000" fill="hold" grpId="0" nodeType="withEffect">
                                  <p:stCondLst>
                                    <p:cond delay="0"/>
                                  </p:stCondLst>
                                  <p:childTnLst>
                                    <p:set>
                                      <p:cBhvr>
                                        <p:cTn id="30" dur="1" fill="hold">
                                          <p:stCondLst>
                                            <p:cond delay="0"/>
                                          </p:stCondLst>
                                        </p:cTn>
                                        <p:tgtEl>
                                          <p:spTgt spid="35"/>
                                        </p:tgtEl>
                                        <p:attrNameLst>
                                          <p:attrName>style.visibility</p:attrName>
                                        </p:attrNameLst>
                                      </p:cBhvr>
                                      <p:to>
                                        <p:strVal val="visible"/>
                                      </p:to>
                                    </p:set>
                                    <p:anim calcmode="lin" valueType="num">
                                      <p:cBhvr additive="base">
                                        <p:cTn id="31" dur="1000" fill="hold"/>
                                        <p:tgtEl>
                                          <p:spTgt spid="35"/>
                                        </p:tgtEl>
                                        <p:attrNameLst>
                                          <p:attrName>ppt_x</p:attrName>
                                        </p:attrNameLst>
                                      </p:cBhvr>
                                      <p:tavLst>
                                        <p:tav tm="0">
                                          <p:val>
                                            <p:strVal val="1+#ppt_w/2"/>
                                          </p:val>
                                        </p:tav>
                                        <p:tav tm="100000">
                                          <p:val>
                                            <p:strVal val="#ppt_x"/>
                                          </p:val>
                                        </p:tav>
                                      </p:tavLst>
                                    </p:anim>
                                    <p:anim calcmode="lin" valueType="num">
                                      <p:cBhvr additive="base">
                                        <p:cTn id="32" dur="1000" fill="hold"/>
                                        <p:tgtEl>
                                          <p:spTgt spid="35"/>
                                        </p:tgtEl>
                                        <p:attrNameLst>
                                          <p:attrName>ppt_y</p:attrName>
                                        </p:attrNameLst>
                                      </p:cBhvr>
                                      <p:tavLst>
                                        <p:tav tm="0">
                                          <p:val>
                                            <p:strVal val="#ppt_y"/>
                                          </p:val>
                                        </p:tav>
                                        <p:tav tm="100000">
                                          <p:val>
                                            <p:strVal val="#ppt_y"/>
                                          </p:val>
                                        </p:tav>
                                      </p:tavLst>
                                    </p:anim>
                                  </p:childTnLst>
                                </p:cTn>
                              </p:par>
                              <p:par>
                                <p:cTn id="33" presetID="2" presetClass="entr" presetSubtype="2" accel="50000" decel="50000" fill="hold" grpId="0" nodeType="withEffect">
                                  <p:stCondLst>
                                    <p:cond delay="0"/>
                                  </p:stCondLst>
                                  <p:childTnLst>
                                    <p:set>
                                      <p:cBhvr>
                                        <p:cTn id="34" dur="1" fill="hold">
                                          <p:stCondLst>
                                            <p:cond delay="0"/>
                                          </p:stCondLst>
                                        </p:cTn>
                                        <p:tgtEl>
                                          <p:spTgt spid="36"/>
                                        </p:tgtEl>
                                        <p:attrNameLst>
                                          <p:attrName>style.visibility</p:attrName>
                                        </p:attrNameLst>
                                      </p:cBhvr>
                                      <p:to>
                                        <p:strVal val="visible"/>
                                      </p:to>
                                    </p:set>
                                    <p:anim calcmode="lin" valueType="num">
                                      <p:cBhvr additive="base">
                                        <p:cTn id="35" dur="1000" fill="hold"/>
                                        <p:tgtEl>
                                          <p:spTgt spid="36"/>
                                        </p:tgtEl>
                                        <p:attrNameLst>
                                          <p:attrName>ppt_x</p:attrName>
                                        </p:attrNameLst>
                                      </p:cBhvr>
                                      <p:tavLst>
                                        <p:tav tm="0">
                                          <p:val>
                                            <p:strVal val="1+#ppt_w/2"/>
                                          </p:val>
                                        </p:tav>
                                        <p:tav tm="100000">
                                          <p:val>
                                            <p:strVal val="#ppt_x"/>
                                          </p:val>
                                        </p:tav>
                                      </p:tavLst>
                                    </p:anim>
                                    <p:anim calcmode="lin" valueType="num">
                                      <p:cBhvr additive="base">
                                        <p:cTn id="36" dur="1000" fill="hold"/>
                                        <p:tgtEl>
                                          <p:spTgt spid="36"/>
                                        </p:tgtEl>
                                        <p:attrNameLst>
                                          <p:attrName>ppt_y</p:attrName>
                                        </p:attrNameLst>
                                      </p:cBhvr>
                                      <p:tavLst>
                                        <p:tav tm="0">
                                          <p:val>
                                            <p:strVal val="#ppt_y"/>
                                          </p:val>
                                        </p:tav>
                                        <p:tav tm="100000">
                                          <p:val>
                                            <p:strVal val="#ppt_y"/>
                                          </p:val>
                                        </p:tav>
                                      </p:tavLst>
                                    </p:anim>
                                  </p:childTnLst>
                                </p:cTn>
                              </p:par>
                              <p:par>
                                <p:cTn id="37" presetID="2" presetClass="entr" presetSubtype="2" accel="50000" decel="50000" fill="hold" grpId="0" nodeType="withEffect">
                                  <p:stCondLst>
                                    <p:cond delay="0"/>
                                  </p:stCondLst>
                                  <p:childTnLst>
                                    <p:set>
                                      <p:cBhvr>
                                        <p:cTn id="38" dur="1" fill="hold">
                                          <p:stCondLst>
                                            <p:cond delay="0"/>
                                          </p:stCondLst>
                                        </p:cTn>
                                        <p:tgtEl>
                                          <p:spTgt spid="37"/>
                                        </p:tgtEl>
                                        <p:attrNameLst>
                                          <p:attrName>style.visibility</p:attrName>
                                        </p:attrNameLst>
                                      </p:cBhvr>
                                      <p:to>
                                        <p:strVal val="visible"/>
                                      </p:to>
                                    </p:set>
                                    <p:anim calcmode="lin" valueType="num">
                                      <p:cBhvr additive="base">
                                        <p:cTn id="39" dur="1000" fill="hold"/>
                                        <p:tgtEl>
                                          <p:spTgt spid="37"/>
                                        </p:tgtEl>
                                        <p:attrNameLst>
                                          <p:attrName>ppt_x</p:attrName>
                                        </p:attrNameLst>
                                      </p:cBhvr>
                                      <p:tavLst>
                                        <p:tav tm="0">
                                          <p:val>
                                            <p:strVal val="1+#ppt_w/2"/>
                                          </p:val>
                                        </p:tav>
                                        <p:tav tm="100000">
                                          <p:val>
                                            <p:strVal val="#ppt_x"/>
                                          </p:val>
                                        </p:tav>
                                      </p:tavLst>
                                    </p:anim>
                                    <p:anim calcmode="lin" valueType="num">
                                      <p:cBhvr additive="base">
                                        <p:cTn id="40" dur="1000" fill="hold"/>
                                        <p:tgtEl>
                                          <p:spTgt spid="37"/>
                                        </p:tgtEl>
                                        <p:attrNameLst>
                                          <p:attrName>ppt_y</p:attrName>
                                        </p:attrNameLst>
                                      </p:cBhvr>
                                      <p:tavLst>
                                        <p:tav tm="0">
                                          <p:val>
                                            <p:strVal val="#ppt_y"/>
                                          </p:val>
                                        </p:tav>
                                        <p:tav tm="100000">
                                          <p:val>
                                            <p:strVal val="#ppt_y"/>
                                          </p:val>
                                        </p:tav>
                                      </p:tavLst>
                                    </p:anim>
                                  </p:childTnLst>
                                </p:cTn>
                              </p:par>
                              <p:par>
                                <p:cTn id="41" presetID="2" presetClass="entr" presetSubtype="2" accel="50000" decel="50000" fill="hold" grpId="0" nodeType="withEffect">
                                  <p:stCondLst>
                                    <p:cond delay="0"/>
                                  </p:stCondLst>
                                  <p:childTnLst>
                                    <p:set>
                                      <p:cBhvr>
                                        <p:cTn id="42" dur="1" fill="hold">
                                          <p:stCondLst>
                                            <p:cond delay="0"/>
                                          </p:stCondLst>
                                        </p:cTn>
                                        <p:tgtEl>
                                          <p:spTgt spid="38"/>
                                        </p:tgtEl>
                                        <p:attrNameLst>
                                          <p:attrName>style.visibility</p:attrName>
                                        </p:attrNameLst>
                                      </p:cBhvr>
                                      <p:to>
                                        <p:strVal val="visible"/>
                                      </p:to>
                                    </p:set>
                                    <p:anim calcmode="lin" valueType="num">
                                      <p:cBhvr additive="base">
                                        <p:cTn id="43" dur="1000" fill="hold"/>
                                        <p:tgtEl>
                                          <p:spTgt spid="38"/>
                                        </p:tgtEl>
                                        <p:attrNameLst>
                                          <p:attrName>ppt_x</p:attrName>
                                        </p:attrNameLst>
                                      </p:cBhvr>
                                      <p:tavLst>
                                        <p:tav tm="0">
                                          <p:val>
                                            <p:strVal val="1+#ppt_w/2"/>
                                          </p:val>
                                        </p:tav>
                                        <p:tav tm="100000">
                                          <p:val>
                                            <p:strVal val="#ppt_x"/>
                                          </p:val>
                                        </p:tav>
                                      </p:tavLst>
                                    </p:anim>
                                    <p:anim calcmode="lin" valueType="num">
                                      <p:cBhvr additive="base">
                                        <p:cTn id="44" dur="1000" fill="hold"/>
                                        <p:tgtEl>
                                          <p:spTgt spid="38"/>
                                        </p:tgtEl>
                                        <p:attrNameLst>
                                          <p:attrName>ppt_y</p:attrName>
                                        </p:attrNameLst>
                                      </p:cBhvr>
                                      <p:tavLst>
                                        <p:tav tm="0">
                                          <p:val>
                                            <p:strVal val="#ppt_y"/>
                                          </p:val>
                                        </p:tav>
                                        <p:tav tm="100000">
                                          <p:val>
                                            <p:strVal val="#ppt_y"/>
                                          </p:val>
                                        </p:tav>
                                      </p:tavLst>
                                    </p:anim>
                                  </p:childTnLst>
                                </p:cTn>
                              </p:par>
                              <p:par>
                                <p:cTn id="45" presetID="2" presetClass="entr" presetSubtype="2" accel="50000" decel="50000" fill="hold" grpId="0" nodeType="withEffect">
                                  <p:stCondLst>
                                    <p:cond delay="0"/>
                                  </p:stCondLst>
                                  <p:childTnLst>
                                    <p:set>
                                      <p:cBhvr>
                                        <p:cTn id="46" dur="1" fill="hold">
                                          <p:stCondLst>
                                            <p:cond delay="0"/>
                                          </p:stCondLst>
                                        </p:cTn>
                                        <p:tgtEl>
                                          <p:spTgt spid="39"/>
                                        </p:tgtEl>
                                        <p:attrNameLst>
                                          <p:attrName>style.visibility</p:attrName>
                                        </p:attrNameLst>
                                      </p:cBhvr>
                                      <p:to>
                                        <p:strVal val="visible"/>
                                      </p:to>
                                    </p:set>
                                    <p:anim calcmode="lin" valueType="num">
                                      <p:cBhvr additive="base">
                                        <p:cTn id="47" dur="1000" fill="hold"/>
                                        <p:tgtEl>
                                          <p:spTgt spid="39"/>
                                        </p:tgtEl>
                                        <p:attrNameLst>
                                          <p:attrName>ppt_x</p:attrName>
                                        </p:attrNameLst>
                                      </p:cBhvr>
                                      <p:tavLst>
                                        <p:tav tm="0">
                                          <p:val>
                                            <p:strVal val="1+#ppt_w/2"/>
                                          </p:val>
                                        </p:tav>
                                        <p:tav tm="100000">
                                          <p:val>
                                            <p:strVal val="#ppt_x"/>
                                          </p:val>
                                        </p:tav>
                                      </p:tavLst>
                                    </p:anim>
                                    <p:anim calcmode="lin" valueType="num">
                                      <p:cBhvr additive="base">
                                        <p:cTn id="48" dur="1000" fill="hold"/>
                                        <p:tgtEl>
                                          <p:spTgt spid="39"/>
                                        </p:tgtEl>
                                        <p:attrNameLst>
                                          <p:attrName>ppt_y</p:attrName>
                                        </p:attrNameLst>
                                      </p:cBhvr>
                                      <p:tavLst>
                                        <p:tav tm="0">
                                          <p:val>
                                            <p:strVal val="#ppt_y"/>
                                          </p:val>
                                        </p:tav>
                                        <p:tav tm="100000">
                                          <p:val>
                                            <p:strVal val="#ppt_y"/>
                                          </p:val>
                                        </p:tav>
                                      </p:tavLst>
                                    </p:anim>
                                  </p:childTnLst>
                                </p:cTn>
                              </p:par>
                              <p:par>
                                <p:cTn id="49" presetID="2" presetClass="entr" presetSubtype="2" accel="50000" decel="50000" fill="hold" nodeType="withEffect">
                                  <p:stCondLst>
                                    <p:cond delay="0"/>
                                  </p:stCondLst>
                                  <p:childTnLst>
                                    <p:set>
                                      <p:cBhvr>
                                        <p:cTn id="50" dur="1" fill="hold">
                                          <p:stCondLst>
                                            <p:cond delay="0"/>
                                          </p:stCondLst>
                                        </p:cTn>
                                        <p:tgtEl>
                                          <p:spTgt spid="40"/>
                                        </p:tgtEl>
                                        <p:attrNameLst>
                                          <p:attrName>style.visibility</p:attrName>
                                        </p:attrNameLst>
                                      </p:cBhvr>
                                      <p:to>
                                        <p:strVal val="visible"/>
                                      </p:to>
                                    </p:set>
                                    <p:anim calcmode="lin" valueType="num">
                                      <p:cBhvr additive="base">
                                        <p:cTn id="51" dur="1000" fill="hold"/>
                                        <p:tgtEl>
                                          <p:spTgt spid="40"/>
                                        </p:tgtEl>
                                        <p:attrNameLst>
                                          <p:attrName>ppt_x</p:attrName>
                                        </p:attrNameLst>
                                      </p:cBhvr>
                                      <p:tavLst>
                                        <p:tav tm="0">
                                          <p:val>
                                            <p:strVal val="1+#ppt_w/2"/>
                                          </p:val>
                                        </p:tav>
                                        <p:tav tm="100000">
                                          <p:val>
                                            <p:strVal val="#ppt_x"/>
                                          </p:val>
                                        </p:tav>
                                      </p:tavLst>
                                    </p:anim>
                                    <p:anim calcmode="lin" valueType="num">
                                      <p:cBhvr additive="base">
                                        <p:cTn id="52" dur="1000" fill="hold"/>
                                        <p:tgtEl>
                                          <p:spTgt spid="40"/>
                                        </p:tgtEl>
                                        <p:attrNameLst>
                                          <p:attrName>ppt_y</p:attrName>
                                        </p:attrNameLst>
                                      </p:cBhvr>
                                      <p:tavLst>
                                        <p:tav tm="0">
                                          <p:val>
                                            <p:strVal val="#ppt_y"/>
                                          </p:val>
                                        </p:tav>
                                        <p:tav tm="100000">
                                          <p:val>
                                            <p:strVal val="#ppt_y"/>
                                          </p:val>
                                        </p:tav>
                                      </p:tavLst>
                                    </p:anim>
                                  </p:childTnLst>
                                </p:cTn>
                              </p:par>
                              <p:par>
                                <p:cTn id="53" presetID="2" presetClass="entr" presetSubtype="2" accel="50000" decel="50000" fill="hold" grpId="0" nodeType="withEffect">
                                  <p:stCondLst>
                                    <p:cond delay="0"/>
                                  </p:stCondLst>
                                  <p:childTnLst>
                                    <p:set>
                                      <p:cBhvr>
                                        <p:cTn id="54" dur="1" fill="hold">
                                          <p:stCondLst>
                                            <p:cond delay="0"/>
                                          </p:stCondLst>
                                        </p:cTn>
                                        <p:tgtEl>
                                          <p:spTgt spid="47"/>
                                        </p:tgtEl>
                                        <p:attrNameLst>
                                          <p:attrName>style.visibility</p:attrName>
                                        </p:attrNameLst>
                                      </p:cBhvr>
                                      <p:to>
                                        <p:strVal val="visible"/>
                                      </p:to>
                                    </p:set>
                                    <p:anim calcmode="lin" valueType="num">
                                      <p:cBhvr additive="base">
                                        <p:cTn id="55" dur="1000" fill="hold"/>
                                        <p:tgtEl>
                                          <p:spTgt spid="47"/>
                                        </p:tgtEl>
                                        <p:attrNameLst>
                                          <p:attrName>ppt_x</p:attrName>
                                        </p:attrNameLst>
                                      </p:cBhvr>
                                      <p:tavLst>
                                        <p:tav tm="0">
                                          <p:val>
                                            <p:strVal val="1+#ppt_w/2"/>
                                          </p:val>
                                        </p:tav>
                                        <p:tav tm="100000">
                                          <p:val>
                                            <p:strVal val="#ppt_x"/>
                                          </p:val>
                                        </p:tav>
                                      </p:tavLst>
                                    </p:anim>
                                    <p:anim calcmode="lin" valueType="num">
                                      <p:cBhvr additive="base">
                                        <p:cTn id="56" dur="1000" fill="hold"/>
                                        <p:tgtEl>
                                          <p:spTgt spid="4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7"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文本框 23"/>
          <p:cNvSpPr txBox="1">
            <a:spLocks noChangeArrowheads="1"/>
          </p:cNvSpPr>
          <p:nvPr/>
        </p:nvSpPr>
        <p:spPr bwMode="auto">
          <a:xfrm>
            <a:off x="739774" y="298450"/>
            <a:ext cx="262064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000" b="1" i="0" u="none" strike="noStrike" kern="1200" cap="none" spc="0" normalizeH="0" baseline="0" noProof="0" dirty="0" smtClean="0">
                <a:ln>
                  <a:noFill/>
                </a:ln>
                <a:solidFill>
                  <a:srgbClr val="F77258"/>
                </a:solidFill>
                <a:effectLst/>
                <a:uLnTx/>
                <a:uFillTx/>
                <a:latin typeface="微软雅黑" panose="020B0503020204020204" pitchFamily="34" charset="-122"/>
                <a:ea typeface="微软雅黑" panose="020B0503020204020204" pitchFamily="34" charset="-122"/>
                <a:cs typeface="+mn-cs"/>
              </a:rPr>
              <a:t>原型</a:t>
            </a:r>
            <a:r>
              <a:rPr lang="zh-CN" altLang="en-US" sz="2000" b="1" dirty="0" smtClean="0">
                <a:solidFill>
                  <a:srgbClr val="F77258"/>
                </a:solidFill>
                <a:latin typeface="微软雅黑" panose="020B0503020204020204" pitchFamily="34" charset="-122"/>
                <a:ea typeface="微软雅黑" panose="020B0503020204020204" pitchFamily="34" charset="-122"/>
              </a:rPr>
              <a:t>设计工具介绍</a:t>
            </a:r>
            <a:endParaRPr kumimoji="0" lang="zh-CN" altLang="en-US" sz="2000" b="1" i="0" u="none" strike="noStrike" kern="1200" cap="none" spc="0" normalizeH="0" baseline="0" noProof="0" dirty="0">
              <a:ln>
                <a:noFill/>
              </a:ln>
              <a:solidFill>
                <a:srgbClr val="F77258"/>
              </a:solidFill>
              <a:effectLst/>
              <a:uLnTx/>
              <a:uFillTx/>
              <a:latin typeface="微软雅黑" panose="020B0503020204020204" pitchFamily="34" charset="-122"/>
              <a:ea typeface="微软雅黑" panose="020B0503020204020204" pitchFamily="34" charset="-122"/>
              <a:cs typeface="+mn-cs"/>
            </a:endParaRPr>
          </a:p>
        </p:txBody>
      </p:sp>
      <p:grpSp>
        <p:nvGrpSpPr>
          <p:cNvPr id="21" name="组合 29"/>
          <p:cNvGrpSpPr/>
          <p:nvPr/>
        </p:nvGrpSpPr>
        <p:grpSpPr bwMode="auto">
          <a:xfrm>
            <a:off x="338138" y="293688"/>
            <a:ext cx="333375" cy="411162"/>
            <a:chOff x="10668001" y="925959"/>
            <a:chExt cx="444498" cy="545940"/>
          </a:xfrm>
        </p:grpSpPr>
        <p:sp>
          <p:nvSpPr>
            <p:cNvPr id="22" name="等腰三角形 27"/>
            <p:cNvSpPr/>
            <p:nvPr/>
          </p:nvSpPr>
          <p:spPr>
            <a:xfrm rot="5400000">
              <a:off x="10633062" y="1005163"/>
              <a:ext cx="501675" cy="431798"/>
            </a:xfrm>
            <a:prstGeom prst="triangle">
              <a:avLst/>
            </a:pr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3" name="等腰三角形 28"/>
            <p:cNvSpPr/>
            <p:nvPr/>
          </p:nvSpPr>
          <p:spPr>
            <a:xfrm rot="5400000">
              <a:off x="10705952" y="955741"/>
              <a:ext cx="436330" cy="376765"/>
            </a:xfrm>
            <a:prstGeom prst="triangle">
              <a:avLst/>
            </a:pr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sp>
        <p:nvSpPr>
          <p:cNvPr id="24" name="等腰三角形 3"/>
          <p:cNvSpPr/>
          <p:nvPr/>
        </p:nvSpPr>
        <p:spPr>
          <a:xfrm>
            <a:off x="8924925" y="0"/>
            <a:ext cx="3267075" cy="6858000"/>
          </a:xfrm>
          <a:prstGeom prst="triangle">
            <a:avLst>
              <a:gd name="adj" fmla="val 100000"/>
            </a:avLst>
          </a:prstGeom>
          <a:solidFill>
            <a:srgbClr val="F772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0" name="等腰三角形 4"/>
          <p:cNvSpPr/>
          <p:nvPr/>
        </p:nvSpPr>
        <p:spPr>
          <a:xfrm rot="11374545">
            <a:off x="8839200" y="1468438"/>
            <a:ext cx="501650" cy="5270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772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1" name="等腰三角形 4"/>
          <p:cNvSpPr/>
          <p:nvPr/>
        </p:nvSpPr>
        <p:spPr>
          <a:xfrm rot="20476330">
            <a:off x="10464800" y="766763"/>
            <a:ext cx="1674813" cy="1760537"/>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2" name="等腰三角形 4"/>
          <p:cNvSpPr/>
          <p:nvPr/>
        </p:nvSpPr>
        <p:spPr>
          <a:xfrm>
            <a:off x="10202863" y="1533525"/>
            <a:ext cx="1282700" cy="134620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2DCCD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3" name="等腰三角形 4"/>
          <p:cNvSpPr/>
          <p:nvPr/>
        </p:nvSpPr>
        <p:spPr>
          <a:xfrm rot="3834254">
            <a:off x="9466263" y="5322888"/>
            <a:ext cx="342900" cy="3619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2DCCD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4" name="等腰三角形 4"/>
          <p:cNvSpPr/>
          <p:nvPr/>
        </p:nvSpPr>
        <p:spPr>
          <a:xfrm rot="3834254">
            <a:off x="9100344" y="6187282"/>
            <a:ext cx="244475" cy="255587"/>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8D84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5" name="等腰三角形 4"/>
          <p:cNvSpPr/>
          <p:nvPr/>
        </p:nvSpPr>
        <p:spPr>
          <a:xfrm rot="4726618">
            <a:off x="9940925" y="3300413"/>
            <a:ext cx="1177925" cy="12382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8D84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6" name="等腰三角形 4"/>
          <p:cNvSpPr/>
          <p:nvPr/>
        </p:nvSpPr>
        <p:spPr>
          <a:xfrm rot="21025852">
            <a:off x="11661775" y="754063"/>
            <a:ext cx="244475" cy="257175"/>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8D84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7" name="等腰三角形 4"/>
          <p:cNvSpPr/>
          <p:nvPr/>
        </p:nvSpPr>
        <p:spPr>
          <a:xfrm rot="3834254">
            <a:off x="8044656" y="329407"/>
            <a:ext cx="344487" cy="3619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8" name="等腰三角形 4"/>
          <p:cNvSpPr/>
          <p:nvPr/>
        </p:nvSpPr>
        <p:spPr>
          <a:xfrm rot="18038681">
            <a:off x="9340056" y="-207169"/>
            <a:ext cx="344488" cy="3619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9" name="等腰三角形 4"/>
          <p:cNvSpPr/>
          <p:nvPr/>
        </p:nvSpPr>
        <p:spPr>
          <a:xfrm rot="11374545">
            <a:off x="10853738" y="5605463"/>
            <a:ext cx="501650" cy="525462"/>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nvGrpSpPr>
          <p:cNvPr id="40" name="组合 49"/>
          <p:cNvGrpSpPr/>
          <p:nvPr/>
        </p:nvGrpSpPr>
        <p:grpSpPr>
          <a:xfrm>
            <a:off x="9152214" y="832757"/>
            <a:ext cx="3080989" cy="5591028"/>
            <a:chOff x="9152214" y="832757"/>
            <a:chExt cx="3080989" cy="5591028"/>
          </a:xfrm>
          <a:solidFill>
            <a:srgbClr val="FFFFFF"/>
          </a:solidFill>
        </p:grpSpPr>
        <p:sp>
          <p:nvSpPr>
            <p:cNvPr id="41" name="任意多边形 50"/>
            <p:cNvSpPr/>
            <p:nvPr/>
          </p:nvSpPr>
          <p:spPr>
            <a:xfrm rot="20476330">
              <a:off x="10748648" y="1409739"/>
              <a:ext cx="1484555" cy="991655"/>
            </a:xfrm>
            <a:custGeom>
              <a:avLst/>
              <a:gdLst>
                <a:gd name="connsiteX0" fmla="*/ 964253 w 1484555"/>
                <a:gd name="connsiteY0" fmla="*/ 0 h 991655"/>
                <a:gd name="connsiteX1" fmla="*/ 1484555 w 1484555"/>
                <a:gd name="connsiteY1" fmla="*/ 377030 h 991655"/>
                <a:gd name="connsiteX2" fmla="*/ 0 w 1484555"/>
                <a:gd name="connsiteY2" fmla="*/ 991655 h 991655"/>
              </a:gdLst>
              <a:ahLst/>
              <a:cxnLst>
                <a:cxn ang="0">
                  <a:pos x="connsiteX0" y="connsiteY0"/>
                </a:cxn>
                <a:cxn ang="0">
                  <a:pos x="connsiteX1" y="connsiteY1"/>
                </a:cxn>
                <a:cxn ang="0">
                  <a:pos x="connsiteX2" y="connsiteY2"/>
                </a:cxn>
              </a:cxnLst>
              <a:rect l="l" t="t" r="r" b="b"/>
              <a:pathLst>
                <a:path w="1484555" h="991655">
                  <a:moveTo>
                    <a:pt x="964253" y="0"/>
                  </a:moveTo>
                  <a:lnTo>
                    <a:pt x="1484555" y="377030"/>
                  </a:lnTo>
                  <a:lnTo>
                    <a:pt x="0" y="991655"/>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42" name="任意多边形 51"/>
            <p:cNvSpPr/>
            <p:nvPr/>
          </p:nvSpPr>
          <p:spPr>
            <a:xfrm>
              <a:off x="10971638" y="2127252"/>
              <a:ext cx="513649" cy="434792"/>
            </a:xfrm>
            <a:custGeom>
              <a:avLst/>
              <a:gdLst>
                <a:gd name="connsiteX0" fmla="*/ 207102 w 513649"/>
                <a:gd name="connsiteY0" fmla="*/ 0 h 434792"/>
                <a:gd name="connsiteX1" fmla="*/ 513649 w 513649"/>
                <a:gd name="connsiteY1" fmla="*/ 222135 h 434792"/>
                <a:gd name="connsiteX2" fmla="*/ 0 w 513649"/>
                <a:gd name="connsiteY2" fmla="*/ 434792 h 434792"/>
              </a:gdLst>
              <a:ahLst/>
              <a:cxnLst>
                <a:cxn ang="0">
                  <a:pos x="connsiteX0" y="connsiteY0"/>
                </a:cxn>
                <a:cxn ang="0">
                  <a:pos x="connsiteX1" y="connsiteY1"/>
                </a:cxn>
                <a:cxn ang="0">
                  <a:pos x="connsiteX2" y="connsiteY2"/>
                </a:cxn>
              </a:cxnLst>
              <a:rect l="l" t="t" r="r" b="b"/>
              <a:pathLst>
                <a:path w="513649" h="434792">
                  <a:moveTo>
                    <a:pt x="207102" y="0"/>
                  </a:moveTo>
                  <a:lnTo>
                    <a:pt x="513649" y="222135"/>
                  </a:lnTo>
                  <a:lnTo>
                    <a:pt x="0" y="434792"/>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43" name="任意多边形 52"/>
            <p:cNvSpPr/>
            <p:nvPr/>
          </p:nvSpPr>
          <p:spPr>
            <a:xfrm rot="3834254">
              <a:off x="9520560" y="5357206"/>
              <a:ext cx="314048" cy="287533"/>
            </a:xfrm>
            <a:custGeom>
              <a:avLst/>
              <a:gdLst>
                <a:gd name="connsiteX0" fmla="*/ 11468 w 314048"/>
                <a:gd name="connsiteY0" fmla="*/ 0 h 287533"/>
                <a:gd name="connsiteX1" fmla="*/ 314048 w 314048"/>
                <a:gd name="connsiteY1" fmla="*/ 219261 h 287533"/>
                <a:gd name="connsiteX2" fmla="*/ 149143 w 314048"/>
                <a:gd name="connsiteY2" fmla="*/ 287533 h 287533"/>
                <a:gd name="connsiteX3" fmla="*/ 0 w 314048"/>
                <a:gd name="connsiteY3" fmla="*/ 99595 h 287533"/>
              </a:gdLst>
              <a:ahLst/>
              <a:cxnLst>
                <a:cxn ang="0">
                  <a:pos x="connsiteX0" y="connsiteY0"/>
                </a:cxn>
                <a:cxn ang="0">
                  <a:pos x="connsiteX1" y="connsiteY1"/>
                </a:cxn>
                <a:cxn ang="0">
                  <a:pos x="connsiteX2" y="connsiteY2"/>
                </a:cxn>
                <a:cxn ang="0">
                  <a:pos x="connsiteX3" y="connsiteY3"/>
                </a:cxn>
              </a:cxnLst>
              <a:rect l="l" t="t" r="r" b="b"/>
              <a:pathLst>
                <a:path w="314048" h="287533">
                  <a:moveTo>
                    <a:pt x="11468" y="0"/>
                  </a:moveTo>
                  <a:lnTo>
                    <a:pt x="314048" y="219261"/>
                  </a:lnTo>
                  <a:lnTo>
                    <a:pt x="149143" y="287533"/>
                  </a:lnTo>
                  <a:lnTo>
                    <a:pt x="0" y="99595"/>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44" name="任意多边形 66"/>
            <p:cNvSpPr/>
            <p:nvPr/>
          </p:nvSpPr>
          <p:spPr>
            <a:xfrm rot="3834254">
              <a:off x="9141845" y="6212916"/>
              <a:ext cx="221238" cy="200499"/>
            </a:xfrm>
            <a:custGeom>
              <a:avLst/>
              <a:gdLst>
                <a:gd name="connsiteX0" fmla="*/ 6794 w 221238"/>
                <a:gd name="connsiteY0" fmla="*/ 0 h 200499"/>
                <a:gd name="connsiteX1" fmla="*/ 221238 w 221238"/>
                <a:gd name="connsiteY1" fmla="*/ 155395 h 200499"/>
                <a:gd name="connsiteX2" fmla="*/ 112294 w 221238"/>
                <a:gd name="connsiteY2" fmla="*/ 200499 h 200499"/>
                <a:gd name="connsiteX3" fmla="*/ 0 w 221238"/>
                <a:gd name="connsiteY3" fmla="*/ 58996 h 200499"/>
              </a:gdLst>
              <a:ahLst/>
              <a:cxnLst>
                <a:cxn ang="0">
                  <a:pos x="connsiteX0" y="connsiteY0"/>
                </a:cxn>
                <a:cxn ang="0">
                  <a:pos x="connsiteX1" y="connsiteY1"/>
                </a:cxn>
                <a:cxn ang="0">
                  <a:pos x="connsiteX2" y="connsiteY2"/>
                </a:cxn>
                <a:cxn ang="0">
                  <a:pos x="connsiteX3" y="connsiteY3"/>
                </a:cxn>
              </a:cxnLst>
              <a:rect l="l" t="t" r="r" b="b"/>
              <a:pathLst>
                <a:path w="221238" h="200499">
                  <a:moveTo>
                    <a:pt x="6794" y="0"/>
                  </a:moveTo>
                  <a:lnTo>
                    <a:pt x="221238" y="155395"/>
                  </a:lnTo>
                  <a:lnTo>
                    <a:pt x="112294" y="200499"/>
                  </a:lnTo>
                  <a:lnTo>
                    <a:pt x="0" y="58996"/>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45" name="任意多边形 68"/>
            <p:cNvSpPr/>
            <p:nvPr/>
          </p:nvSpPr>
          <p:spPr>
            <a:xfrm rot="4726618">
              <a:off x="10137641" y="3462627"/>
              <a:ext cx="1090268" cy="942332"/>
            </a:xfrm>
            <a:custGeom>
              <a:avLst/>
              <a:gdLst>
                <a:gd name="connsiteX0" fmla="*/ 54741 w 1090268"/>
                <a:gd name="connsiteY0" fmla="*/ 0 h 942332"/>
                <a:gd name="connsiteX1" fmla="*/ 1090268 w 1090268"/>
                <a:gd name="connsiteY1" fmla="*/ 750382 h 942332"/>
                <a:gd name="connsiteX2" fmla="*/ 626636 w 1090268"/>
                <a:gd name="connsiteY2" fmla="*/ 942332 h 942332"/>
                <a:gd name="connsiteX3" fmla="*/ 0 w 1090268"/>
                <a:gd name="connsiteY3" fmla="*/ 475377 h 942332"/>
              </a:gdLst>
              <a:ahLst/>
              <a:cxnLst>
                <a:cxn ang="0">
                  <a:pos x="connsiteX0" y="connsiteY0"/>
                </a:cxn>
                <a:cxn ang="0">
                  <a:pos x="connsiteX1" y="connsiteY1"/>
                </a:cxn>
                <a:cxn ang="0">
                  <a:pos x="connsiteX2" y="connsiteY2"/>
                </a:cxn>
                <a:cxn ang="0">
                  <a:pos x="connsiteX3" y="connsiteY3"/>
                </a:cxn>
              </a:cxnLst>
              <a:rect l="l" t="t" r="r" b="b"/>
              <a:pathLst>
                <a:path w="1090268" h="942332">
                  <a:moveTo>
                    <a:pt x="54741" y="0"/>
                  </a:moveTo>
                  <a:lnTo>
                    <a:pt x="1090268" y="750382"/>
                  </a:lnTo>
                  <a:lnTo>
                    <a:pt x="626636" y="942332"/>
                  </a:lnTo>
                  <a:lnTo>
                    <a:pt x="0" y="475377"/>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46" name="任意多边形 69"/>
            <p:cNvSpPr/>
            <p:nvPr/>
          </p:nvSpPr>
          <p:spPr>
            <a:xfrm rot="21025852">
              <a:off x="11693675" y="832757"/>
              <a:ext cx="217959" cy="164561"/>
            </a:xfrm>
            <a:custGeom>
              <a:avLst/>
              <a:gdLst>
                <a:gd name="connsiteX0" fmla="*/ 115393 w 217959"/>
                <a:gd name="connsiteY0" fmla="*/ 0 h 164561"/>
                <a:gd name="connsiteX1" fmla="*/ 217959 w 217959"/>
                <a:gd name="connsiteY1" fmla="*/ 74324 h 164561"/>
                <a:gd name="connsiteX2" fmla="*/ 0 w 217959"/>
                <a:gd name="connsiteY2" fmla="*/ 164561 h 164561"/>
              </a:gdLst>
              <a:ahLst/>
              <a:cxnLst>
                <a:cxn ang="0">
                  <a:pos x="connsiteX0" y="connsiteY0"/>
                </a:cxn>
                <a:cxn ang="0">
                  <a:pos x="connsiteX1" y="connsiteY1"/>
                </a:cxn>
                <a:cxn ang="0">
                  <a:pos x="connsiteX2" y="connsiteY2"/>
                </a:cxn>
              </a:cxnLst>
              <a:rect l="l" t="t" r="r" b="b"/>
              <a:pathLst>
                <a:path w="217959" h="164561">
                  <a:moveTo>
                    <a:pt x="115393" y="0"/>
                  </a:moveTo>
                  <a:lnTo>
                    <a:pt x="217959" y="74324"/>
                  </a:lnTo>
                  <a:lnTo>
                    <a:pt x="0" y="16456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sp>
        <p:nvSpPr>
          <p:cNvPr id="47" name="等腰三角形 4"/>
          <p:cNvSpPr/>
          <p:nvPr/>
        </p:nvSpPr>
        <p:spPr>
          <a:xfrm rot="1555719">
            <a:off x="6561138" y="669925"/>
            <a:ext cx="242887" cy="255588"/>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nvGrpSpPr>
          <p:cNvPr id="48" name="组 47"/>
          <p:cNvGrpSpPr/>
          <p:nvPr/>
        </p:nvGrpSpPr>
        <p:grpSpPr>
          <a:xfrm>
            <a:off x="853823" y="1290267"/>
            <a:ext cx="1919540" cy="596856"/>
            <a:chOff x="4081112" y="875484"/>
            <a:chExt cx="4029776" cy="434340"/>
          </a:xfrm>
        </p:grpSpPr>
        <p:sp>
          <p:nvSpPr>
            <p:cNvPr id="49" name="圆角矩形 48"/>
            <p:cNvSpPr/>
            <p:nvPr/>
          </p:nvSpPr>
          <p:spPr>
            <a:xfrm>
              <a:off x="4136900" y="875484"/>
              <a:ext cx="3918200" cy="434340"/>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000"/>
            </a:p>
          </p:txBody>
        </p:sp>
        <p:sp>
          <p:nvSpPr>
            <p:cNvPr id="50" name="文本框 49"/>
            <p:cNvSpPr txBox="1"/>
            <p:nvPr/>
          </p:nvSpPr>
          <p:spPr>
            <a:xfrm>
              <a:off x="4081112" y="907988"/>
              <a:ext cx="4029776" cy="335960"/>
            </a:xfrm>
            <a:prstGeom prst="rect">
              <a:avLst/>
            </a:prstGeom>
            <a:noFill/>
          </p:spPr>
          <p:txBody>
            <a:bodyPr wrap="square" rtlCol="0">
              <a:spAutoFit/>
            </a:bodyPr>
            <a:lstStyle/>
            <a:p>
              <a:pPr algn="ctr"/>
              <a:r>
                <a:rPr kumimoji="1" lang="en-US" altLang="zh-CN" sz="2400" b="1" dirty="0" smtClean="0">
                  <a:solidFill>
                    <a:schemeClr val="bg1"/>
                  </a:solidFill>
                  <a:latin typeface="Microsoft YaHei" charset="-122"/>
                  <a:ea typeface="Microsoft YaHei" charset="-122"/>
                  <a:cs typeface="Microsoft YaHei" charset="-122"/>
                </a:rPr>
                <a:t>POP</a:t>
              </a:r>
              <a:endParaRPr kumimoji="1" lang="zh-CN" altLang="en-US" sz="2400" b="1" dirty="0">
                <a:solidFill>
                  <a:schemeClr val="bg1"/>
                </a:solidFill>
                <a:latin typeface="Microsoft YaHei" charset="-122"/>
                <a:ea typeface="Microsoft YaHei" charset="-122"/>
                <a:cs typeface="Microsoft YaHei" charset="-122"/>
              </a:endParaRPr>
            </a:p>
          </p:txBody>
        </p:sp>
      </p:grpSp>
      <p:sp>
        <p:nvSpPr>
          <p:cNvPr id="51" name="矩形 50"/>
          <p:cNvSpPr/>
          <p:nvPr/>
        </p:nvSpPr>
        <p:spPr>
          <a:xfrm>
            <a:off x="880397" y="2033542"/>
            <a:ext cx="6283543" cy="3782895"/>
          </a:xfrm>
          <a:prstGeom prst="rect">
            <a:avLst/>
          </a:prstGeom>
        </p:spPr>
        <p:txBody>
          <a:bodyPr wrap="square">
            <a:spAutoFit/>
          </a:bodyPr>
          <a:lstStyle/>
          <a:p>
            <a:pPr algn="just">
              <a:lnSpc>
                <a:spcPct val="150000"/>
              </a:lnSpc>
            </a:pPr>
            <a:r>
              <a:rPr lang="en-US" altLang="zh-CN" dirty="0">
                <a:latin typeface="Microsoft YaHei" charset="-122"/>
                <a:ea typeface="Microsoft YaHei" charset="-122"/>
                <a:cs typeface="Microsoft YaHei" charset="-122"/>
              </a:rPr>
              <a:t>《POP – Prototyping on Paper》</a:t>
            </a:r>
            <a:r>
              <a:rPr lang="zh-CN" altLang="en-US" dirty="0">
                <a:latin typeface="Microsoft YaHei" charset="-122"/>
                <a:ea typeface="Microsoft YaHei" charset="-122"/>
                <a:cs typeface="Microsoft YaHei" charset="-122"/>
              </a:rPr>
              <a:t>这款</a:t>
            </a:r>
            <a:r>
              <a:rPr lang="en-US" altLang="zh-CN" dirty="0">
                <a:latin typeface="Microsoft YaHei" charset="-122"/>
                <a:ea typeface="Microsoft YaHei" charset="-122"/>
                <a:cs typeface="Microsoft YaHei" charset="-122"/>
              </a:rPr>
              <a:t>iOS</a:t>
            </a:r>
            <a:r>
              <a:rPr lang="zh-CN" altLang="en-US" dirty="0">
                <a:latin typeface="Microsoft YaHei" charset="-122"/>
                <a:ea typeface="Microsoft YaHei" charset="-122"/>
                <a:cs typeface="Microsoft YaHei" charset="-122"/>
              </a:rPr>
              <a:t>应用是由台湾</a:t>
            </a:r>
            <a:r>
              <a:rPr lang="en-US" altLang="zh-CN" dirty="0" err="1">
                <a:latin typeface="Microsoft YaHei" charset="-122"/>
                <a:ea typeface="Microsoft YaHei" charset="-122"/>
                <a:cs typeface="Microsoft YaHei" charset="-122"/>
              </a:rPr>
              <a:t>Woomoo</a:t>
            </a:r>
            <a:r>
              <a:rPr lang="zh-CN" altLang="en-US" dirty="0">
                <a:latin typeface="Microsoft YaHei" charset="-122"/>
                <a:ea typeface="Microsoft YaHei" charset="-122"/>
                <a:cs typeface="Microsoft YaHei" charset="-122"/>
              </a:rPr>
              <a:t>团队所开发，实现了纸本</a:t>
            </a:r>
            <a:r>
              <a:rPr lang="en-US" altLang="zh-CN" dirty="0">
                <a:latin typeface="Microsoft YaHei" charset="-122"/>
                <a:ea typeface="Microsoft YaHei" charset="-122"/>
                <a:cs typeface="Microsoft YaHei" charset="-122"/>
              </a:rPr>
              <a:t>App</a:t>
            </a:r>
            <a:r>
              <a:rPr lang="zh-CN" altLang="en-US" dirty="0">
                <a:latin typeface="Microsoft YaHei" charset="-122"/>
                <a:ea typeface="Microsoft YaHei" charset="-122"/>
                <a:cs typeface="Microsoft YaHei" charset="-122"/>
              </a:rPr>
              <a:t>企划动起来的可能，</a:t>
            </a:r>
            <a:r>
              <a:rPr lang="zh-CN" altLang="en-US" b="1" dirty="0">
                <a:solidFill>
                  <a:srgbClr val="FF0000"/>
                </a:solidFill>
                <a:latin typeface="Microsoft YaHei" charset="-122"/>
                <a:ea typeface="Microsoft YaHei" charset="-122"/>
                <a:cs typeface="Microsoft YaHei" charset="-122"/>
              </a:rPr>
              <a:t>只要用手机拍下你的手绘草稿，用</a:t>
            </a:r>
            <a:r>
              <a:rPr lang="en-US" altLang="zh-CN" b="1" dirty="0">
                <a:solidFill>
                  <a:srgbClr val="FF0000"/>
                </a:solidFill>
                <a:latin typeface="Microsoft YaHei" charset="-122"/>
                <a:ea typeface="Microsoft YaHei" charset="-122"/>
                <a:cs typeface="Microsoft YaHei" charset="-122"/>
              </a:rPr>
              <a:t>POP</a:t>
            </a:r>
            <a:r>
              <a:rPr lang="zh-CN" altLang="en-US" b="1" dirty="0">
                <a:solidFill>
                  <a:srgbClr val="FF0000"/>
                </a:solidFill>
                <a:latin typeface="Microsoft YaHei" charset="-122"/>
                <a:ea typeface="Microsoft YaHei" charset="-122"/>
                <a:cs typeface="Microsoft YaHei" charset="-122"/>
              </a:rPr>
              <a:t>设计好流程连结，马上就能变成可互动的</a:t>
            </a:r>
            <a:r>
              <a:rPr lang="en-US" altLang="zh-CN" b="1" dirty="0">
                <a:solidFill>
                  <a:srgbClr val="FF0000"/>
                </a:solidFill>
                <a:latin typeface="Microsoft YaHei" charset="-122"/>
                <a:ea typeface="Microsoft YaHei" charset="-122"/>
                <a:cs typeface="Microsoft YaHei" charset="-122"/>
              </a:rPr>
              <a:t>Prototype</a:t>
            </a:r>
            <a:r>
              <a:rPr lang="zh-CN" altLang="en-US" dirty="0">
                <a:latin typeface="Microsoft YaHei" charset="-122"/>
                <a:ea typeface="Microsoft YaHei" charset="-122"/>
                <a:cs typeface="Microsoft YaHei" charset="-122"/>
              </a:rPr>
              <a:t>，让你的点子不再是纸上谈兵，讨论起来更加实际与方便，目前</a:t>
            </a:r>
            <a:r>
              <a:rPr lang="en-US" altLang="zh-CN" dirty="0">
                <a:latin typeface="Microsoft YaHei" charset="-122"/>
                <a:ea typeface="Microsoft YaHei" charset="-122"/>
                <a:cs typeface="Microsoft YaHei" charset="-122"/>
              </a:rPr>
              <a:t>POP</a:t>
            </a:r>
            <a:r>
              <a:rPr lang="zh-CN" altLang="en-US" dirty="0">
                <a:latin typeface="Microsoft YaHei" charset="-122"/>
                <a:ea typeface="Microsoft YaHei" charset="-122"/>
                <a:cs typeface="Microsoft YaHei" charset="-122"/>
              </a:rPr>
              <a:t>仅支持</a:t>
            </a:r>
            <a:r>
              <a:rPr lang="en-US" altLang="zh-CN" dirty="0">
                <a:latin typeface="Microsoft YaHei" charset="-122"/>
                <a:ea typeface="Microsoft YaHei" charset="-122"/>
                <a:cs typeface="Microsoft YaHei" charset="-122"/>
              </a:rPr>
              <a:t>iPhone</a:t>
            </a:r>
            <a:r>
              <a:rPr lang="zh-CN" altLang="en-US" dirty="0">
                <a:latin typeface="Microsoft YaHei" charset="-122"/>
                <a:ea typeface="Microsoft YaHei" charset="-122"/>
                <a:cs typeface="Microsoft YaHei" charset="-122"/>
              </a:rPr>
              <a:t>。</a:t>
            </a:r>
          </a:p>
          <a:p>
            <a:pPr algn="just">
              <a:lnSpc>
                <a:spcPct val="150000"/>
              </a:lnSpc>
            </a:pPr>
            <a:r>
              <a:rPr lang="zh-CN" altLang="en-US" dirty="0">
                <a:latin typeface="Microsoft YaHei" charset="-122"/>
                <a:ea typeface="Microsoft YaHei" charset="-122"/>
                <a:cs typeface="Microsoft YaHei" charset="-122"/>
              </a:rPr>
              <a:t>先前得知</a:t>
            </a:r>
            <a:r>
              <a:rPr lang="en-US" altLang="zh-CN" dirty="0">
                <a:latin typeface="Microsoft YaHei" charset="-122"/>
                <a:ea typeface="Microsoft YaHei" charset="-122"/>
                <a:cs typeface="Microsoft YaHei" charset="-122"/>
              </a:rPr>
              <a:t>POP</a:t>
            </a:r>
            <a:r>
              <a:rPr lang="zh-CN" altLang="en-US" dirty="0">
                <a:latin typeface="Microsoft YaHei" charset="-122"/>
                <a:ea typeface="Microsoft YaHei" charset="-122"/>
                <a:cs typeface="Microsoft YaHei" charset="-122"/>
              </a:rPr>
              <a:t>要推出时就蛮期待的，纸本化身动态的</a:t>
            </a:r>
            <a:r>
              <a:rPr lang="en-US" altLang="zh-CN" dirty="0">
                <a:latin typeface="Microsoft YaHei" charset="-122"/>
                <a:ea typeface="Microsoft YaHei" charset="-122"/>
                <a:cs typeface="Microsoft YaHei" charset="-122"/>
              </a:rPr>
              <a:t>Prototype</a:t>
            </a:r>
            <a:r>
              <a:rPr lang="zh-CN" altLang="en-US" dirty="0">
                <a:latin typeface="Microsoft YaHei" charset="-122"/>
                <a:ea typeface="Microsoft YaHei" charset="-122"/>
                <a:cs typeface="Microsoft YaHei" charset="-122"/>
              </a:rPr>
              <a:t>是个很棒的点子，在</a:t>
            </a:r>
            <a:r>
              <a:rPr lang="en-US" altLang="zh-CN" dirty="0">
                <a:latin typeface="Microsoft YaHei" charset="-122"/>
                <a:ea typeface="Microsoft YaHei" charset="-122"/>
                <a:cs typeface="Microsoft YaHei" charset="-122"/>
              </a:rPr>
              <a:t>App</a:t>
            </a:r>
            <a:r>
              <a:rPr lang="zh-CN" altLang="en-US" dirty="0">
                <a:latin typeface="Microsoft YaHei" charset="-122"/>
                <a:ea typeface="Microsoft YaHei" charset="-122"/>
                <a:cs typeface="Microsoft YaHei" charset="-122"/>
              </a:rPr>
              <a:t>整体的</a:t>
            </a:r>
            <a:r>
              <a:rPr lang="en-US" altLang="zh-CN" dirty="0">
                <a:latin typeface="Microsoft YaHei" charset="-122"/>
                <a:ea typeface="Microsoft YaHei" charset="-122"/>
                <a:cs typeface="Microsoft YaHei" charset="-122"/>
              </a:rPr>
              <a:t>UI</a:t>
            </a:r>
            <a:r>
              <a:rPr lang="zh-CN" altLang="en-US" dirty="0">
                <a:latin typeface="Microsoft YaHei" charset="-122"/>
                <a:ea typeface="Microsoft YaHei" charset="-122"/>
                <a:cs typeface="Microsoft YaHei" charset="-122"/>
              </a:rPr>
              <a:t>设计上也很细腻精致，相信对于开发者、</a:t>
            </a:r>
            <a:r>
              <a:rPr lang="en-US" altLang="zh-CN" dirty="0">
                <a:latin typeface="Microsoft YaHei" charset="-122"/>
                <a:ea typeface="Microsoft YaHei" charset="-122"/>
                <a:cs typeface="Microsoft YaHei" charset="-122"/>
              </a:rPr>
              <a:t>UI</a:t>
            </a:r>
            <a:r>
              <a:rPr lang="zh-CN" altLang="en-US" dirty="0">
                <a:latin typeface="Microsoft YaHei" charset="-122"/>
                <a:ea typeface="Microsoft YaHei" charset="-122"/>
                <a:cs typeface="Microsoft YaHei" charset="-122"/>
              </a:rPr>
              <a:t>设计、企划人员等，</a:t>
            </a:r>
            <a:r>
              <a:rPr lang="en-US" altLang="zh-CN" dirty="0">
                <a:latin typeface="Microsoft YaHei" charset="-122"/>
                <a:ea typeface="Microsoft YaHei" charset="-122"/>
                <a:cs typeface="Microsoft YaHei" charset="-122"/>
              </a:rPr>
              <a:t>POP</a:t>
            </a:r>
            <a:r>
              <a:rPr lang="zh-CN" altLang="en-US" dirty="0">
                <a:latin typeface="Microsoft YaHei" charset="-122"/>
                <a:ea typeface="Microsoft YaHei" charset="-122"/>
                <a:cs typeface="Microsoft YaHei" charset="-122"/>
              </a:rPr>
              <a:t>都会是得力的模拟</a:t>
            </a:r>
            <a:r>
              <a:rPr lang="zh-CN" altLang="en-US" dirty="0" smtClean="0">
                <a:latin typeface="Microsoft YaHei" charset="-122"/>
                <a:ea typeface="Microsoft YaHei" charset="-122"/>
                <a:cs typeface="Microsoft YaHei" charset="-122"/>
              </a:rPr>
              <a:t>利器。</a:t>
            </a:r>
            <a:r>
              <a:rPr lang="en-US" altLang="zh-CN" dirty="0" smtClean="0">
                <a:latin typeface="Microsoft YaHei" charset="-122"/>
                <a:ea typeface="Microsoft YaHei" charset="-122"/>
                <a:cs typeface="Microsoft YaHei" charset="-122"/>
              </a:rPr>
              <a:t>[3]</a:t>
            </a:r>
            <a:endParaRPr lang="zh-CN" altLang="en-US" dirty="0">
              <a:latin typeface="Microsoft YaHei" charset="-122"/>
              <a:ea typeface="Microsoft YaHei" charset="-122"/>
              <a:cs typeface="Microsoft YaHei" charset="-122"/>
            </a:endParaRP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34926" y="2768016"/>
            <a:ext cx="1856579" cy="1792189"/>
          </a:xfrm>
          <a:prstGeom prst="rect">
            <a:avLst/>
          </a:prstGeom>
        </p:spPr>
      </p:pic>
    </p:spTree>
    <p:extLst>
      <p:ext uri="{BB962C8B-B14F-4D97-AF65-F5344CB8AC3E}">
        <p14:creationId xmlns:p14="http://schemas.microsoft.com/office/powerpoint/2010/main" val="1046010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文本框 23"/>
          <p:cNvSpPr txBox="1">
            <a:spLocks noChangeArrowheads="1"/>
          </p:cNvSpPr>
          <p:nvPr/>
        </p:nvSpPr>
        <p:spPr bwMode="auto">
          <a:xfrm>
            <a:off x="739774" y="298450"/>
            <a:ext cx="262064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000" b="1" i="0" u="none" strike="noStrike" kern="1200" cap="none" spc="0" normalizeH="0" baseline="0" noProof="0" dirty="0" smtClean="0">
                <a:ln>
                  <a:noFill/>
                </a:ln>
                <a:solidFill>
                  <a:srgbClr val="F77258"/>
                </a:solidFill>
                <a:effectLst/>
                <a:uLnTx/>
                <a:uFillTx/>
                <a:latin typeface="微软雅黑" panose="020B0503020204020204" pitchFamily="34" charset="-122"/>
                <a:ea typeface="微软雅黑" panose="020B0503020204020204" pitchFamily="34" charset="-122"/>
                <a:cs typeface="+mn-cs"/>
              </a:rPr>
              <a:t>原型</a:t>
            </a:r>
            <a:r>
              <a:rPr lang="zh-CN" altLang="en-US" sz="2000" b="1" dirty="0" smtClean="0">
                <a:solidFill>
                  <a:srgbClr val="F77258"/>
                </a:solidFill>
                <a:latin typeface="微软雅黑" panose="020B0503020204020204" pitchFamily="34" charset="-122"/>
                <a:ea typeface="微软雅黑" panose="020B0503020204020204" pitchFamily="34" charset="-122"/>
              </a:rPr>
              <a:t>设计工具介绍</a:t>
            </a:r>
            <a:endParaRPr kumimoji="0" lang="zh-CN" altLang="en-US" sz="2000" b="1" i="0" u="none" strike="noStrike" kern="1200" cap="none" spc="0" normalizeH="0" baseline="0" noProof="0" dirty="0">
              <a:ln>
                <a:noFill/>
              </a:ln>
              <a:solidFill>
                <a:srgbClr val="F77258"/>
              </a:solidFill>
              <a:effectLst/>
              <a:uLnTx/>
              <a:uFillTx/>
              <a:latin typeface="微软雅黑" panose="020B0503020204020204" pitchFamily="34" charset="-122"/>
              <a:ea typeface="微软雅黑" panose="020B0503020204020204" pitchFamily="34" charset="-122"/>
              <a:cs typeface="+mn-cs"/>
            </a:endParaRPr>
          </a:p>
        </p:txBody>
      </p:sp>
      <p:grpSp>
        <p:nvGrpSpPr>
          <p:cNvPr id="21" name="组合 29"/>
          <p:cNvGrpSpPr/>
          <p:nvPr/>
        </p:nvGrpSpPr>
        <p:grpSpPr bwMode="auto">
          <a:xfrm>
            <a:off x="338138" y="293688"/>
            <a:ext cx="333375" cy="411162"/>
            <a:chOff x="10668001" y="925959"/>
            <a:chExt cx="444498" cy="545940"/>
          </a:xfrm>
        </p:grpSpPr>
        <p:sp>
          <p:nvSpPr>
            <p:cNvPr id="22" name="等腰三角形 27"/>
            <p:cNvSpPr/>
            <p:nvPr/>
          </p:nvSpPr>
          <p:spPr>
            <a:xfrm rot="5400000">
              <a:off x="10633062" y="1005163"/>
              <a:ext cx="501675" cy="431798"/>
            </a:xfrm>
            <a:prstGeom prst="triangle">
              <a:avLst/>
            </a:pr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3" name="等腰三角形 28"/>
            <p:cNvSpPr/>
            <p:nvPr/>
          </p:nvSpPr>
          <p:spPr>
            <a:xfrm rot="5400000">
              <a:off x="10705952" y="955741"/>
              <a:ext cx="436330" cy="376765"/>
            </a:xfrm>
            <a:prstGeom prst="triangle">
              <a:avLst/>
            </a:pr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sp>
        <p:nvSpPr>
          <p:cNvPr id="24" name="等腰三角形 3"/>
          <p:cNvSpPr/>
          <p:nvPr/>
        </p:nvSpPr>
        <p:spPr>
          <a:xfrm>
            <a:off x="8924925" y="0"/>
            <a:ext cx="3267075" cy="6858000"/>
          </a:xfrm>
          <a:prstGeom prst="triangle">
            <a:avLst>
              <a:gd name="adj" fmla="val 100000"/>
            </a:avLst>
          </a:prstGeom>
          <a:solidFill>
            <a:srgbClr val="F772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0" name="等腰三角形 4"/>
          <p:cNvSpPr/>
          <p:nvPr/>
        </p:nvSpPr>
        <p:spPr>
          <a:xfrm rot="11374545">
            <a:off x="8839200" y="1468438"/>
            <a:ext cx="501650" cy="5270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772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1" name="等腰三角形 4"/>
          <p:cNvSpPr/>
          <p:nvPr/>
        </p:nvSpPr>
        <p:spPr>
          <a:xfrm rot="20476330">
            <a:off x="10464800" y="766763"/>
            <a:ext cx="1674813" cy="1760537"/>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2" name="等腰三角形 4"/>
          <p:cNvSpPr/>
          <p:nvPr/>
        </p:nvSpPr>
        <p:spPr>
          <a:xfrm>
            <a:off x="10202863" y="1533525"/>
            <a:ext cx="1282700" cy="134620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2DCCD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3" name="等腰三角形 4"/>
          <p:cNvSpPr/>
          <p:nvPr/>
        </p:nvSpPr>
        <p:spPr>
          <a:xfrm rot="3834254">
            <a:off x="9466263" y="5322888"/>
            <a:ext cx="342900" cy="3619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2DCCD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4" name="等腰三角形 4"/>
          <p:cNvSpPr/>
          <p:nvPr/>
        </p:nvSpPr>
        <p:spPr>
          <a:xfrm rot="3834254">
            <a:off x="9100344" y="6187282"/>
            <a:ext cx="244475" cy="255587"/>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8D84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5" name="等腰三角形 4"/>
          <p:cNvSpPr/>
          <p:nvPr/>
        </p:nvSpPr>
        <p:spPr>
          <a:xfrm rot="4726618">
            <a:off x="9940925" y="3300413"/>
            <a:ext cx="1177925" cy="12382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8D84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6" name="等腰三角形 4"/>
          <p:cNvSpPr/>
          <p:nvPr/>
        </p:nvSpPr>
        <p:spPr>
          <a:xfrm rot="21025852">
            <a:off x="11661775" y="754063"/>
            <a:ext cx="244475" cy="257175"/>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8D84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7" name="等腰三角形 4"/>
          <p:cNvSpPr/>
          <p:nvPr/>
        </p:nvSpPr>
        <p:spPr>
          <a:xfrm rot="3834254">
            <a:off x="8044656" y="329407"/>
            <a:ext cx="344487" cy="3619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8" name="等腰三角形 4"/>
          <p:cNvSpPr/>
          <p:nvPr/>
        </p:nvSpPr>
        <p:spPr>
          <a:xfrm rot="18038681">
            <a:off x="9340056" y="-207169"/>
            <a:ext cx="344488" cy="3619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9" name="等腰三角形 4"/>
          <p:cNvSpPr/>
          <p:nvPr/>
        </p:nvSpPr>
        <p:spPr>
          <a:xfrm rot="11374545">
            <a:off x="10853738" y="5605463"/>
            <a:ext cx="501650" cy="525462"/>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nvGrpSpPr>
          <p:cNvPr id="40" name="组合 49"/>
          <p:cNvGrpSpPr/>
          <p:nvPr/>
        </p:nvGrpSpPr>
        <p:grpSpPr>
          <a:xfrm>
            <a:off x="9152214" y="832757"/>
            <a:ext cx="3080989" cy="5591028"/>
            <a:chOff x="9152214" y="832757"/>
            <a:chExt cx="3080989" cy="5591028"/>
          </a:xfrm>
          <a:solidFill>
            <a:srgbClr val="FFFFFF"/>
          </a:solidFill>
        </p:grpSpPr>
        <p:sp>
          <p:nvSpPr>
            <p:cNvPr id="41" name="任意多边形 50"/>
            <p:cNvSpPr/>
            <p:nvPr/>
          </p:nvSpPr>
          <p:spPr>
            <a:xfrm rot="20476330">
              <a:off x="10748648" y="1409739"/>
              <a:ext cx="1484555" cy="991655"/>
            </a:xfrm>
            <a:custGeom>
              <a:avLst/>
              <a:gdLst>
                <a:gd name="connsiteX0" fmla="*/ 964253 w 1484555"/>
                <a:gd name="connsiteY0" fmla="*/ 0 h 991655"/>
                <a:gd name="connsiteX1" fmla="*/ 1484555 w 1484555"/>
                <a:gd name="connsiteY1" fmla="*/ 377030 h 991655"/>
                <a:gd name="connsiteX2" fmla="*/ 0 w 1484555"/>
                <a:gd name="connsiteY2" fmla="*/ 991655 h 991655"/>
              </a:gdLst>
              <a:ahLst/>
              <a:cxnLst>
                <a:cxn ang="0">
                  <a:pos x="connsiteX0" y="connsiteY0"/>
                </a:cxn>
                <a:cxn ang="0">
                  <a:pos x="connsiteX1" y="connsiteY1"/>
                </a:cxn>
                <a:cxn ang="0">
                  <a:pos x="connsiteX2" y="connsiteY2"/>
                </a:cxn>
              </a:cxnLst>
              <a:rect l="l" t="t" r="r" b="b"/>
              <a:pathLst>
                <a:path w="1484555" h="991655">
                  <a:moveTo>
                    <a:pt x="964253" y="0"/>
                  </a:moveTo>
                  <a:lnTo>
                    <a:pt x="1484555" y="377030"/>
                  </a:lnTo>
                  <a:lnTo>
                    <a:pt x="0" y="991655"/>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42" name="任意多边形 51"/>
            <p:cNvSpPr/>
            <p:nvPr/>
          </p:nvSpPr>
          <p:spPr>
            <a:xfrm>
              <a:off x="10971638" y="2127252"/>
              <a:ext cx="513649" cy="434792"/>
            </a:xfrm>
            <a:custGeom>
              <a:avLst/>
              <a:gdLst>
                <a:gd name="connsiteX0" fmla="*/ 207102 w 513649"/>
                <a:gd name="connsiteY0" fmla="*/ 0 h 434792"/>
                <a:gd name="connsiteX1" fmla="*/ 513649 w 513649"/>
                <a:gd name="connsiteY1" fmla="*/ 222135 h 434792"/>
                <a:gd name="connsiteX2" fmla="*/ 0 w 513649"/>
                <a:gd name="connsiteY2" fmla="*/ 434792 h 434792"/>
              </a:gdLst>
              <a:ahLst/>
              <a:cxnLst>
                <a:cxn ang="0">
                  <a:pos x="connsiteX0" y="connsiteY0"/>
                </a:cxn>
                <a:cxn ang="0">
                  <a:pos x="connsiteX1" y="connsiteY1"/>
                </a:cxn>
                <a:cxn ang="0">
                  <a:pos x="connsiteX2" y="connsiteY2"/>
                </a:cxn>
              </a:cxnLst>
              <a:rect l="l" t="t" r="r" b="b"/>
              <a:pathLst>
                <a:path w="513649" h="434792">
                  <a:moveTo>
                    <a:pt x="207102" y="0"/>
                  </a:moveTo>
                  <a:lnTo>
                    <a:pt x="513649" y="222135"/>
                  </a:lnTo>
                  <a:lnTo>
                    <a:pt x="0" y="434792"/>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43" name="任意多边形 52"/>
            <p:cNvSpPr/>
            <p:nvPr/>
          </p:nvSpPr>
          <p:spPr>
            <a:xfrm rot="3834254">
              <a:off x="9520560" y="5357206"/>
              <a:ext cx="314048" cy="287533"/>
            </a:xfrm>
            <a:custGeom>
              <a:avLst/>
              <a:gdLst>
                <a:gd name="connsiteX0" fmla="*/ 11468 w 314048"/>
                <a:gd name="connsiteY0" fmla="*/ 0 h 287533"/>
                <a:gd name="connsiteX1" fmla="*/ 314048 w 314048"/>
                <a:gd name="connsiteY1" fmla="*/ 219261 h 287533"/>
                <a:gd name="connsiteX2" fmla="*/ 149143 w 314048"/>
                <a:gd name="connsiteY2" fmla="*/ 287533 h 287533"/>
                <a:gd name="connsiteX3" fmla="*/ 0 w 314048"/>
                <a:gd name="connsiteY3" fmla="*/ 99595 h 287533"/>
              </a:gdLst>
              <a:ahLst/>
              <a:cxnLst>
                <a:cxn ang="0">
                  <a:pos x="connsiteX0" y="connsiteY0"/>
                </a:cxn>
                <a:cxn ang="0">
                  <a:pos x="connsiteX1" y="connsiteY1"/>
                </a:cxn>
                <a:cxn ang="0">
                  <a:pos x="connsiteX2" y="connsiteY2"/>
                </a:cxn>
                <a:cxn ang="0">
                  <a:pos x="connsiteX3" y="connsiteY3"/>
                </a:cxn>
              </a:cxnLst>
              <a:rect l="l" t="t" r="r" b="b"/>
              <a:pathLst>
                <a:path w="314048" h="287533">
                  <a:moveTo>
                    <a:pt x="11468" y="0"/>
                  </a:moveTo>
                  <a:lnTo>
                    <a:pt x="314048" y="219261"/>
                  </a:lnTo>
                  <a:lnTo>
                    <a:pt x="149143" y="287533"/>
                  </a:lnTo>
                  <a:lnTo>
                    <a:pt x="0" y="99595"/>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44" name="任意多边形 66"/>
            <p:cNvSpPr/>
            <p:nvPr/>
          </p:nvSpPr>
          <p:spPr>
            <a:xfrm rot="3834254">
              <a:off x="9141845" y="6212916"/>
              <a:ext cx="221238" cy="200499"/>
            </a:xfrm>
            <a:custGeom>
              <a:avLst/>
              <a:gdLst>
                <a:gd name="connsiteX0" fmla="*/ 6794 w 221238"/>
                <a:gd name="connsiteY0" fmla="*/ 0 h 200499"/>
                <a:gd name="connsiteX1" fmla="*/ 221238 w 221238"/>
                <a:gd name="connsiteY1" fmla="*/ 155395 h 200499"/>
                <a:gd name="connsiteX2" fmla="*/ 112294 w 221238"/>
                <a:gd name="connsiteY2" fmla="*/ 200499 h 200499"/>
                <a:gd name="connsiteX3" fmla="*/ 0 w 221238"/>
                <a:gd name="connsiteY3" fmla="*/ 58996 h 200499"/>
              </a:gdLst>
              <a:ahLst/>
              <a:cxnLst>
                <a:cxn ang="0">
                  <a:pos x="connsiteX0" y="connsiteY0"/>
                </a:cxn>
                <a:cxn ang="0">
                  <a:pos x="connsiteX1" y="connsiteY1"/>
                </a:cxn>
                <a:cxn ang="0">
                  <a:pos x="connsiteX2" y="connsiteY2"/>
                </a:cxn>
                <a:cxn ang="0">
                  <a:pos x="connsiteX3" y="connsiteY3"/>
                </a:cxn>
              </a:cxnLst>
              <a:rect l="l" t="t" r="r" b="b"/>
              <a:pathLst>
                <a:path w="221238" h="200499">
                  <a:moveTo>
                    <a:pt x="6794" y="0"/>
                  </a:moveTo>
                  <a:lnTo>
                    <a:pt x="221238" y="155395"/>
                  </a:lnTo>
                  <a:lnTo>
                    <a:pt x="112294" y="200499"/>
                  </a:lnTo>
                  <a:lnTo>
                    <a:pt x="0" y="58996"/>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45" name="任意多边形 68"/>
            <p:cNvSpPr/>
            <p:nvPr/>
          </p:nvSpPr>
          <p:spPr>
            <a:xfrm rot="4726618">
              <a:off x="10137641" y="3462627"/>
              <a:ext cx="1090268" cy="942332"/>
            </a:xfrm>
            <a:custGeom>
              <a:avLst/>
              <a:gdLst>
                <a:gd name="connsiteX0" fmla="*/ 54741 w 1090268"/>
                <a:gd name="connsiteY0" fmla="*/ 0 h 942332"/>
                <a:gd name="connsiteX1" fmla="*/ 1090268 w 1090268"/>
                <a:gd name="connsiteY1" fmla="*/ 750382 h 942332"/>
                <a:gd name="connsiteX2" fmla="*/ 626636 w 1090268"/>
                <a:gd name="connsiteY2" fmla="*/ 942332 h 942332"/>
                <a:gd name="connsiteX3" fmla="*/ 0 w 1090268"/>
                <a:gd name="connsiteY3" fmla="*/ 475377 h 942332"/>
              </a:gdLst>
              <a:ahLst/>
              <a:cxnLst>
                <a:cxn ang="0">
                  <a:pos x="connsiteX0" y="connsiteY0"/>
                </a:cxn>
                <a:cxn ang="0">
                  <a:pos x="connsiteX1" y="connsiteY1"/>
                </a:cxn>
                <a:cxn ang="0">
                  <a:pos x="connsiteX2" y="connsiteY2"/>
                </a:cxn>
                <a:cxn ang="0">
                  <a:pos x="connsiteX3" y="connsiteY3"/>
                </a:cxn>
              </a:cxnLst>
              <a:rect l="l" t="t" r="r" b="b"/>
              <a:pathLst>
                <a:path w="1090268" h="942332">
                  <a:moveTo>
                    <a:pt x="54741" y="0"/>
                  </a:moveTo>
                  <a:lnTo>
                    <a:pt x="1090268" y="750382"/>
                  </a:lnTo>
                  <a:lnTo>
                    <a:pt x="626636" y="942332"/>
                  </a:lnTo>
                  <a:lnTo>
                    <a:pt x="0" y="475377"/>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46" name="任意多边形 69"/>
            <p:cNvSpPr/>
            <p:nvPr/>
          </p:nvSpPr>
          <p:spPr>
            <a:xfrm rot="21025852">
              <a:off x="11693675" y="832757"/>
              <a:ext cx="217959" cy="164561"/>
            </a:xfrm>
            <a:custGeom>
              <a:avLst/>
              <a:gdLst>
                <a:gd name="connsiteX0" fmla="*/ 115393 w 217959"/>
                <a:gd name="connsiteY0" fmla="*/ 0 h 164561"/>
                <a:gd name="connsiteX1" fmla="*/ 217959 w 217959"/>
                <a:gd name="connsiteY1" fmla="*/ 74324 h 164561"/>
                <a:gd name="connsiteX2" fmla="*/ 0 w 217959"/>
                <a:gd name="connsiteY2" fmla="*/ 164561 h 164561"/>
              </a:gdLst>
              <a:ahLst/>
              <a:cxnLst>
                <a:cxn ang="0">
                  <a:pos x="connsiteX0" y="connsiteY0"/>
                </a:cxn>
                <a:cxn ang="0">
                  <a:pos x="connsiteX1" y="connsiteY1"/>
                </a:cxn>
                <a:cxn ang="0">
                  <a:pos x="connsiteX2" y="connsiteY2"/>
                </a:cxn>
              </a:cxnLst>
              <a:rect l="l" t="t" r="r" b="b"/>
              <a:pathLst>
                <a:path w="217959" h="164561">
                  <a:moveTo>
                    <a:pt x="115393" y="0"/>
                  </a:moveTo>
                  <a:lnTo>
                    <a:pt x="217959" y="74324"/>
                  </a:lnTo>
                  <a:lnTo>
                    <a:pt x="0" y="16456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sp>
        <p:nvSpPr>
          <p:cNvPr id="47" name="等腰三角形 4"/>
          <p:cNvSpPr/>
          <p:nvPr/>
        </p:nvSpPr>
        <p:spPr>
          <a:xfrm rot="1555719">
            <a:off x="6561138" y="669925"/>
            <a:ext cx="242887" cy="255588"/>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nvGrpSpPr>
          <p:cNvPr id="48" name="组 47"/>
          <p:cNvGrpSpPr/>
          <p:nvPr/>
        </p:nvGrpSpPr>
        <p:grpSpPr>
          <a:xfrm>
            <a:off x="853823" y="1290267"/>
            <a:ext cx="1919540" cy="596856"/>
            <a:chOff x="4081112" y="875484"/>
            <a:chExt cx="4029776" cy="434340"/>
          </a:xfrm>
        </p:grpSpPr>
        <p:sp>
          <p:nvSpPr>
            <p:cNvPr id="49" name="圆角矩形 48"/>
            <p:cNvSpPr/>
            <p:nvPr/>
          </p:nvSpPr>
          <p:spPr>
            <a:xfrm>
              <a:off x="4136900" y="875484"/>
              <a:ext cx="3918200" cy="434340"/>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000"/>
            </a:p>
          </p:txBody>
        </p:sp>
        <p:sp>
          <p:nvSpPr>
            <p:cNvPr id="50" name="文本框 49"/>
            <p:cNvSpPr txBox="1"/>
            <p:nvPr/>
          </p:nvSpPr>
          <p:spPr>
            <a:xfrm>
              <a:off x="4081112" y="907988"/>
              <a:ext cx="4029776" cy="335960"/>
            </a:xfrm>
            <a:prstGeom prst="rect">
              <a:avLst/>
            </a:prstGeom>
            <a:noFill/>
          </p:spPr>
          <p:txBody>
            <a:bodyPr wrap="square" rtlCol="0">
              <a:spAutoFit/>
            </a:bodyPr>
            <a:lstStyle/>
            <a:p>
              <a:pPr algn="ctr"/>
              <a:r>
                <a:rPr kumimoji="1" lang="en-US" altLang="zh-CN" sz="2400" b="1" dirty="0" err="1" smtClean="0">
                  <a:solidFill>
                    <a:schemeClr val="bg1"/>
                  </a:solidFill>
                  <a:latin typeface="Microsoft YaHei" charset="-122"/>
                  <a:ea typeface="Microsoft YaHei" charset="-122"/>
                  <a:cs typeface="Microsoft YaHei" charset="-122"/>
                </a:rPr>
                <a:t>Mockplus</a:t>
              </a:r>
              <a:endParaRPr kumimoji="1" lang="zh-CN" altLang="en-US" sz="2400" b="1" dirty="0">
                <a:solidFill>
                  <a:schemeClr val="bg1"/>
                </a:solidFill>
                <a:latin typeface="Microsoft YaHei" charset="-122"/>
                <a:ea typeface="Microsoft YaHei" charset="-122"/>
                <a:cs typeface="Microsoft YaHei" charset="-122"/>
              </a:endParaRPr>
            </a:p>
          </p:txBody>
        </p:sp>
      </p:grpSp>
      <p:sp>
        <p:nvSpPr>
          <p:cNvPr id="51" name="矩形 50"/>
          <p:cNvSpPr/>
          <p:nvPr/>
        </p:nvSpPr>
        <p:spPr>
          <a:xfrm>
            <a:off x="880397" y="2357568"/>
            <a:ext cx="6283543" cy="1705403"/>
          </a:xfrm>
          <a:prstGeom prst="rect">
            <a:avLst/>
          </a:prstGeom>
        </p:spPr>
        <p:txBody>
          <a:bodyPr wrap="square">
            <a:spAutoFit/>
          </a:bodyPr>
          <a:lstStyle/>
          <a:p>
            <a:pPr algn="just">
              <a:lnSpc>
                <a:spcPct val="150000"/>
              </a:lnSpc>
            </a:pPr>
            <a:r>
              <a:rPr lang="en-US" altLang="zh-CN" dirty="0" err="1">
                <a:latin typeface="Microsoft YaHei" charset="-122"/>
                <a:ea typeface="Microsoft YaHei" charset="-122"/>
                <a:cs typeface="Microsoft YaHei" charset="-122"/>
              </a:rPr>
              <a:t>Mockplus</a:t>
            </a:r>
            <a:r>
              <a:rPr lang="zh-CN" altLang="en-US" dirty="0">
                <a:latin typeface="Microsoft YaHei" charset="-122"/>
                <a:ea typeface="Microsoft YaHei" charset="-122"/>
                <a:cs typeface="Microsoft YaHei" charset="-122"/>
              </a:rPr>
              <a:t>（摹客）是一款简洁快速的原型图设计工具。适合软件团队、个人在软件开发的设计阶段使用。其</a:t>
            </a:r>
            <a:r>
              <a:rPr lang="zh-CN" altLang="en-US" b="1" dirty="0">
                <a:solidFill>
                  <a:srgbClr val="FF0000"/>
                </a:solidFill>
                <a:latin typeface="Microsoft YaHei" charset="-122"/>
                <a:ea typeface="Microsoft YaHei" charset="-122"/>
                <a:cs typeface="Microsoft YaHei" charset="-122"/>
              </a:rPr>
              <a:t>低保真、无需学习、快速上手、功能够用</a:t>
            </a:r>
            <a:r>
              <a:rPr lang="zh-CN" altLang="en-US" dirty="0">
                <a:latin typeface="Microsoft YaHei" charset="-122"/>
                <a:ea typeface="Microsoft YaHei" charset="-122"/>
                <a:cs typeface="Microsoft YaHei" charset="-122"/>
              </a:rPr>
              <a:t>。并能够很好地表达自己的设计</a:t>
            </a:r>
            <a:r>
              <a:rPr lang="zh-CN" altLang="en-US" dirty="0" smtClean="0">
                <a:latin typeface="Microsoft YaHei" charset="-122"/>
                <a:ea typeface="Microsoft YaHei" charset="-122"/>
                <a:cs typeface="Microsoft YaHei" charset="-122"/>
              </a:rPr>
              <a:t>。</a:t>
            </a:r>
            <a:r>
              <a:rPr lang="en-US" altLang="zh-CN" dirty="0" smtClean="0">
                <a:latin typeface="Microsoft YaHei" charset="-122"/>
                <a:ea typeface="Microsoft YaHei" charset="-122"/>
                <a:cs typeface="Microsoft YaHei" charset="-122"/>
              </a:rPr>
              <a:t>[4]</a:t>
            </a:r>
            <a:endParaRPr lang="zh-CN" altLang="en-US" dirty="0">
              <a:latin typeface="Microsoft YaHei" charset="-122"/>
              <a:ea typeface="Microsoft YaHei" charset="-122"/>
              <a:cs typeface="Microsoft YaHei" charset="-122"/>
            </a:endParaRP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05297" y="2730720"/>
            <a:ext cx="2267809" cy="2016760"/>
          </a:xfrm>
          <a:prstGeom prst="rect">
            <a:avLst/>
          </a:prstGeom>
        </p:spPr>
      </p:pic>
    </p:spTree>
    <p:extLst>
      <p:ext uri="{BB962C8B-B14F-4D97-AF65-F5344CB8AC3E}">
        <p14:creationId xmlns:p14="http://schemas.microsoft.com/office/powerpoint/2010/main" val="4826793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文本框 23"/>
          <p:cNvSpPr txBox="1">
            <a:spLocks noChangeArrowheads="1"/>
          </p:cNvSpPr>
          <p:nvPr/>
        </p:nvSpPr>
        <p:spPr bwMode="auto">
          <a:xfrm>
            <a:off x="739774" y="298450"/>
            <a:ext cx="262064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000" b="1" i="0" u="none" strike="noStrike" kern="1200" cap="none" spc="0" normalizeH="0" baseline="0" noProof="0" dirty="0" smtClean="0">
                <a:ln>
                  <a:noFill/>
                </a:ln>
                <a:solidFill>
                  <a:srgbClr val="F77258"/>
                </a:solidFill>
                <a:effectLst/>
                <a:uLnTx/>
                <a:uFillTx/>
                <a:latin typeface="微软雅黑" panose="020B0503020204020204" pitchFamily="34" charset="-122"/>
                <a:ea typeface="微软雅黑" panose="020B0503020204020204" pitchFamily="34" charset="-122"/>
                <a:cs typeface="+mn-cs"/>
              </a:rPr>
              <a:t>原型</a:t>
            </a:r>
            <a:r>
              <a:rPr lang="zh-CN" altLang="en-US" sz="2000" b="1" dirty="0" smtClean="0">
                <a:solidFill>
                  <a:srgbClr val="F77258"/>
                </a:solidFill>
                <a:latin typeface="微软雅黑" panose="020B0503020204020204" pitchFamily="34" charset="-122"/>
                <a:ea typeface="微软雅黑" panose="020B0503020204020204" pitchFamily="34" charset="-122"/>
              </a:rPr>
              <a:t>设计工具介绍</a:t>
            </a:r>
            <a:endParaRPr kumimoji="0" lang="zh-CN" altLang="en-US" sz="2000" b="1" i="0" u="none" strike="noStrike" kern="1200" cap="none" spc="0" normalizeH="0" baseline="0" noProof="0" dirty="0">
              <a:ln>
                <a:noFill/>
              </a:ln>
              <a:solidFill>
                <a:srgbClr val="F77258"/>
              </a:solidFill>
              <a:effectLst/>
              <a:uLnTx/>
              <a:uFillTx/>
              <a:latin typeface="微软雅黑" panose="020B0503020204020204" pitchFamily="34" charset="-122"/>
              <a:ea typeface="微软雅黑" panose="020B0503020204020204" pitchFamily="34" charset="-122"/>
              <a:cs typeface="+mn-cs"/>
            </a:endParaRPr>
          </a:p>
        </p:txBody>
      </p:sp>
      <p:grpSp>
        <p:nvGrpSpPr>
          <p:cNvPr id="21" name="组合 29"/>
          <p:cNvGrpSpPr/>
          <p:nvPr/>
        </p:nvGrpSpPr>
        <p:grpSpPr bwMode="auto">
          <a:xfrm>
            <a:off x="338138" y="293688"/>
            <a:ext cx="333375" cy="411162"/>
            <a:chOff x="10668001" y="925959"/>
            <a:chExt cx="444498" cy="545940"/>
          </a:xfrm>
        </p:grpSpPr>
        <p:sp>
          <p:nvSpPr>
            <p:cNvPr id="22" name="等腰三角形 27"/>
            <p:cNvSpPr/>
            <p:nvPr/>
          </p:nvSpPr>
          <p:spPr>
            <a:xfrm rot="5400000">
              <a:off x="10633062" y="1005163"/>
              <a:ext cx="501675" cy="431798"/>
            </a:xfrm>
            <a:prstGeom prst="triangle">
              <a:avLst/>
            </a:pr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3" name="等腰三角形 28"/>
            <p:cNvSpPr/>
            <p:nvPr/>
          </p:nvSpPr>
          <p:spPr>
            <a:xfrm rot="5400000">
              <a:off x="10705952" y="955741"/>
              <a:ext cx="436330" cy="376765"/>
            </a:xfrm>
            <a:prstGeom prst="triangle">
              <a:avLst/>
            </a:pr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sp>
        <p:nvSpPr>
          <p:cNvPr id="24" name="等腰三角形 3"/>
          <p:cNvSpPr/>
          <p:nvPr/>
        </p:nvSpPr>
        <p:spPr>
          <a:xfrm>
            <a:off x="8924925" y="0"/>
            <a:ext cx="3267075" cy="6858000"/>
          </a:xfrm>
          <a:prstGeom prst="triangle">
            <a:avLst>
              <a:gd name="adj" fmla="val 100000"/>
            </a:avLst>
          </a:prstGeom>
          <a:solidFill>
            <a:srgbClr val="F772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0" name="等腰三角形 4"/>
          <p:cNvSpPr/>
          <p:nvPr/>
        </p:nvSpPr>
        <p:spPr>
          <a:xfrm rot="11374545">
            <a:off x="8839200" y="1468438"/>
            <a:ext cx="501650" cy="5270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772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1" name="等腰三角形 4"/>
          <p:cNvSpPr/>
          <p:nvPr/>
        </p:nvSpPr>
        <p:spPr>
          <a:xfrm rot="20476330">
            <a:off x="10464800" y="766763"/>
            <a:ext cx="1674813" cy="1760537"/>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2" name="等腰三角形 4"/>
          <p:cNvSpPr/>
          <p:nvPr/>
        </p:nvSpPr>
        <p:spPr>
          <a:xfrm>
            <a:off x="10202863" y="1533525"/>
            <a:ext cx="1282700" cy="134620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2DCCD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3" name="等腰三角形 4"/>
          <p:cNvSpPr/>
          <p:nvPr/>
        </p:nvSpPr>
        <p:spPr>
          <a:xfrm rot="3834254">
            <a:off x="9466263" y="5322888"/>
            <a:ext cx="342900" cy="3619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2DCCD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4" name="等腰三角形 4"/>
          <p:cNvSpPr/>
          <p:nvPr/>
        </p:nvSpPr>
        <p:spPr>
          <a:xfrm rot="3834254">
            <a:off x="9100344" y="6187282"/>
            <a:ext cx="244475" cy="255587"/>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8D84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5" name="等腰三角形 4"/>
          <p:cNvSpPr/>
          <p:nvPr/>
        </p:nvSpPr>
        <p:spPr>
          <a:xfrm rot="4726618">
            <a:off x="9940925" y="3300413"/>
            <a:ext cx="1177925" cy="12382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8D84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6" name="等腰三角形 4"/>
          <p:cNvSpPr/>
          <p:nvPr/>
        </p:nvSpPr>
        <p:spPr>
          <a:xfrm rot="21025852">
            <a:off x="11661775" y="754063"/>
            <a:ext cx="244475" cy="257175"/>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8D84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7" name="等腰三角形 4"/>
          <p:cNvSpPr/>
          <p:nvPr/>
        </p:nvSpPr>
        <p:spPr>
          <a:xfrm rot="3834254">
            <a:off x="8044656" y="329407"/>
            <a:ext cx="344487" cy="3619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8" name="等腰三角形 4"/>
          <p:cNvSpPr/>
          <p:nvPr/>
        </p:nvSpPr>
        <p:spPr>
          <a:xfrm rot="18038681">
            <a:off x="9340056" y="-207169"/>
            <a:ext cx="344488" cy="3619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9" name="等腰三角形 4"/>
          <p:cNvSpPr/>
          <p:nvPr/>
        </p:nvSpPr>
        <p:spPr>
          <a:xfrm rot="11374545">
            <a:off x="10853738" y="5605463"/>
            <a:ext cx="501650" cy="525462"/>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nvGrpSpPr>
          <p:cNvPr id="40" name="组合 49"/>
          <p:cNvGrpSpPr/>
          <p:nvPr/>
        </p:nvGrpSpPr>
        <p:grpSpPr>
          <a:xfrm>
            <a:off x="9152214" y="832757"/>
            <a:ext cx="3080989" cy="5591028"/>
            <a:chOff x="9152214" y="832757"/>
            <a:chExt cx="3080989" cy="5591028"/>
          </a:xfrm>
          <a:solidFill>
            <a:srgbClr val="FFFFFF"/>
          </a:solidFill>
        </p:grpSpPr>
        <p:sp>
          <p:nvSpPr>
            <p:cNvPr id="41" name="任意多边形 50"/>
            <p:cNvSpPr/>
            <p:nvPr/>
          </p:nvSpPr>
          <p:spPr>
            <a:xfrm rot="20476330">
              <a:off x="10748648" y="1409739"/>
              <a:ext cx="1484555" cy="991655"/>
            </a:xfrm>
            <a:custGeom>
              <a:avLst/>
              <a:gdLst>
                <a:gd name="connsiteX0" fmla="*/ 964253 w 1484555"/>
                <a:gd name="connsiteY0" fmla="*/ 0 h 991655"/>
                <a:gd name="connsiteX1" fmla="*/ 1484555 w 1484555"/>
                <a:gd name="connsiteY1" fmla="*/ 377030 h 991655"/>
                <a:gd name="connsiteX2" fmla="*/ 0 w 1484555"/>
                <a:gd name="connsiteY2" fmla="*/ 991655 h 991655"/>
              </a:gdLst>
              <a:ahLst/>
              <a:cxnLst>
                <a:cxn ang="0">
                  <a:pos x="connsiteX0" y="connsiteY0"/>
                </a:cxn>
                <a:cxn ang="0">
                  <a:pos x="connsiteX1" y="connsiteY1"/>
                </a:cxn>
                <a:cxn ang="0">
                  <a:pos x="connsiteX2" y="connsiteY2"/>
                </a:cxn>
              </a:cxnLst>
              <a:rect l="l" t="t" r="r" b="b"/>
              <a:pathLst>
                <a:path w="1484555" h="991655">
                  <a:moveTo>
                    <a:pt x="964253" y="0"/>
                  </a:moveTo>
                  <a:lnTo>
                    <a:pt x="1484555" y="377030"/>
                  </a:lnTo>
                  <a:lnTo>
                    <a:pt x="0" y="991655"/>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42" name="任意多边形 51"/>
            <p:cNvSpPr/>
            <p:nvPr/>
          </p:nvSpPr>
          <p:spPr>
            <a:xfrm>
              <a:off x="10971638" y="2127252"/>
              <a:ext cx="513649" cy="434792"/>
            </a:xfrm>
            <a:custGeom>
              <a:avLst/>
              <a:gdLst>
                <a:gd name="connsiteX0" fmla="*/ 207102 w 513649"/>
                <a:gd name="connsiteY0" fmla="*/ 0 h 434792"/>
                <a:gd name="connsiteX1" fmla="*/ 513649 w 513649"/>
                <a:gd name="connsiteY1" fmla="*/ 222135 h 434792"/>
                <a:gd name="connsiteX2" fmla="*/ 0 w 513649"/>
                <a:gd name="connsiteY2" fmla="*/ 434792 h 434792"/>
              </a:gdLst>
              <a:ahLst/>
              <a:cxnLst>
                <a:cxn ang="0">
                  <a:pos x="connsiteX0" y="connsiteY0"/>
                </a:cxn>
                <a:cxn ang="0">
                  <a:pos x="connsiteX1" y="connsiteY1"/>
                </a:cxn>
                <a:cxn ang="0">
                  <a:pos x="connsiteX2" y="connsiteY2"/>
                </a:cxn>
              </a:cxnLst>
              <a:rect l="l" t="t" r="r" b="b"/>
              <a:pathLst>
                <a:path w="513649" h="434792">
                  <a:moveTo>
                    <a:pt x="207102" y="0"/>
                  </a:moveTo>
                  <a:lnTo>
                    <a:pt x="513649" y="222135"/>
                  </a:lnTo>
                  <a:lnTo>
                    <a:pt x="0" y="434792"/>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43" name="任意多边形 52"/>
            <p:cNvSpPr/>
            <p:nvPr/>
          </p:nvSpPr>
          <p:spPr>
            <a:xfrm rot="3834254">
              <a:off x="9520560" y="5357206"/>
              <a:ext cx="314048" cy="287533"/>
            </a:xfrm>
            <a:custGeom>
              <a:avLst/>
              <a:gdLst>
                <a:gd name="connsiteX0" fmla="*/ 11468 w 314048"/>
                <a:gd name="connsiteY0" fmla="*/ 0 h 287533"/>
                <a:gd name="connsiteX1" fmla="*/ 314048 w 314048"/>
                <a:gd name="connsiteY1" fmla="*/ 219261 h 287533"/>
                <a:gd name="connsiteX2" fmla="*/ 149143 w 314048"/>
                <a:gd name="connsiteY2" fmla="*/ 287533 h 287533"/>
                <a:gd name="connsiteX3" fmla="*/ 0 w 314048"/>
                <a:gd name="connsiteY3" fmla="*/ 99595 h 287533"/>
              </a:gdLst>
              <a:ahLst/>
              <a:cxnLst>
                <a:cxn ang="0">
                  <a:pos x="connsiteX0" y="connsiteY0"/>
                </a:cxn>
                <a:cxn ang="0">
                  <a:pos x="connsiteX1" y="connsiteY1"/>
                </a:cxn>
                <a:cxn ang="0">
                  <a:pos x="connsiteX2" y="connsiteY2"/>
                </a:cxn>
                <a:cxn ang="0">
                  <a:pos x="connsiteX3" y="connsiteY3"/>
                </a:cxn>
              </a:cxnLst>
              <a:rect l="l" t="t" r="r" b="b"/>
              <a:pathLst>
                <a:path w="314048" h="287533">
                  <a:moveTo>
                    <a:pt x="11468" y="0"/>
                  </a:moveTo>
                  <a:lnTo>
                    <a:pt x="314048" y="219261"/>
                  </a:lnTo>
                  <a:lnTo>
                    <a:pt x="149143" y="287533"/>
                  </a:lnTo>
                  <a:lnTo>
                    <a:pt x="0" y="99595"/>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44" name="任意多边形 66"/>
            <p:cNvSpPr/>
            <p:nvPr/>
          </p:nvSpPr>
          <p:spPr>
            <a:xfrm rot="3834254">
              <a:off x="9141845" y="6212916"/>
              <a:ext cx="221238" cy="200499"/>
            </a:xfrm>
            <a:custGeom>
              <a:avLst/>
              <a:gdLst>
                <a:gd name="connsiteX0" fmla="*/ 6794 w 221238"/>
                <a:gd name="connsiteY0" fmla="*/ 0 h 200499"/>
                <a:gd name="connsiteX1" fmla="*/ 221238 w 221238"/>
                <a:gd name="connsiteY1" fmla="*/ 155395 h 200499"/>
                <a:gd name="connsiteX2" fmla="*/ 112294 w 221238"/>
                <a:gd name="connsiteY2" fmla="*/ 200499 h 200499"/>
                <a:gd name="connsiteX3" fmla="*/ 0 w 221238"/>
                <a:gd name="connsiteY3" fmla="*/ 58996 h 200499"/>
              </a:gdLst>
              <a:ahLst/>
              <a:cxnLst>
                <a:cxn ang="0">
                  <a:pos x="connsiteX0" y="connsiteY0"/>
                </a:cxn>
                <a:cxn ang="0">
                  <a:pos x="connsiteX1" y="connsiteY1"/>
                </a:cxn>
                <a:cxn ang="0">
                  <a:pos x="connsiteX2" y="connsiteY2"/>
                </a:cxn>
                <a:cxn ang="0">
                  <a:pos x="connsiteX3" y="connsiteY3"/>
                </a:cxn>
              </a:cxnLst>
              <a:rect l="l" t="t" r="r" b="b"/>
              <a:pathLst>
                <a:path w="221238" h="200499">
                  <a:moveTo>
                    <a:pt x="6794" y="0"/>
                  </a:moveTo>
                  <a:lnTo>
                    <a:pt x="221238" y="155395"/>
                  </a:lnTo>
                  <a:lnTo>
                    <a:pt x="112294" y="200499"/>
                  </a:lnTo>
                  <a:lnTo>
                    <a:pt x="0" y="58996"/>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45" name="任意多边形 68"/>
            <p:cNvSpPr/>
            <p:nvPr/>
          </p:nvSpPr>
          <p:spPr>
            <a:xfrm rot="4726618">
              <a:off x="10137641" y="3462627"/>
              <a:ext cx="1090268" cy="942332"/>
            </a:xfrm>
            <a:custGeom>
              <a:avLst/>
              <a:gdLst>
                <a:gd name="connsiteX0" fmla="*/ 54741 w 1090268"/>
                <a:gd name="connsiteY0" fmla="*/ 0 h 942332"/>
                <a:gd name="connsiteX1" fmla="*/ 1090268 w 1090268"/>
                <a:gd name="connsiteY1" fmla="*/ 750382 h 942332"/>
                <a:gd name="connsiteX2" fmla="*/ 626636 w 1090268"/>
                <a:gd name="connsiteY2" fmla="*/ 942332 h 942332"/>
                <a:gd name="connsiteX3" fmla="*/ 0 w 1090268"/>
                <a:gd name="connsiteY3" fmla="*/ 475377 h 942332"/>
              </a:gdLst>
              <a:ahLst/>
              <a:cxnLst>
                <a:cxn ang="0">
                  <a:pos x="connsiteX0" y="connsiteY0"/>
                </a:cxn>
                <a:cxn ang="0">
                  <a:pos x="connsiteX1" y="connsiteY1"/>
                </a:cxn>
                <a:cxn ang="0">
                  <a:pos x="connsiteX2" y="connsiteY2"/>
                </a:cxn>
                <a:cxn ang="0">
                  <a:pos x="connsiteX3" y="connsiteY3"/>
                </a:cxn>
              </a:cxnLst>
              <a:rect l="l" t="t" r="r" b="b"/>
              <a:pathLst>
                <a:path w="1090268" h="942332">
                  <a:moveTo>
                    <a:pt x="54741" y="0"/>
                  </a:moveTo>
                  <a:lnTo>
                    <a:pt x="1090268" y="750382"/>
                  </a:lnTo>
                  <a:lnTo>
                    <a:pt x="626636" y="942332"/>
                  </a:lnTo>
                  <a:lnTo>
                    <a:pt x="0" y="475377"/>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46" name="任意多边形 69"/>
            <p:cNvSpPr/>
            <p:nvPr/>
          </p:nvSpPr>
          <p:spPr>
            <a:xfrm rot="21025852">
              <a:off x="11693675" y="832757"/>
              <a:ext cx="217959" cy="164561"/>
            </a:xfrm>
            <a:custGeom>
              <a:avLst/>
              <a:gdLst>
                <a:gd name="connsiteX0" fmla="*/ 115393 w 217959"/>
                <a:gd name="connsiteY0" fmla="*/ 0 h 164561"/>
                <a:gd name="connsiteX1" fmla="*/ 217959 w 217959"/>
                <a:gd name="connsiteY1" fmla="*/ 74324 h 164561"/>
                <a:gd name="connsiteX2" fmla="*/ 0 w 217959"/>
                <a:gd name="connsiteY2" fmla="*/ 164561 h 164561"/>
              </a:gdLst>
              <a:ahLst/>
              <a:cxnLst>
                <a:cxn ang="0">
                  <a:pos x="connsiteX0" y="connsiteY0"/>
                </a:cxn>
                <a:cxn ang="0">
                  <a:pos x="connsiteX1" y="connsiteY1"/>
                </a:cxn>
                <a:cxn ang="0">
                  <a:pos x="connsiteX2" y="connsiteY2"/>
                </a:cxn>
              </a:cxnLst>
              <a:rect l="l" t="t" r="r" b="b"/>
              <a:pathLst>
                <a:path w="217959" h="164561">
                  <a:moveTo>
                    <a:pt x="115393" y="0"/>
                  </a:moveTo>
                  <a:lnTo>
                    <a:pt x="217959" y="74324"/>
                  </a:lnTo>
                  <a:lnTo>
                    <a:pt x="0" y="16456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sp>
        <p:nvSpPr>
          <p:cNvPr id="47" name="等腰三角形 4"/>
          <p:cNvSpPr/>
          <p:nvPr/>
        </p:nvSpPr>
        <p:spPr>
          <a:xfrm rot="1555719">
            <a:off x="6561138" y="669925"/>
            <a:ext cx="242887" cy="255588"/>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nvGrpSpPr>
          <p:cNvPr id="48" name="组 47"/>
          <p:cNvGrpSpPr/>
          <p:nvPr/>
        </p:nvGrpSpPr>
        <p:grpSpPr>
          <a:xfrm>
            <a:off x="880396" y="1251588"/>
            <a:ext cx="2640043" cy="875664"/>
            <a:chOff x="4081112" y="875484"/>
            <a:chExt cx="4029776" cy="637232"/>
          </a:xfrm>
        </p:grpSpPr>
        <p:sp>
          <p:nvSpPr>
            <p:cNvPr id="49" name="圆角矩形 48"/>
            <p:cNvSpPr/>
            <p:nvPr/>
          </p:nvSpPr>
          <p:spPr>
            <a:xfrm>
              <a:off x="4136900" y="875484"/>
              <a:ext cx="3918200" cy="434340"/>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000"/>
            </a:p>
          </p:txBody>
        </p:sp>
        <p:sp>
          <p:nvSpPr>
            <p:cNvPr id="50" name="文本框 49"/>
            <p:cNvSpPr txBox="1"/>
            <p:nvPr/>
          </p:nvSpPr>
          <p:spPr>
            <a:xfrm>
              <a:off x="4081112" y="907988"/>
              <a:ext cx="4029776" cy="604728"/>
            </a:xfrm>
            <a:prstGeom prst="rect">
              <a:avLst/>
            </a:prstGeom>
            <a:noFill/>
          </p:spPr>
          <p:txBody>
            <a:bodyPr wrap="square" rtlCol="0">
              <a:spAutoFit/>
            </a:bodyPr>
            <a:lstStyle/>
            <a:p>
              <a:pPr algn="ctr"/>
              <a:r>
                <a:rPr kumimoji="1" lang="en-US" altLang="zh-CN" sz="2400" b="1" dirty="0">
                  <a:solidFill>
                    <a:schemeClr val="bg1"/>
                  </a:solidFill>
                  <a:latin typeface="Microsoft YaHei" charset="-122"/>
                  <a:ea typeface="Microsoft YaHei" charset="-122"/>
                  <a:cs typeface="Microsoft YaHei" charset="-122"/>
                </a:rPr>
                <a:t>OmniGraffle</a:t>
              </a:r>
              <a:endParaRPr kumimoji="1" lang="zh-CN" altLang="en-US" sz="2400" b="1" dirty="0">
                <a:solidFill>
                  <a:schemeClr val="bg1"/>
                </a:solidFill>
                <a:latin typeface="Microsoft YaHei" charset="-122"/>
                <a:ea typeface="Microsoft YaHei" charset="-122"/>
                <a:cs typeface="Microsoft YaHei" charset="-122"/>
              </a:endParaRPr>
            </a:p>
          </p:txBody>
        </p:sp>
      </p:grpSp>
      <p:sp>
        <p:nvSpPr>
          <p:cNvPr id="51" name="矩形 50"/>
          <p:cNvSpPr/>
          <p:nvPr/>
        </p:nvSpPr>
        <p:spPr>
          <a:xfrm>
            <a:off x="880397" y="2033542"/>
            <a:ext cx="6283543" cy="2951898"/>
          </a:xfrm>
          <a:prstGeom prst="rect">
            <a:avLst/>
          </a:prstGeom>
        </p:spPr>
        <p:txBody>
          <a:bodyPr wrap="square">
            <a:spAutoFit/>
          </a:bodyPr>
          <a:lstStyle/>
          <a:p>
            <a:pPr algn="just">
              <a:lnSpc>
                <a:spcPct val="150000"/>
              </a:lnSpc>
            </a:pPr>
            <a:r>
              <a:rPr lang="en-US" altLang="zh-CN" dirty="0">
                <a:latin typeface="Microsoft YaHei" charset="-122"/>
                <a:ea typeface="Microsoft YaHei" charset="-122"/>
                <a:cs typeface="Microsoft YaHei" charset="-122"/>
              </a:rPr>
              <a:t>OmniGraffle</a:t>
            </a:r>
            <a:r>
              <a:rPr lang="zh-CN" altLang="en-US" dirty="0">
                <a:latin typeface="Microsoft YaHei" charset="-122"/>
                <a:ea typeface="Microsoft YaHei" charset="-122"/>
                <a:cs typeface="Microsoft YaHei" charset="-122"/>
              </a:rPr>
              <a:t>可以用来绘制</a:t>
            </a:r>
            <a:r>
              <a:rPr lang="zh-CN" altLang="en-US" b="1" dirty="0">
                <a:solidFill>
                  <a:srgbClr val="FF0000"/>
                </a:solidFill>
                <a:latin typeface="Microsoft YaHei" charset="-122"/>
                <a:ea typeface="Microsoft YaHei" charset="-122"/>
                <a:cs typeface="Microsoft YaHei" charset="-122"/>
              </a:rPr>
              <a:t>图表，流程图，组织结构图以及插图</a:t>
            </a:r>
            <a:r>
              <a:rPr lang="zh-CN" altLang="en-US" dirty="0">
                <a:latin typeface="Microsoft YaHei" charset="-122"/>
                <a:ea typeface="Microsoft YaHei" charset="-122"/>
                <a:cs typeface="Microsoft YaHei" charset="-122"/>
              </a:rPr>
              <a:t>，也可以用来</a:t>
            </a:r>
            <a:r>
              <a:rPr lang="zh-CN" altLang="en-US" b="1" dirty="0">
                <a:solidFill>
                  <a:srgbClr val="FF0000"/>
                </a:solidFill>
                <a:latin typeface="Microsoft YaHei" charset="-122"/>
                <a:ea typeface="Microsoft YaHei" charset="-122"/>
                <a:cs typeface="Microsoft YaHei" charset="-122"/>
              </a:rPr>
              <a:t>组织头脑中思考的信息</a:t>
            </a:r>
            <a:r>
              <a:rPr lang="zh-CN" altLang="en-US" dirty="0">
                <a:latin typeface="Microsoft YaHei" charset="-122"/>
                <a:ea typeface="Microsoft YaHei" charset="-122"/>
                <a:cs typeface="Microsoft YaHei" charset="-122"/>
              </a:rPr>
              <a:t>，组织头脑风暴的结果，绘制心智图，作为样式管理器，或设计网页或</a:t>
            </a:r>
            <a:r>
              <a:rPr lang="en-US" altLang="zh-CN" dirty="0">
                <a:latin typeface="Microsoft YaHei" charset="-122"/>
                <a:ea typeface="Microsoft YaHei" charset="-122"/>
                <a:cs typeface="Microsoft YaHei" charset="-122"/>
              </a:rPr>
              <a:t>PDF</a:t>
            </a:r>
            <a:r>
              <a:rPr lang="zh-CN" altLang="en-US" dirty="0">
                <a:latin typeface="Microsoft YaHei" charset="-122"/>
                <a:ea typeface="Microsoft YaHei" charset="-122"/>
                <a:cs typeface="Microsoft YaHei" charset="-122"/>
              </a:rPr>
              <a:t>文档的原型。</a:t>
            </a:r>
          </a:p>
          <a:p>
            <a:pPr algn="just">
              <a:lnSpc>
                <a:spcPct val="150000"/>
              </a:lnSpc>
            </a:pPr>
            <a:r>
              <a:rPr lang="zh-CN" altLang="en-US" dirty="0">
                <a:latin typeface="Microsoft YaHei" charset="-122"/>
                <a:ea typeface="Microsoft YaHei" charset="-122"/>
                <a:cs typeface="Microsoft YaHei" charset="-122"/>
              </a:rPr>
              <a:t>它具有采用拖放的所见即所得界面。所谓的</a:t>
            </a:r>
            <a:r>
              <a:rPr lang="en-US" altLang="zh-CN" dirty="0">
                <a:latin typeface="Microsoft YaHei" charset="-122"/>
                <a:ea typeface="Microsoft YaHei" charset="-122"/>
                <a:cs typeface="Microsoft YaHei" charset="-122"/>
              </a:rPr>
              <a:t>"Stencils"—</a:t>
            </a:r>
            <a:r>
              <a:rPr lang="zh-CN" altLang="en-US" dirty="0">
                <a:latin typeface="Microsoft YaHei" charset="-122"/>
                <a:ea typeface="Microsoft YaHei" charset="-122"/>
                <a:cs typeface="Microsoft YaHei" charset="-122"/>
              </a:rPr>
              <a:t>一组用于拖放的形状</a:t>
            </a:r>
            <a:r>
              <a:rPr lang="en-US" altLang="zh-CN" dirty="0">
                <a:latin typeface="Microsoft YaHei" charset="-122"/>
                <a:ea typeface="Microsoft YaHei" charset="-122"/>
                <a:cs typeface="Microsoft YaHei" charset="-122"/>
              </a:rPr>
              <a:t>—</a:t>
            </a:r>
            <a:r>
              <a:rPr lang="zh-CN" altLang="en-US" dirty="0">
                <a:latin typeface="Microsoft YaHei" charset="-122"/>
                <a:ea typeface="Microsoft YaHei" charset="-122"/>
                <a:cs typeface="Microsoft YaHei" charset="-122"/>
              </a:rPr>
              <a:t>可以作为</a:t>
            </a:r>
            <a:r>
              <a:rPr lang="en-US" altLang="zh-CN" dirty="0">
                <a:latin typeface="Microsoft YaHei" charset="-122"/>
                <a:ea typeface="Microsoft YaHei" charset="-122"/>
                <a:cs typeface="Microsoft YaHei" charset="-122"/>
              </a:rPr>
              <a:t>OmniGraffle</a:t>
            </a:r>
            <a:r>
              <a:rPr lang="zh-CN" altLang="en-US" dirty="0">
                <a:latin typeface="Microsoft YaHei" charset="-122"/>
                <a:ea typeface="Microsoft YaHei" charset="-122"/>
                <a:cs typeface="Microsoft YaHei" charset="-122"/>
              </a:rPr>
              <a:t>的插件使用，用户也可以创建自定义的</a:t>
            </a:r>
            <a:r>
              <a:rPr lang="en-US" altLang="zh-CN" dirty="0">
                <a:latin typeface="Microsoft YaHei" charset="-122"/>
                <a:ea typeface="Microsoft YaHei" charset="-122"/>
                <a:cs typeface="Microsoft YaHei" charset="-122"/>
              </a:rPr>
              <a:t>Stencils</a:t>
            </a:r>
            <a:r>
              <a:rPr lang="zh-CN" altLang="en-US" dirty="0" smtClean="0">
                <a:latin typeface="Microsoft YaHei" charset="-122"/>
                <a:ea typeface="Microsoft YaHei" charset="-122"/>
                <a:cs typeface="Microsoft YaHei" charset="-122"/>
              </a:rPr>
              <a:t>。</a:t>
            </a:r>
            <a:r>
              <a:rPr lang="en-US" altLang="zh-CN" dirty="0" smtClean="0">
                <a:latin typeface="Microsoft YaHei" charset="-122"/>
                <a:ea typeface="Microsoft YaHei" charset="-122"/>
                <a:cs typeface="Microsoft YaHei" charset="-122"/>
              </a:rPr>
              <a:t>[5]</a:t>
            </a:r>
            <a:endParaRPr lang="zh-CN" altLang="en-US" dirty="0">
              <a:latin typeface="Microsoft YaHei" charset="-122"/>
              <a:ea typeface="Microsoft YaHei" charset="-122"/>
              <a:cs typeface="Microsoft YaHei" charset="-122"/>
            </a:endParaRPr>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32074" y="2653750"/>
            <a:ext cx="1974848" cy="1906455"/>
          </a:xfrm>
          <a:prstGeom prst="rect">
            <a:avLst/>
          </a:prstGeom>
        </p:spPr>
      </p:pic>
    </p:spTree>
    <p:extLst>
      <p:ext uri="{BB962C8B-B14F-4D97-AF65-F5344CB8AC3E}">
        <p14:creationId xmlns:p14="http://schemas.microsoft.com/office/powerpoint/2010/main" val="564387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文本框 23"/>
          <p:cNvSpPr txBox="1">
            <a:spLocks noChangeArrowheads="1"/>
          </p:cNvSpPr>
          <p:nvPr/>
        </p:nvSpPr>
        <p:spPr bwMode="auto">
          <a:xfrm>
            <a:off x="739775" y="298450"/>
            <a:ext cx="20335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000" b="1" i="0" u="none" strike="noStrike" kern="1200" cap="none" spc="0" normalizeH="0" baseline="0" noProof="0" dirty="0" smtClean="0">
                <a:ln>
                  <a:noFill/>
                </a:ln>
                <a:solidFill>
                  <a:srgbClr val="F77258"/>
                </a:solidFill>
                <a:effectLst/>
                <a:uLnTx/>
                <a:uFillTx/>
                <a:latin typeface="微软雅黑" panose="020B0503020204020204" pitchFamily="34" charset="-122"/>
                <a:ea typeface="微软雅黑" panose="020B0503020204020204" pitchFamily="34" charset="-122"/>
                <a:cs typeface="+mn-cs"/>
              </a:rPr>
              <a:t>原型界面简介</a:t>
            </a:r>
            <a:endParaRPr kumimoji="0" lang="zh-CN" altLang="en-US" sz="2000" b="1" i="0" u="none" strike="noStrike" kern="1200" cap="none" spc="0" normalizeH="0" baseline="0" noProof="0" dirty="0">
              <a:ln>
                <a:noFill/>
              </a:ln>
              <a:solidFill>
                <a:srgbClr val="F77258"/>
              </a:solidFill>
              <a:effectLst/>
              <a:uLnTx/>
              <a:uFillTx/>
              <a:latin typeface="微软雅黑" panose="020B0503020204020204" pitchFamily="34" charset="-122"/>
              <a:ea typeface="微软雅黑" panose="020B0503020204020204" pitchFamily="34" charset="-122"/>
              <a:cs typeface="+mn-cs"/>
            </a:endParaRPr>
          </a:p>
        </p:txBody>
      </p:sp>
      <p:grpSp>
        <p:nvGrpSpPr>
          <p:cNvPr id="21" name="组合 29"/>
          <p:cNvGrpSpPr/>
          <p:nvPr/>
        </p:nvGrpSpPr>
        <p:grpSpPr bwMode="auto">
          <a:xfrm>
            <a:off x="338138" y="293688"/>
            <a:ext cx="333375" cy="411162"/>
            <a:chOff x="10668001" y="925959"/>
            <a:chExt cx="444498" cy="545940"/>
          </a:xfrm>
        </p:grpSpPr>
        <p:sp>
          <p:nvSpPr>
            <p:cNvPr id="22" name="等腰三角形 27"/>
            <p:cNvSpPr/>
            <p:nvPr/>
          </p:nvSpPr>
          <p:spPr>
            <a:xfrm rot="5400000">
              <a:off x="10633062" y="1005163"/>
              <a:ext cx="501675" cy="431798"/>
            </a:xfrm>
            <a:prstGeom prst="triangle">
              <a:avLst/>
            </a:pr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3" name="等腰三角形 28"/>
            <p:cNvSpPr/>
            <p:nvPr/>
          </p:nvSpPr>
          <p:spPr>
            <a:xfrm rot="5400000">
              <a:off x="10705952" y="955741"/>
              <a:ext cx="436330" cy="376765"/>
            </a:xfrm>
            <a:prstGeom prst="triangle">
              <a:avLst/>
            </a:pr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sp>
        <p:nvSpPr>
          <p:cNvPr id="24" name="等腰三角形 3"/>
          <p:cNvSpPr/>
          <p:nvPr/>
        </p:nvSpPr>
        <p:spPr>
          <a:xfrm>
            <a:off x="8924925" y="0"/>
            <a:ext cx="3267075" cy="6858000"/>
          </a:xfrm>
          <a:prstGeom prst="triangle">
            <a:avLst>
              <a:gd name="adj" fmla="val 100000"/>
            </a:avLst>
          </a:prstGeom>
          <a:solidFill>
            <a:srgbClr val="F772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0" name="等腰三角形 4"/>
          <p:cNvSpPr/>
          <p:nvPr/>
        </p:nvSpPr>
        <p:spPr>
          <a:xfrm rot="11374545">
            <a:off x="8839200" y="1468438"/>
            <a:ext cx="501650" cy="5270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772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1" name="等腰三角形 4"/>
          <p:cNvSpPr/>
          <p:nvPr/>
        </p:nvSpPr>
        <p:spPr>
          <a:xfrm rot="20476330">
            <a:off x="10464800" y="766763"/>
            <a:ext cx="1674813" cy="1760537"/>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2" name="等腰三角形 4"/>
          <p:cNvSpPr/>
          <p:nvPr/>
        </p:nvSpPr>
        <p:spPr>
          <a:xfrm>
            <a:off x="10202863" y="1533525"/>
            <a:ext cx="1282700" cy="134620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2DCCD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3" name="等腰三角形 4"/>
          <p:cNvSpPr/>
          <p:nvPr/>
        </p:nvSpPr>
        <p:spPr>
          <a:xfrm rot="3834254">
            <a:off x="9466263" y="5322888"/>
            <a:ext cx="342900" cy="3619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2DCCD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4" name="等腰三角形 4"/>
          <p:cNvSpPr/>
          <p:nvPr/>
        </p:nvSpPr>
        <p:spPr>
          <a:xfrm rot="3834254">
            <a:off x="9100344" y="6187282"/>
            <a:ext cx="244475" cy="255587"/>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8D84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5" name="等腰三角形 4"/>
          <p:cNvSpPr/>
          <p:nvPr/>
        </p:nvSpPr>
        <p:spPr>
          <a:xfrm rot="4726618">
            <a:off x="9940925" y="3300413"/>
            <a:ext cx="1177925" cy="12382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8D84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6" name="等腰三角形 4"/>
          <p:cNvSpPr/>
          <p:nvPr/>
        </p:nvSpPr>
        <p:spPr>
          <a:xfrm rot="21025852">
            <a:off x="11661775" y="754063"/>
            <a:ext cx="244475" cy="257175"/>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8D84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7" name="等腰三角形 4"/>
          <p:cNvSpPr/>
          <p:nvPr/>
        </p:nvSpPr>
        <p:spPr>
          <a:xfrm rot="3834254">
            <a:off x="8044656" y="329407"/>
            <a:ext cx="344487" cy="3619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8" name="等腰三角形 4"/>
          <p:cNvSpPr/>
          <p:nvPr/>
        </p:nvSpPr>
        <p:spPr>
          <a:xfrm rot="18038681">
            <a:off x="9340056" y="-207169"/>
            <a:ext cx="344488" cy="3619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9" name="等腰三角形 4"/>
          <p:cNvSpPr/>
          <p:nvPr/>
        </p:nvSpPr>
        <p:spPr>
          <a:xfrm rot="11374545">
            <a:off x="10853738" y="5605463"/>
            <a:ext cx="501650" cy="525462"/>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nvGrpSpPr>
          <p:cNvPr id="40" name="组合 49"/>
          <p:cNvGrpSpPr/>
          <p:nvPr/>
        </p:nvGrpSpPr>
        <p:grpSpPr>
          <a:xfrm>
            <a:off x="9152214" y="832757"/>
            <a:ext cx="3080989" cy="5591028"/>
            <a:chOff x="9152214" y="832757"/>
            <a:chExt cx="3080989" cy="5591028"/>
          </a:xfrm>
          <a:solidFill>
            <a:srgbClr val="FFFFFF"/>
          </a:solidFill>
        </p:grpSpPr>
        <p:sp>
          <p:nvSpPr>
            <p:cNvPr id="41" name="任意多边形 50"/>
            <p:cNvSpPr/>
            <p:nvPr/>
          </p:nvSpPr>
          <p:spPr>
            <a:xfrm rot="20476330">
              <a:off x="10748648" y="1409739"/>
              <a:ext cx="1484555" cy="991655"/>
            </a:xfrm>
            <a:custGeom>
              <a:avLst/>
              <a:gdLst>
                <a:gd name="connsiteX0" fmla="*/ 964253 w 1484555"/>
                <a:gd name="connsiteY0" fmla="*/ 0 h 991655"/>
                <a:gd name="connsiteX1" fmla="*/ 1484555 w 1484555"/>
                <a:gd name="connsiteY1" fmla="*/ 377030 h 991655"/>
                <a:gd name="connsiteX2" fmla="*/ 0 w 1484555"/>
                <a:gd name="connsiteY2" fmla="*/ 991655 h 991655"/>
              </a:gdLst>
              <a:ahLst/>
              <a:cxnLst>
                <a:cxn ang="0">
                  <a:pos x="connsiteX0" y="connsiteY0"/>
                </a:cxn>
                <a:cxn ang="0">
                  <a:pos x="connsiteX1" y="connsiteY1"/>
                </a:cxn>
                <a:cxn ang="0">
                  <a:pos x="connsiteX2" y="connsiteY2"/>
                </a:cxn>
              </a:cxnLst>
              <a:rect l="l" t="t" r="r" b="b"/>
              <a:pathLst>
                <a:path w="1484555" h="991655">
                  <a:moveTo>
                    <a:pt x="964253" y="0"/>
                  </a:moveTo>
                  <a:lnTo>
                    <a:pt x="1484555" y="377030"/>
                  </a:lnTo>
                  <a:lnTo>
                    <a:pt x="0" y="991655"/>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42" name="任意多边形 51"/>
            <p:cNvSpPr/>
            <p:nvPr/>
          </p:nvSpPr>
          <p:spPr>
            <a:xfrm>
              <a:off x="10971638" y="2127252"/>
              <a:ext cx="513649" cy="434792"/>
            </a:xfrm>
            <a:custGeom>
              <a:avLst/>
              <a:gdLst>
                <a:gd name="connsiteX0" fmla="*/ 207102 w 513649"/>
                <a:gd name="connsiteY0" fmla="*/ 0 h 434792"/>
                <a:gd name="connsiteX1" fmla="*/ 513649 w 513649"/>
                <a:gd name="connsiteY1" fmla="*/ 222135 h 434792"/>
                <a:gd name="connsiteX2" fmla="*/ 0 w 513649"/>
                <a:gd name="connsiteY2" fmla="*/ 434792 h 434792"/>
              </a:gdLst>
              <a:ahLst/>
              <a:cxnLst>
                <a:cxn ang="0">
                  <a:pos x="connsiteX0" y="connsiteY0"/>
                </a:cxn>
                <a:cxn ang="0">
                  <a:pos x="connsiteX1" y="connsiteY1"/>
                </a:cxn>
                <a:cxn ang="0">
                  <a:pos x="connsiteX2" y="connsiteY2"/>
                </a:cxn>
              </a:cxnLst>
              <a:rect l="l" t="t" r="r" b="b"/>
              <a:pathLst>
                <a:path w="513649" h="434792">
                  <a:moveTo>
                    <a:pt x="207102" y="0"/>
                  </a:moveTo>
                  <a:lnTo>
                    <a:pt x="513649" y="222135"/>
                  </a:lnTo>
                  <a:lnTo>
                    <a:pt x="0" y="434792"/>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43" name="任意多边形 52"/>
            <p:cNvSpPr/>
            <p:nvPr/>
          </p:nvSpPr>
          <p:spPr>
            <a:xfrm rot="3834254">
              <a:off x="9520560" y="5357206"/>
              <a:ext cx="314048" cy="287533"/>
            </a:xfrm>
            <a:custGeom>
              <a:avLst/>
              <a:gdLst>
                <a:gd name="connsiteX0" fmla="*/ 11468 w 314048"/>
                <a:gd name="connsiteY0" fmla="*/ 0 h 287533"/>
                <a:gd name="connsiteX1" fmla="*/ 314048 w 314048"/>
                <a:gd name="connsiteY1" fmla="*/ 219261 h 287533"/>
                <a:gd name="connsiteX2" fmla="*/ 149143 w 314048"/>
                <a:gd name="connsiteY2" fmla="*/ 287533 h 287533"/>
                <a:gd name="connsiteX3" fmla="*/ 0 w 314048"/>
                <a:gd name="connsiteY3" fmla="*/ 99595 h 287533"/>
              </a:gdLst>
              <a:ahLst/>
              <a:cxnLst>
                <a:cxn ang="0">
                  <a:pos x="connsiteX0" y="connsiteY0"/>
                </a:cxn>
                <a:cxn ang="0">
                  <a:pos x="connsiteX1" y="connsiteY1"/>
                </a:cxn>
                <a:cxn ang="0">
                  <a:pos x="connsiteX2" y="connsiteY2"/>
                </a:cxn>
                <a:cxn ang="0">
                  <a:pos x="connsiteX3" y="connsiteY3"/>
                </a:cxn>
              </a:cxnLst>
              <a:rect l="l" t="t" r="r" b="b"/>
              <a:pathLst>
                <a:path w="314048" h="287533">
                  <a:moveTo>
                    <a:pt x="11468" y="0"/>
                  </a:moveTo>
                  <a:lnTo>
                    <a:pt x="314048" y="219261"/>
                  </a:lnTo>
                  <a:lnTo>
                    <a:pt x="149143" y="287533"/>
                  </a:lnTo>
                  <a:lnTo>
                    <a:pt x="0" y="99595"/>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44" name="任意多边形 66"/>
            <p:cNvSpPr/>
            <p:nvPr/>
          </p:nvSpPr>
          <p:spPr>
            <a:xfrm rot="3834254">
              <a:off x="9141845" y="6212916"/>
              <a:ext cx="221238" cy="200499"/>
            </a:xfrm>
            <a:custGeom>
              <a:avLst/>
              <a:gdLst>
                <a:gd name="connsiteX0" fmla="*/ 6794 w 221238"/>
                <a:gd name="connsiteY0" fmla="*/ 0 h 200499"/>
                <a:gd name="connsiteX1" fmla="*/ 221238 w 221238"/>
                <a:gd name="connsiteY1" fmla="*/ 155395 h 200499"/>
                <a:gd name="connsiteX2" fmla="*/ 112294 w 221238"/>
                <a:gd name="connsiteY2" fmla="*/ 200499 h 200499"/>
                <a:gd name="connsiteX3" fmla="*/ 0 w 221238"/>
                <a:gd name="connsiteY3" fmla="*/ 58996 h 200499"/>
              </a:gdLst>
              <a:ahLst/>
              <a:cxnLst>
                <a:cxn ang="0">
                  <a:pos x="connsiteX0" y="connsiteY0"/>
                </a:cxn>
                <a:cxn ang="0">
                  <a:pos x="connsiteX1" y="connsiteY1"/>
                </a:cxn>
                <a:cxn ang="0">
                  <a:pos x="connsiteX2" y="connsiteY2"/>
                </a:cxn>
                <a:cxn ang="0">
                  <a:pos x="connsiteX3" y="connsiteY3"/>
                </a:cxn>
              </a:cxnLst>
              <a:rect l="l" t="t" r="r" b="b"/>
              <a:pathLst>
                <a:path w="221238" h="200499">
                  <a:moveTo>
                    <a:pt x="6794" y="0"/>
                  </a:moveTo>
                  <a:lnTo>
                    <a:pt x="221238" y="155395"/>
                  </a:lnTo>
                  <a:lnTo>
                    <a:pt x="112294" y="200499"/>
                  </a:lnTo>
                  <a:lnTo>
                    <a:pt x="0" y="58996"/>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45" name="任意多边形 68"/>
            <p:cNvSpPr/>
            <p:nvPr/>
          </p:nvSpPr>
          <p:spPr>
            <a:xfrm rot="4726618">
              <a:off x="10137641" y="3462627"/>
              <a:ext cx="1090268" cy="942332"/>
            </a:xfrm>
            <a:custGeom>
              <a:avLst/>
              <a:gdLst>
                <a:gd name="connsiteX0" fmla="*/ 54741 w 1090268"/>
                <a:gd name="connsiteY0" fmla="*/ 0 h 942332"/>
                <a:gd name="connsiteX1" fmla="*/ 1090268 w 1090268"/>
                <a:gd name="connsiteY1" fmla="*/ 750382 h 942332"/>
                <a:gd name="connsiteX2" fmla="*/ 626636 w 1090268"/>
                <a:gd name="connsiteY2" fmla="*/ 942332 h 942332"/>
                <a:gd name="connsiteX3" fmla="*/ 0 w 1090268"/>
                <a:gd name="connsiteY3" fmla="*/ 475377 h 942332"/>
              </a:gdLst>
              <a:ahLst/>
              <a:cxnLst>
                <a:cxn ang="0">
                  <a:pos x="connsiteX0" y="connsiteY0"/>
                </a:cxn>
                <a:cxn ang="0">
                  <a:pos x="connsiteX1" y="connsiteY1"/>
                </a:cxn>
                <a:cxn ang="0">
                  <a:pos x="connsiteX2" y="connsiteY2"/>
                </a:cxn>
                <a:cxn ang="0">
                  <a:pos x="connsiteX3" y="connsiteY3"/>
                </a:cxn>
              </a:cxnLst>
              <a:rect l="l" t="t" r="r" b="b"/>
              <a:pathLst>
                <a:path w="1090268" h="942332">
                  <a:moveTo>
                    <a:pt x="54741" y="0"/>
                  </a:moveTo>
                  <a:lnTo>
                    <a:pt x="1090268" y="750382"/>
                  </a:lnTo>
                  <a:lnTo>
                    <a:pt x="626636" y="942332"/>
                  </a:lnTo>
                  <a:lnTo>
                    <a:pt x="0" y="475377"/>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46" name="任意多边形 69"/>
            <p:cNvSpPr/>
            <p:nvPr/>
          </p:nvSpPr>
          <p:spPr>
            <a:xfrm rot="21025852">
              <a:off x="11693675" y="832757"/>
              <a:ext cx="217959" cy="164561"/>
            </a:xfrm>
            <a:custGeom>
              <a:avLst/>
              <a:gdLst>
                <a:gd name="connsiteX0" fmla="*/ 115393 w 217959"/>
                <a:gd name="connsiteY0" fmla="*/ 0 h 164561"/>
                <a:gd name="connsiteX1" fmla="*/ 217959 w 217959"/>
                <a:gd name="connsiteY1" fmla="*/ 74324 h 164561"/>
                <a:gd name="connsiteX2" fmla="*/ 0 w 217959"/>
                <a:gd name="connsiteY2" fmla="*/ 164561 h 164561"/>
              </a:gdLst>
              <a:ahLst/>
              <a:cxnLst>
                <a:cxn ang="0">
                  <a:pos x="connsiteX0" y="connsiteY0"/>
                </a:cxn>
                <a:cxn ang="0">
                  <a:pos x="connsiteX1" y="connsiteY1"/>
                </a:cxn>
                <a:cxn ang="0">
                  <a:pos x="connsiteX2" y="connsiteY2"/>
                </a:cxn>
              </a:cxnLst>
              <a:rect l="l" t="t" r="r" b="b"/>
              <a:pathLst>
                <a:path w="217959" h="164561">
                  <a:moveTo>
                    <a:pt x="115393" y="0"/>
                  </a:moveTo>
                  <a:lnTo>
                    <a:pt x="217959" y="74324"/>
                  </a:lnTo>
                  <a:lnTo>
                    <a:pt x="0" y="16456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sp>
        <p:nvSpPr>
          <p:cNvPr id="47" name="等腰三角形 4"/>
          <p:cNvSpPr/>
          <p:nvPr/>
        </p:nvSpPr>
        <p:spPr>
          <a:xfrm rot="1555719">
            <a:off x="6561138" y="669925"/>
            <a:ext cx="242887" cy="255588"/>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nvGrpSpPr>
          <p:cNvPr id="48" name="组 47"/>
          <p:cNvGrpSpPr/>
          <p:nvPr/>
        </p:nvGrpSpPr>
        <p:grpSpPr>
          <a:xfrm>
            <a:off x="853823" y="1290267"/>
            <a:ext cx="1919540" cy="596856"/>
            <a:chOff x="4081112" y="875484"/>
            <a:chExt cx="4029776" cy="434340"/>
          </a:xfrm>
        </p:grpSpPr>
        <p:sp>
          <p:nvSpPr>
            <p:cNvPr id="49" name="圆角矩形 48"/>
            <p:cNvSpPr/>
            <p:nvPr/>
          </p:nvSpPr>
          <p:spPr>
            <a:xfrm>
              <a:off x="4136900" y="875484"/>
              <a:ext cx="3918200" cy="434340"/>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000"/>
            </a:p>
          </p:txBody>
        </p:sp>
        <p:sp>
          <p:nvSpPr>
            <p:cNvPr id="50" name="文本框 49"/>
            <p:cNvSpPr txBox="1"/>
            <p:nvPr/>
          </p:nvSpPr>
          <p:spPr>
            <a:xfrm>
              <a:off x="4081112" y="907988"/>
              <a:ext cx="4029776" cy="335960"/>
            </a:xfrm>
            <a:prstGeom prst="rect">
              <a:avLst/>
            </a:prstGeom>
            <a:noFill/>
          </p:spPr>
          <p:txBody>
            <a:bodyPr wrap="square" rtlCol="0">
              <a:spAutoFit/>
            </a:bodyPr>
            <a:lstStyle/>
            <a:p>
              <a:pPr algn="ctr"/>
              <a:r>
                <a:rPr kumimoji="1" lang="zh-CN" altLang="en-US" sz="2400" b="1" dirty="0" smtClean="0">
                  <a:solidFill>
                    <a:schemeClr val="bg1"/>
                  </a:solidFill>
                  <a:latin typeface="Microsoft YaHei" charset="-122"/>
                  <a:ea typeface="Microsoft YaHei" charset="-122"/>
                  <a:cs typeface="Microsoft YaHei" charset="-122"/>
                </a:rPr>
                <a:t>定义</a:t>
              </a:r>
              <a:endParaRPr kumimoji="1" lang="zh-CN" altLang="en-US" sz="2400" b="1" dirty="0">
                <a:solidFill>
                  <a:schemeClr val="bg1"/>
                </a:solidFill>
                <a:latin typeface="Microsoft YaHei" charset="-122"/>
                <a:ea typeface="Microsoft YaHei" charset="-122"/>
                <a:cs typeface="Microsoft YaHei" charset="-122"/>
              </a:endParaRPr>
            </a:p>
          </p:txBody>
        </p:sp>
      </p:grpSp>
      <p:sp>
        <p:nvSpPr>
          <p:cNvPr id="2" name="矩形 1"/>
          <p:cNvSpPr/>
          <p:nvPr/>
        </p:nvSpPr>
        <p:spPr>
          <a:xfrm>
            <a:off x="859833" y="2147555"/>
            <a:ext cx="6096000" cy="3323987"/>
          </a:xfrm>
          <a:prstGeom prst="rect">
            <a:avLst/>
          </a:prstGeom>
        </p:spPr>
        <p:txBody>
          <a:bodyPr>
            <a:spAutoFit/>
          </a:bodyPr>
          <a:lstStyle/>
          <a:p>
            <a:pPr algn="just">
              <a:lnSpc>
                <a:spcPct val="150000"/>
              </a:lnSpc>
            </a:pPr>
            <a:r>
              <a:rPr lang="zh-CN" altLang="en-US" sz="2000" dirty="0">
                <a:solidFill>
                  <a:srgbClr val="000000"/>
                </a:solidFill>
                <a:latin typeface="Microsoft YaHei" charset="-122"/>
                <a:ea typeface="Microsoft YaHei" charset="-122"/>
                <a:cs typeface="Microsoft YaHei" charset="-122"/>
              </a:rPr>
              <a:t>软件原型是对提议新产品的</a:t>
            </a:r>
            <a:r>
              <a:rPr lang="zh-CN" altLang="en-US" sz="2000" b="1" dirty="0">
                <a:solidFill>
                  <a:srgbClr val="FB0007"/>
                </a:solidFill>
                <a:latin typeface="Microsoft YaHei" charset="-122"/>
                <a:ea typeface="Microsoft YaHei" charset="-122"/>
                <a:cs typeface="Microsoft YaHei" charset="-122"/>
              </a:rPr>
              <a:t>部分</a:t>
            </a:r>
            <a:r>
              <a:rPr lang="zh-CN" altLang="en-US" sz="2000" b="1" dirty="0">
                <a:solidFill>
                  <a:srgbClr val="000000"/>
                </a:solidFill>
                <a:latin typeface="Microsoft YaHei" charset="-122"/>
                <a:ea typeface="Microsoft YaHei" charset="-122"/>
                <a:cs typeface="Microsoft YaHei" charset="-122"/>
              </a:rPr>
              <a:t>、</a:t>
            </a:r>
            <a:r>
              <a:rPr lang="zh-CN" altLang="en-US" sz="2000" b="1" dirty="0">
                <a:solidFill>
                  <a:srgbClr val="FB0007"/>
                </a:solidFill>
                <a:latin typeface="Microsoft YaHei" charset="-122"/>
                <a:ea typeface="Microsoft YaHei" charset="-122"/>
                <a:cs typeface="Microsoft YaHei" charset="-122"/>
              </a:rPr>
              <a:t>可能的</a:t>
            </a:r>
            <a:r>
              <a:rPr lang="zh-CN" altLang="en-US" sz="2000" dirty="0">
                <a:solidFill>
                  <a:srgbClr val="000000"/>
                </a:solidFill>
                <a:latin typeface="Microsoft YaHei" charset="-122"/>
                <a:ea typeface="Microsoft YaHei" charset="-122"/>
                <a:cs typeface="Microsoft YaHei" charset="-122"/>
              </a:rPr>
              <a:t>或是</a:t>
            </a:r>
            <a:r>
              <a:rPr lang="zh-CN" altLang="en-US" sz="2000" b="1" dirty="0">
                <a:solidFill>
                  <a:srgbClr val="FB0007"/>
                </a:solidFill>
                <a:latin typeface="Microsoft YaHei" charset="-122"/>
                <a:ea typeface="Microsoft YaHei" charset="-122"/>
                <a:cs typeface="Microsoft YaHei" charset="-122"/>
              </a:rPr>
              <a:t>初步的</a:t>
            </a:r>
            <a:r>
              <a:rPr lang="zh-CN" altLang="en-US" sz="2000" dirty="0">
                <a:solidFill>
                  <a:srgbClr val="000000"/>
                </a:solidFill>
                <a:latin typeface="Microsoft YaHei" charset="-122"/>
                <a:ea typeface="Microsoft YaHei" charset="-122"/>
                <a:cs typeface="Microsoft YaHei" charset="-122"/>
              </a:rPr>
              <a:t>实现。</a:t>
            </a:r>
          </a:p>
          <a:p>
            <a:pPr algn="just">
              <a:lnSpc>
                <a:spcPct val="150000"/>
              </a:lnSpc>
            </a:pPr>
            <a:r>
              <a:rPr lang="zh-CN" altLang="en-US" sz="2000" dirty="0">
                <a:solidFill>
                  <a:srgbClr val="000000"/>
                </a:solidFill>
                <a:latin typeface="Microsoft YaHei" charset="-122"/>
                <a:ea typeface="Microsoft YaHei" charset="-122"/>
                <a:cs typeface="Microsoft YaHei" charset="-122"/>
              </a:rPr>
              <a:t>软件原型可能只是实际系统的</a:t>
            </a:r>
            <a:r>
              <a:rPr lang="zh-CN" altLang="en-US" sz="2000" b="1" dirty="0">
                <a:solidFill>
                  <a:srgbClr val="FB0007"/>
                </a:solidFill>
                <a:latin typeface="Microsoft YaHei" charset="-122"/>
                <a:ea typeface="Microsoft YaHei" charset="-122"/>
                <a:cs typeface="Microsoft YaHei" charset="-122"/>
              </a:rPr>
              <a:t>一部分</a:t>
            </a:r>
            <a:r>
              <a:rPr lang="zh-CN" altLang="en-US" sz="2000" dirty="0">
                <a:solidFill>
                  <a:srgbClr val="000000"/>
                </a:solidFill>
                <a:latin typeface="Microsoft YaHei" charset="-122"/>
                <a:ea typeface="Microsoft YaHei" charset="-122"/>
                <a:cs typeface="Microsoft YaHei" charset="-122"/>
              </a:rPr>
              <a:t>或者是实际系统的一个</a:t>
            </a:r>
            <a:r>
              <a:rPr lang="zh-CN" altLang="en-US" sz="2000" b="1" dirty="0">
                <a:solidFill>
                  <a:srgbClr val="FB0007"/>
                </a:solidFill>
                <a:latin typeface="Microsoft YaHei" charset="-122"/>
                <a:ea typeface="Microsoft YaHei" charset="-122"/>
                <a:cs typeface="Microsoft YaHei" charset="-122"/>
              </a:rPr>
              <a:t>模型</a:t>
            </a:r>
            <a:r>
              <a:rPr lang="zh-CN" altLang="en-US" sz="2000" dirty="0">
                <a:solidFill>
                  <a:srgbClr val="000000"/>
                </a:solidFill>
                <a:latin typeface="Microsoft YaHei" charset="-122"/>
                <a:ea typeface="Microsoft YaHei" charset="-122"/>
                <a:cs typeface="Microsoft YaHei" charset="-122"/>
              </a:rPr>
              <a:t>，可能没有任何实用的功能。可以是一个静态设计或者是工作模型；草图或者高度详尽的屏幕界面；功能的可视化的展示或是全部的展示；或是未来产品的模拟</a:t>
            </a:r>
            <a:r>
              <a:rPr lang="zh-CN" altLang="en-US" sz="2000" dirty="0" smtClean="0">
                <a:solidFill>
                  <a:srgbClr val="000000"/>
                </a:solidFill>
                <a:latin typeface="Microsoft YaHei" charset="-122"/>
                <a:ea typeface="Microsoft YaHei" charset="-122"/>
                <a:cs typeface="Microsoft YaHei" charset="-122"/>
              </a:rPr>
              <a:t>。</a:t>
            </a:r>
            <a:r>
              <a:rPr lang="en-US" altLang="zh-CN" sz="2000" dirty="0" smtClean="0">
                <a:solidFill>
                  <a:srgbClr val="000000"/>
                </a:solidFill>
                <a:latin typeface="Microsoft YaHei" charset="-122"/>
                <a:ea typeface="Microsoft YaHei" charset="-122"/>
                <a:cs typeface="Microsoft YaHei" charset="-122"/>
              </a:rPr>
              <a:t>[1]</a:t>
            </a:r>
            <a:endParaRPr lang="zh-CN" altLang="en-US" sz="2000" dirty="0">
              <a:solidFill>
                <a:srgbClr val="000000"/>
              </a:solidFill>
              <a:effectLst/>
              <a:latin typeface="Microsoft YaHei" charset="-122"/>
              <a:ea typeface="Microsoft YaHei" charset="-122"/>
              <a:cs typeface="Microsoft YaHei" charset="-122"/>
            </a:endParaRPr>
          </a:p>
        </p:txBody>
      </p:sp>
    </p:spTree>
    <p:extLst>
      <p:ext uri="{BB962C8B-B14F-4D97-AF65-F5344CB8AC3E}">
        <p14:creationId xmlns:p14="http://schemas.microsoft.com/office/powerpoint/2010/main" val="649311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accel="50000" decel="50000"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1000" fill="hold"/>
                                        <p:tgtEl>
                                          <p:spTgt spid="24"/>
                                        </p:tgtEl>
                                        <p:attrNameLst>
                                          <p:attrName>ppt_x</p:attrName>
                                        </p:attrNameLst>
                                      </p:cBhvr>
                                      <p:tavLst>
                                        <p:tav tm="0">
                                          <p:val>
                                            <p:strVal val="1+#ppt_w/2"/>
                                          </p:val>
                                        </p:tav>
                                        <p:tav tm="100000">
                                          <p:val>
                                            <p:strVal val="#ppt_x"/>
                                          </p:val>
                                        </p:tav>
                                      </p:tavLst>
                                    </p:anim>
                                    <p:anim calcmode="lin" valueType="num">
                                      <p:cBhvr additive="base">
                                        <p:cTn id="8" dur="1000" fill="hold"/>
                                        <p:tgtEl>
                                          <p:spTgt spid="24"/>
                                        </p:tgtEl>
                                        <p:attrNameLst>
                                          <p:attrName>ppt_y</p:attrName>
                                        </p:attrNameLst>
                                      </p:cBhvr>
                                      <p:tavLst>
                                        <p:tav tm="0">
                                          <p:val>
                                            <p:strVal val="#ppt_y"/>
                                          </p:val>
                                        </p:tav>
                                        <p:tav tm="100000">
                                          <p:val>
                                            <p:strVal val="#ppt_y"/>
                                          </p:val>
                                        </p:tav>
                                      </p:tavLst>
                                    </p:anim>
                                  </p:childTnLst>
                                </p:cTn>
                              </p:par>
                              <p:par>
                                <p:cTn id="9" presetID="2" presetClass="entr" presetSubtype="2" accel="50000" decel="50000" fill="hold" grpId="0" nodeType="withEffect">
                                  <p:stCondLst>
                                    <p:cond delay="0"/>
                                  </p:stCondLst>
                                  <p:childTnLst>
                                    <p:set>
                                      <p:cBhvr>
                                        <p:cTn id="10" dur="1" fill="hold">
                                          <p:stCondLst>
                                            <p:cond delay="0"/>
                                          </p:stCondLst>
                                        </p:cTn>
                                        <p:tgtEl>
                                          <p:spTgt spid="30"/>
                                        </p:tgtEl>
                                        <p:attrNameLst>
                                          <p:attrName>style.visibility</p:attrName>
                                        </p:attrNameLst>
                                      </p:cBhvr>
                                      <p:to>
                                        <p:strVal val="visible"/>
                                      </p:to>
                                    </p:set>
                                    <p:anim calcmode="lin" valueType="num">
                                      <p:cBhvr additive="base">
                                        <p:cTn id="11" dur="1000" fill="hold"/>
                                        <p:tgtEl>
                                          <p:spTgt spid="30"/>
                                        </p:tgtEl>
                                        <p:attrNameLst>
                                          <p:attrName>ppt_x</p:attrName>
                                        </p:attrNameLst>
                                      </p:cBhvr>
                                      <p:tavLst>
                                        <p:tav tm="0">
                                          <p:val>
                                            <p:strVal val="1+#ppt_w/2"/>
                                          </p:val>
                                        </p:tav>
                                        <p:tav tm="100000">
                                          <p:val>
                                            <p:strVal val="#ppt_x"/>
                                          </p:val>
                                        </p:tav>
                                      </p:tavLst>
                                    </p:anim>
                                    <p:anim calcmode="lin" valueType="num">
                                      <p:cBhvr additive="base">
                                        <p:cTn id="12" dur="1000" fill="hold"/>
                                        <p:tgtEl>
                                          <p:spTgt spid="30"/>
                                        </p:tgtEl>
                                        <p:attrNameLst>
                                          <p:attrName>ppt_y</p:attrName>
                                        </p:attrNameLst>
                                      </p:cBhvr>
                                      <p:tavLst>
                                        <p:tav tm="0">
                                          <p:val>
                                            <p:strVal val="#ppt_y"/>
                                          </p:val>
                                        </p:tav>
                                        <p:tav tm="100000">
                                          <p:val>
                                            <p:strVal val="#ppt_y"/>
                                          </p:val>
                                        </p:tav>
                                      </p:tavLst>
                                    </p:anim>
                                  </p:childTnLst>
                                </p:cTn>
                              </p:par>
                              <p:par>
                                <p:cTn id="13" presetID="2" presetClass="entr" presetSubtype="2" accel="50000" decel="50000" fill="hold" grpId="0" nodeType="withEffect">
                                  <p:stCondLst>
                                    <p:cond delay="0"/>
                                  </p:stCondLst>
                                  <p:childTnLst>
                                    <p:set>
                                      <p:cBhvr>
                                        <p:cTn id="14" dur="1" fill="hold">
                                          <p:stCondLst>
                                            <p:cond delay="0"/>
                                          </p:stCondLst>
                                        </p:cTn>
                                        <p:tgtEl>
                                          <p:spTgt spid="31"/>
                                        </p:tgtEl>
                                        <p:attrNameLst>
                                          <p:attrName>style.visibility</p:attrName>
                                        </p:attrNameLst>
                                      </p:cBhvr>
                                      <p:to>
                                        <p:strVal val="visible"/>
                                      </p:to>
                                    </p:set>
                                    <p:anim calcmode="lin" valueType="num">
                                      <p:cBhvr additive="base">
                                        <p:cTn id="15" dur="1000" fill="hold"/>
                                        <p:tgtEl>
                                          <p:spTgt spid="31"/>
                                        </p:tgtEl>
                                        <p:attrNameLst>
                                          <p:attrName>ppt_x</p:attrName>
                                        </p:attrNameLst>
                                      </p:cBhvr>
                                      <p:tavLst>
                                        <p:tav tm="0">
                                          <p:val>
                                            <p:strVal val="1+#ppt_w/2"/>
                                          </p:val>
                                        </p:tav>
                                        <p:tav tm="100000">
                                          <p:val>
                                            <p:strVal val="#ppt_x"/>
                                          </p:val>
                                        </p:tav>
                                      </p:tavLst>
                                    </p:anim>
                                    <p:anim calcmode="lin" valueType="num">
                                      <p:cBhvr additive="base">
                                        <p:cTn id="16" dur="1000" fill="hold"/>
                                        <p:tgtEl>
                                          <p:spTgt spid="31"/>
                                        </p:tgtEl>
                                        <p:attrNameLst>
                                          <p:attrName>ppt_y</p:attrName>
                                        </p:attrNameLst>
                                      </p:cBhvr>
                                      <p:tavLst>
                                        <p:tav tm="0">
                                          <p:val>
                                            <p:strVal val="#ppt_y"/>
                                          </p:val>
                                        </p:tav>
                                        <p:tav tm="100000">
                                          <p:val>
                                            <p:strVal val="#ppt_y"/>
                                          </p:val>
                                        </p:tav>
                                      </p:tavLst>
                                    </p:anim>
                                  </p:childTnLst>
                                </p:cTn>
                              </p:par>
                              <p:par>
                                <p:cTn id="17" presetID="2" presetClass="entr" presetSubtype="2" accel="50000" decel="50000" fill="hold" grpId="0" nodeType="withEffect">
                                  <p:stCondLst>
                                    <p:cond delay="0"/>
                                  </p:stCondLst>
                                  <p:childTnLst>
                                    <p:set>
                                      <p:cBhvr>
                                        <p:cTn id="18" dur="1" fill="hold">
                                          <p:stCondLst>
                                            <p:cond delay="0"/>
                                          </p:stCondLst>
                                        </p:cTn>
                                        <p:tgtEl>
                                          <p:spTgt spid="32"/>
                                        </p:tgtEl>
                                        <p:attrNameLst>
                                          <p:attrName>style.visibility</p:attrName>
                                        </p:attrNameLst>
                                      </p:cBhvr>
                                      <p:to>
                                        <p:strVal val="visible"/>
                                      </p:to>
                                    </p:set>
                                    <p:anim calcmode="lin" valueType="num">
                                      <p:cBhvr additive="base">
                                        <p:cTn id="19" dur="1000" fill="hold"/>
                                        <p:tgtEl>
                                          <p:spTgt spid="32"/>
                                        </p:tgtEl>
                                        <p:attrNameLst>
                                          <p:attrName>ppt_x</p:attrName>
                                        </p:attrNameLst>
                                      </p:cBhvr>
                                      <p:tavLst>
                                        <p:tav tm="0">
                                          <p:val>
                                            <p:strVal val="1+#ppt_w/2"/>
                                          </p:val>
                                        </p:tav>
                                        <p:tav tm="100000">
                                          <p:val>
                                            <p:strVal val="#ppt_x"/>
                                          </p:val>
                                        </p:tav>
                                      </p:tavLst>
                                    </p:anim>
                                    <p:anim calcmode="lin" valueType="num">
                                      <p:cBhvr additive="base">
                                        <p:cTn id="20" dur="1000" fill="hold"/>
                                        <p:tgtEl>
                                          <p:spTgt spid="32"/>
                                        </p:tgtEl>
                                        <p:attrNameLst>
                                          <p:attrName>ppt_y</p:attrName>
                                        </p:attrNameLst>
                                      </p:cBhvr>
                                      <p:tavLst>
                                        <p:tav tm="0">
                                          <p:val>
                                            <p:strVal val="#ppt_y"/>
                                          </p:val>
                                        </p:tav>
                                        <p:tav tm="100000">
                                          <p:val>
                                            <p:strVal val="#ppt_y"/>
                                          </p:val>
                                        </p:tav>
                                      </p:tavLst>
                                    </p:anim>
                                  </p:childTnLst>
                                </p:cTn>
                              </p:par>
                              <p:par>
                                <p:cTn id="21" presetID="2" presetClass="entr" presetSubtype="2" accel="50000" decel="50000" fill="hold" grpId="0" nodeType="withEffect">
                                  <p:stCondLst>
                                    <p:cond delay="0"/>
                                  </p:stCondLst>
                                  <p:childTnLst>
                                    <p:set>
                                      <p:cBhvr>
                                        <p:cTn id="22" dur="1" fill="hold">
                                          <p:stCondLst>
                                            <p:cond delay="0"/>
                                          </p:stCondLst>
                                        </p:cTn>
                                        <p:tgtEl>
                                          <p:spTgt spid="33"/>
                                        </p:tgtEl>
                                        <p:attrNameLst>
                                          <p:attrName>style.visibility</p:attrName>
                                        </p:attrNameLst>
                                      </p:cBhvr>
                                      <p:to>
                                        <p:strVal val="visible"/>
                                      </p:to>
                                    </p:set>
                                    <p:anim calcmode="lin" valueType="num">
                                      <p:cBhvr additive="base">
                                        <p:cTn id="23" dur="1000" fill="hold"/>
                                        <p:tgtEl>
                                          <p:spTgt spid="33"/>
                                        </p:tgtEl>
                                        <p:attrNameLst>
                                          <p:attrName>ppt_x</p:attrName>
                                        </p:attrNameLst>
                                      </p:cBhvr>
                                      <p:tavLst>
                                        <p:tav tm="0">
                                          <p:val>
                                            <p:strVal val="1+#ppt_w/2"/>
                                          </p:val>
                                        </p:tav>
                                        <p:tav tm="100000">
                                          <p:val>
                                            <p:strVal val="#ppt_x"/>
                                          </p:val>
                                        </p:tav>
                                      </p:tavLst>
                                    </p:anim>
                                    <p:anim calcmode="lin" valueType="num">
                                      <p:cBhvr additive="base">
                                        <p:cTn id="24" dur="1000" fill="hold"/>
                                        <p:tgtEl>
                                          <p:spTgt spid="33"/>
                                        </p:tgtEl>
                                        <p:attrNameLst>
                                          <p:attrName>ppt_y</p:attrName>
                                        </p:attrNameLst>
                                      </p:cBhvr>
                                      <p:tavLst>
                                        <p:tav tm="0">
                                          <p:val>
                                            <p:strVal val="#ppt_y"/>
                                          </p:val>
                                        </p:tav>
                                        <p:tav tm="100000">
                                          <p:val>
                                            <p:strVal val="#ppt_y"/>
                                          </p:val>
                                        </p:tav>
                                      </p:tavLst>
                                    </p:anim>
                                  </p:childTnLst>
                                </p:cTn>
                              </p:par>
                              <p:par>
                                <p:cTn id="25" presetID="2" presetClass="entr" presetSubtype="2" accel="50000" decel="50000" fill="hold" grpId="0" nodeType="withEffect">
                                  <p:stCondLst>
                                    <p:cond delay="0"/>
                                  </p:stCondLst>
                                  <p:childTnLst>
                                    <p:set>
                                      <p:cBhvr>
                                        <p:cTn id="26" dur="1" fill="hold">
                                          <p:stCondLst>
                                            <p:cond delay="0"/>
                                          </p:stCondLst>
                                        </p:cTn>
                                        <p:tgtEl>
                                          <p:spTgt spid="34"/>
                                        </p:tgtEl>
                                        <p:attrNameLst>
                                          <p:attrName>style.visibility</p:attrName>
                                        </p:attrNameLst>
                                      </p:cBhvr>
                                      <p:to>
                                        <p:strVal val="visible"/>
                                      </p:to>
                                    </p:set>
                                    <p:anim calcmode="lin" valueType="num">
                                      <p:cBhvr additive="base">
                                        <p:cTn id="27" dur="1000" fill="hold"/>
                                        <p:tgtEl>
                                          <p:spTgt spid="34"/>
                                        </p:tgtEl>
                                        <p:attrNameLst>
                                          <p:attrName>ppt_x</p:attrName>
                                        </p:attrNameLst>
                                      </p:cBhvr>
                                      <p:tavLst>
                                        <p:tav tm="0">
                                          <p:val>
                                            <p:strVal val="1+#ppt_w/2"/>
                                          </p:val>
                                        </p:tav>
                                        <p:tav tm="100000">
                                          <p:val>
                                            <p:strVal val="#ppt_x"/>
                                          </p:val>
                                        </p:tav>
                                      </p:tavLst>
                                    </p:anim>
                                    <p:anim calcmode="lin" valueType="num">
                                      <p:cBhvr additive="base">
                                        <p:cTn id="28" dur="1000" fill="hold"/>
                                        <p:tgtEl>
                                          <p:spTgt spid="34"/>
                                        </p:tgtEl>
                                        <p:attrNameLst>
                                          <p:attrName>ppt_y</p:attrName>
                                        </p:attrNameLst>
                                      </p:cBhvr>
                                      <p:tavLst>
                                        <p:tav tm="0">
                                          <p:val>
                                            <p:strVal val="#ppt_y"/>
                                          </p:val>
                                        </p:tav>
                                        <p:tav tm="100000">
                                          <p:val>
                                            <p:strVal val="#ppt_y"/>
                                          </p:val>
                                        </p:tav>
                                      </p:tavLst>
                                    </p:anim>
                                  </p:childTnLst>
                                </p:cTn>
                              </p:par>
                              <p:par>
                                <p:cTn id="29" presetID="2" presetClass="entr" presetSubtype="2" accel="50000" decel="50000" fill="hold" grpId="0" nodeType="withEffect">
                                  <p:stCondLst>
                                    <p:cond delay="0"/>
                                  </p:stCondLst>
                                  <p:childTnLst>
                                    <p:set>
                                      <p:cBhvr>
                                        <p:cTn id="30" dur="1" fill="hold">
                                          <p:stCondLst>
                                            <p:cond delay="0"/>
                                          </p:stCondLst>
                                        </p:cTn>
                                        <p:tgtEl>
                                          <p:spTgt spid="35"/>
                                        </p:tgtEl>
                                        <p:attrNameLst>
                                          <p:attrName>style.visibility</p:attrName>
                                        </p:attrNameLst>
                                      </p:cBhvr>
                                      <p:to>
                                        <p:strVal val="visible"/>
                                      </p:to>
                                    </p:set>
                                    <p:anim calcmode="lin" valueType="num">
                                      <p:cBhvr additive="base">
                                        <p:cTn id="31" dur="1000" fill="hold"/>
                                        <p:tgtEl>
                                          <p:spTgt spid="35"/>
                                        </p:tgtEl>
                                        <p:attrNameLst>
                                          <p:attrName>ppt_x</p:attrName>
                                        </p:attrNameLst>
                                      </p:cBhvr>
                                      <p:tavLst>
                                        <p:tav tm="0">
                                          <p:val>
                                            <p:strVal val="1+#ppt_w/2"/>
                                          </p:val>
                                        </p:tav>
                                        <p:tav tm="100000">
                                          <p:val>
                                            <p:strVal val="#ppt_x"/>
                                          </p:val>
                                        </p:tav>
                                      </p:tavLst>
                                    </p:anim>
                                    <p:anim calcmode="lin" valueType="num">
                                      <p:cBhvr additive="base">
                                        <p:cTn id="32" dur="1000" fill="hold"/>
                                        <p:tgtEl>
                                          <p:spTgt spid="35"/>
                                        </p:tgtEl>
                                        <p:attrNameLst>
                                          <p:attrName>ppt_y</p:attrName>
                                        </p:attrNameLst>
                                      </p:cBhvr>
                                      <p:tavLst>
                                        <p:tav tm="0">
                                          <p:val>
                                            <p:strVal val="#ppt_y"/>
                                          </p:val>
                                        </p:tav>
                                        <p:tav tm="100000">
                                          <p:val>
                                            <p:strVal val="#ppt_y"/>
                                          </p:val>
                                        </p:tav>
                                      </p:tavLst>
                                    </p:anim>
                                  </p:childTnLst>
                                </p:cTn>
                              </p:par>
                              <p:par>
                                <p:cTn id="33" presetID="2" presetClass="entr" presetSubtype="2" accel="50000" decel="50000" fill="hold" grpId="0" nodeType="withEffect">
                                  <p:stCondLst>
                                    <p:cond delay="0"/>
                                  </p:stCondLst>
                                  <p:childTnLst>
                                    <p:set>
                                      <p:cBhvr>
                                        <p:cTn id="34" dur="1" fill="hold">
                                          <p:stCondLst>
                                            <p:cond delay="0"/>
                                          </p:stCondLst>
                                        </p:cTn>
                                        <p:tgtEl>
                                          <p:spTgt spid="36"/>
                                        </p:tgtEl>
                                        <p:attrNameLst>
                                          <p:attrName>style.visibility</p:attrName>
                                        </p:attrNameLst>
                                      </p:cBhvr>
                                      <p:to>
                                        <p:strVal val="visible"/>
                                      </p:to>
                                    </p:set>
                                    <p:anim calcmode="lin" valueType="num">
                                      <p:cBhvr additive="base">
                                        <p:cTn id="35" dur="1000" fill="hold"/>
                                        <p:tgtEl>
                                          <p:spTgt spid="36"/>
                                        </p:tgtEl>
                                        <p:attrNameLst>
                                          <p:attrName>ppt_x</p:attrName>
                                        </p:attrNameLst>
                                      </p:cBhvr>
                                      <p:tavLst>
                                        <p:tav tm="0">
                                          <p:val>
                                            <p:strVal val="1+#ppt_w/2"/>
                                          </p:val>
                                        </p:tav>
                                        <p:tav tm="100000">
                                          <p:val>
                                            <p:strVal val="#ppt_x"/>
                                          </p:val>
                                        </p:tav>
                                      </p:tavLst>
                                    </p:anim>
                                    <p:anim calcmode="lin" valueType="num">
                                      <p:cBhvr additive="base">
                                        <p:cTn id="36" dur="1000" fill="hold"/>
                                        <p:tgtEl>
                                          <p:spTgt spid="36"/>
                                        </p:tgtEl>
                                        <p:attrNameLst>
                                          <p:attrName>ppt_y</p:attrName>
                                        </p:attrNameLst>
                                      </p:cBhvr>
                                      <p:tavLst>
                                        <p:tav tm="0">
                                          <p:val>
                                            <p:strVal val="#ppt_y"/>
                                          </p:val>
                                        </p:tav>
                                        <p:tav tm="100000">
                                          <p:val>
                                            <p:strVal val="#ppt_y"/>
                                          </p:val>
                                        </p:tav>
                                      </p:tavLst>
                                    </p:anim>
                                  </p:childTnLst>
                                </p:cTn>
                              </p:par>
                              <p:par>
                                <p:cTn id="37" presetID="2" presetClass="entr" presetSubtype="2" accel="50000" decel="50000" fill="hold" grpId="0" nodeType="withEffect">
                                  <p:stCondLst>
                                    <p:cond delay="0"/>
                                  </p:stCondLst>
                                  <p:childTnLst>
                                    <p:set>
                                      <p:cBhvr>
                                        <p:cTn id="38" dur="1" fill="hold">
                                          <p:stCondLst>
                                            <p:cond delay="0"/>
                                          </p:stCondLst>
                                        </p:cTn>
                                        <p:tgtEl>
                                          <p:spTgt spid="37"/>
                                        </p:tgtEl>
                                        <p:attrNameLst>
                                          <p:attrName>style.visibility</p:attrName>
                                        </p:attrNameLst>
                                      </p:cBhvr>
                                      <p:to>
                                        <p:strVal val="visible"/>
                                      </p:to>
                                    </p:set>
                                    <p:anim calcmode="lin" valueType="num">
                                      <p:cBhvr additive="base">
                                        <p:cTn id="39" dur="1000" fill="hold"/>
                                        <p:tgtEl>
                                          <p:spTgt spid="37"/>
                                        </p:tgtEl>
                                        <p:attrNameLst>
                                          <p:attrName>ppt_x</p:attrName>
                                        </p:attrNameLst>
                                      </p:cBhvr>
                                      <p:tavLst>
                                        <p:tav tm="0">
                                          <p:val>
                                            <p:strVal val="1+#ppt_w/2"/>
                                          </p:val>
                                        </p:tav>
                                        <p:tav tm="100000">
                                          <p:val>
                                            <p:strVal val="#ppt_x"/>
                                          </p:val>
                                        </p:tav>
                                      </p:tavLst>
                                    </p:anim>
                                    <p:anim calcmode="lin" valueType="num">
                                      <p:cBhvr additive="base">
                                        <p:cTn id="40" dur="1000" fill="hold"/>
                                        <p:tgtEl>
                                          <p:spTgt spid="37"/>
                                        </p:tgtEl>
                                        <p:attrNameLst>
                                          <p:attrName>ppt_y</p:attrName>
                                        </p:attrNameLst>
                                      </p:cBhvr>
                                      <p:tavLst>
                                        <p:tav tm="0">
                                          <p:val>
                                            <p:strVal val="#ppt_y"/>
                                          </p:val>
                                        </p:tav>
                                        <p:tav tm="100000">
                                          <p:val>
                                            <p:strVal val="#ppt_y"/>
                                          </p:val>
                                        </p:tav>
                                      </p:tavLst>
                                    </p:anim>
                                  </p:childTnLst>
                                </p:cTn>
                              </p:par>
                              <p:par>
                                <p:cTn id="41" presetID="2" presetClass="entr" presetSubtype="2" accel="50000" decel="50000" fill="hold" grpId="0" nodeType="withEffect">
                                  <p:stCondLst>
                                    <p:cond delay="0"/>
                                  </p:stCondLst>
                                  <p:childTnLst>
                                    <p:set>
                                      <p:cBhvr>
                                        <p:cTn id="42" dur="1" fill="hold">
                                          <p:stCondLst>
                                            <p:cond delay="0"/>
                                          </p:stCondLst>
                                        </p:cTn>
                                        <p:tgtEl>
                                          <p:spTgt spid="38"/>
                                        </p:tgtEl>
                                        <p:attrNameLst>
                                          <p:attrName>style.visibility</p:attrName>
                                        </p:attrNameLst>
                                      </p:cBhvr>
                                      <p:to>
                                        <p:strVal val="visible"/>
                                      </p:to>
                                    </p:set>
                                    <p:anim calcmode="lin" valueType="num">
                                      <p:cBhvr additive="base">
                                        <p:cTn id="43" dur="1000" fill="hold"/>
                                        <p:tgtEl>
                                          <p:spTgt spid="38"/>
                                        </p:tgtEl>
                                        <p:attrNameLst>
                                          <p:attrName>ppt_x</p:attrName>
                                        </p:attrNameLst>
                                      </p:cBhvr>
                                      <p:tavLst>
                                        <p:tav tm="0">
                                          <p:val>
                                            <p:strVal val="1+#ppt_w/2"/>
                                          </p:val>
                                        </p:tav>
                                        <p:tav tm="100000">
                                          <p:val>
                                            <p:strVal val="#ppt_x"/>
                                          </p:val>
                                        </p:tav>
                                      </p:tavLst>
                                    </p:anim>
                                    <p:anim calcmode="lin" valueType="num">
                                      <p:cBhvr additive="base">
                                        <p:cTn id="44" dur="1000" fill="hold"/>
                                        <p:tgtEl>
                                          <p:spTgt spid="38"/>
                                        </p:tgtEl>
                                        <p:attrNameLst>
                                          <p:attrName>ppt_y</p:attrName>
                                        </p:attrNameLst>
                                      </p:cBhvr>
                                      <p:tavLst>
                                        <p:tav tm="0">
                                          <p:val>
                                            <p:strVal val="#ppt_y"/>
                                          </p:val>
                                        </p:tav>
                                        <p:tav tm="100000">
                                          <p:val>
                                            <p:strVal val="#ppt_y"/>
                                          </p:val>
                                        </p:tav>
                                      </p:tavLst>
                                    </p:anim>
                                  </p:childTnLst>
                                </p:cTn>
                              </p:par>
                              <p:par>
                                <p:cTn id="45" presetID="2" presetClass="entr" presetSubtype="2" accel="50000" decel="50000" fill="hold" grpId="0" nodeType="withEffect">
                                  <p:stCondLst>
                                    <p:cond delay="0"/>
                                  </p:stCondLst>
                                  <p:childTnLst>
                                    <p:set>
                                      <p:cBhvr>
                                        <p:cTn id="46" dur="1" fill="hold">
                                          <p:stCondLst>
                                            <p:cond delay="0"/>
                                          </p:stCondLst>
                                        </p:cTn>
                                        <p:tgtEl>
                                          <p:spTgt spid="39"/>
                                        </p:tgtEl>
                                        <p:attrNameLst>
                                          <p:attrName>style.visibility</p:attrName>
                                        </p:attrNameLst>
                                      </p:cBhvr>
                                      <p:to>
                                        <p:strVal val="visible"/>
                                      </p:to>
                                    </p:set>
                                    <p:anim calcmode="lin" valueType="num">
                                      <p:cBhvr additive="base">
                                        <p:cTn id="47" dur="1000" fill="hold"/>
                                        <p:tgtEl>
                                          <p:spTgt spid="39"/>
                                        </p:tgtEl>
                                        <p:attrNameLst>
                                          <p:attrName>ppt_x</p:attrName>
                                        </p:attrNameLst>
                                      </p:cBhvr>
                                      <p:tavLst>
                                        <p:tav tm="0">
                                          <p:val>
                                            <p:strVal val="1+#ppt_w/2"/>
                                          </p:val>
                                        </p:tav>
                                        <p:tav tm="100000">
                                          <p:val>
                                            <p:strVal val="#ppt_x"/>
                                          </p:val>
                                        </p:tav>
                                      </p:tavLst>
                                    </p:anim>
                                    <p:anim calcmode="lin" valueType="num">
                                      <p:cBhvr additive="base">
                                        <p:cTn id="48" dur="1000" fill="hold"/>
                                        <p:tgtEl>
                                          <p:spTgt spid="39"/>
                                        </p:tgtEl>
                                        <p:attrNameLst>
                                          <p:attrName>ppt_y</p:attrName>
                                        </p:attrNameLst>
                                      </p:cBhvr>
                                      <p:tavLst>
                                        <p:tav tm="0">
                                          <p:val>
                                            <p:strVal val="#ppt_y"/>
                                          </p:val>
                                        </p:tav>
                                        <p:tav tm="100000">
                                          <p:val>
                                            <p:strVal val="#ppt_y"/>
                                          </p:val>
                                        </p:tav>
                                      </p:tavLst>
                                    </p:anim>
                                  </p:childTnLst>
                                </p:cTn>
                              </p:par>
                              <p:par>
                                <p:cTn id="49" presetID="2" presetClass="entr" presetSubtype="2" accel="50000" decel="50000" fill="hold" nodeType="withEffect">
                                  <p:stCondLst>
                                    <p:cond delay="0"/>
                                  </p:stCondLst>
                                  <p:childTnLst>
                                    <p:set>
                                      <p:cBhvr>
                                        <p:cTn id="50" dur="1" fill="hold">
                                          <p:stCondLst>
                                            <p:cond delay="0"/>
                                          </p:stCondLst>
                                        </p:cTn>
                                        <p:tgtEl>
                                          <p:spTgt spid="40"/>
                                        </p:tgtEl>
                                        <p:attrNameLst>
                                          <p:attrName>style.visibility</p:attrName>
                                        </p:attrNameLst>
                                      </p:cBhvr>
                                      <p:to>
                                        <p:strVal val="visible"/>
                                      </p:to>
                                    </p:set>
                                    <p:anim calcmode="lin" valueType="num">
                                      <p:cBhvr additive="base">
                                        <p:cTn id="51" dur="1000" fill="hold"/>
                                        <p:tgtEl>
                                          <p:spTgt spid="40"/>
                                        </p:tgtEl>
                                        <p:attrNameLst>
                                          <p:attrName>ppt_x</p:attrName>
                                        </p:attrNameLst>
                                      </p:cBhvr>
                                      <p:tavLst>
                                        <p:tav tm="0">
                                          <p:val>
                                            <p:strVal val="1+#ppt_w/2"/>
                                          </p:val>
                                        </p:tav>
                                        <p:tav tm="100000">
                                          <p:val>
                                            <p:strVal val="#ppt_x"/>
                                          </p:val>
                                        </p:tav>
                                      </p:tavLst>
                                    </p:anim>
                                    <p:anim calcmode="lin" valueType="num">
                                      <p:cBhvr additive="base">
                                        <p:cTn id="52" dur="1000" fill="hold"/>
                                        <p:tgtEl>
                                          <p:spTgt spid="40"/>
                                        </p:tgtEl>
                                        <p:attrNameLst>
                                          <p:attrName>ppt_y</p:attrName>
                                        </p:attrNameLst>
                                      </p:cBhvr>
                                      <p:tavLst>
                                        <p:tav tm="0">
                                          <p:val>
                                            <p:strVal val="#ppt_y"/>
                                          </p:val>
                                        </p:tav>
                                        <p:tav tm="100000">
                                          <p:val>
                                            <p:strVal val="#ppt_y"/>
                                          </p:val>
                                        </p:tav>
                                      </p:tavLst>
                                    </p:anim>
                                  </p:childTnLst>
                                </p:cTn>
                              </p:par>
                              <p:par>
                                <p:cTn id="53" presetID="2" presetClass="entr" presetSubtype="2" accel="50000" decel="50000" fill="hold" grpId="0" nodeType="withEffect">
                                  <p:stCondLst>
                                    <p:cond delay="0"/>
                                  </p:stCondLst>
                                  <p:childTnLst>
                                    <p:set>
                                      <p:cBhvr>
                                        <p:cTn id="54" dur="1" fill="hold">
                                          <p:stCondLst>
                                            <p:cond delay="0"/>
                                          </p:stCondLst>
                                        </p:cTn>
                                        <p:tgtEl>
                                          <p:spTgt spid="47"/>
                                        </p:tgtEl>
                                        <p:attrNameLst>
                                          <p:attrName>style.visibility</p:attrName>
                                        </p:attrNameLst>
                                      </p:cBhvr>
                                      <p:to>
                                        <p:strVal val="visible"/>
                                      </p:to>
                                    </p:set>
                                    <p:anim calcmode="lin" valueType="num">
                                      <p:cBhvr additive="base">
                                        <p:cTn id="55" dur="1000" fill="hold"/>
                                        <p:tgtEl>
                                          <p:spTgt spid="47"/>
                                        </p:tgtEl>
                                        <p:attrNameLst>
                                          <p:attrName>ppt_x</p:attrName>
                                        </p:attrNameLst>
                                      </p:cBhvr>
                                      <p:tavLst>
                                        <p:tav tm="0">
                                          <p:val>
                                            <p:strVal val="1+#ppt_w/2"/>
                                          </p:val>
                                        </p:tav>
                                        <p:tav tm="100000">
                                          <p:val>
                                            <p:strVal val="#ppt_x"/>
                                          </p:val>
                                        </p:tav>
                                      </p:tavLst>
                                    </p:anim>
                                    <p:anim calcmode="lin" valueType="num">
                                      <p:cBhvr additive="base">
                                        <p:cTn id="56" dur="1000" fill="hold"/>
                                        <p:tgtEl>
                                          <p:spTgt spid="4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7"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等腰三角形 4"/>
          <p:cNvSpPr/>
          <p:nvPr/>
        </p:nvSpPr>
        <p:spPr>
          <a:xfrm rot="11374545">
            <a:off x="2130425" y="1654175"/>
            <a:ext cx="501650" cy="525463"/>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2DCCD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7" name="等腰三角形 4"/>
          <p:cNvSpPr/>
          <p:nvPr/>
        </p:nvSpPr>
        <p:spPr>
          <a:xfrm rot="20476330">
            <a:off x="1949450" y="2011363"/>
            <a:ext cx="1676400" cy="1760537"/>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5" name="等腰三角形 4"/>
          <p:cNvSpPr/>
          <p:nvPr/>
        </p:nvSpPr>
        <p:spPr>
          <a:xfrm>
            <a:off x="1379538" y="2217738"/>
            <a:ext cx="1282700" cy="1347787"/>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BF55D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6" name="等腰三角形 4"/>
          <p:cNvSpPr/>
          <p:nvPr/>
        </p:nvSpPr>
        <p:spPr>
          <a:xfrm>
            <a:off x="1252538" y="2532063"/>
            <a:ext cx="468312" cy="492125"/>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59E3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8" name="等腰三角形 4"/>
          <p:cNvSpPr/>
          <p:nvPr/>
        </p:nvSpPr>
        <p:spPr>
          <a:xfrm rot="746830">
            <a:off x="1998663" y="3535363"/>
            <a:ext cx="344487" cy="3619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5613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9" name="等腰三角形 4"/>
          <p:cNvSpPr/>
          <p:nvPr/>
        </p:nvSpPr>
        <p:spPr>
          <a:xfrm rot="3834254">
            <a:off x="1611313" y="4127500"/>
            <a:ext cx="342900" cy="3619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2DCCD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0" name="等腰三角形 4"/>
          <p:cNvSpPr/>
          <p:nvPr/>
        </p:nvSpPr>
        <p:spPr>
          <a:xfrm rot="3834254">
            <a:off x="1672431" y="4660107"/>
            <a:ext cx="244475" cy="255588"/>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8D84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1" name="等腰三角形 4"/>
          <p:cNvSpPr/>
          <p:nvPr/>
        </p:nvSpPr>
        <p:spPr>
          <a:xfrm rot="20057258">
            <a:off x="2133600" y="4494213"/>
            <a:ext cx="244475" cy="255587"/>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772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2" name="等腰三角形 4"/>
          <p:cNvSpPr/>
          <p:nvPr/>
        </p:nvSpPr>
        <p:spPr>
          <a:xfrm rot="3834254">
            <a:off x="2316957" y="4094956"/>
            <a:ext cx="461962" cy="485775"/>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8D84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3" name="等腰三角形 4"/>
          <p:cNvSpPr/>
          <p:nvPr/>
        </p:nvSpPr>
        <p:spPr>
          <a:xfrm rot="1648580">
            <a:off x="3402013" y="3717925"/>
            <a:ext cx="1177925" cy="12382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8D84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4" name="等腰三角形 4"/>
          <p:cNvSpPr/>
          <p:nvPr/>
        </p:nvSpPr>
        <p:spPr>
          <a:xfrm rot="12600000">
            <a:off x="2419350" y="3060700"/>
            <a:ext cx="1109663" cy="1165225"/>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5" name="等腰三角形 4"/>
          <p:cNvSpPr/>
          <p:nvPr/>
        </p:nvSpPr>
        <p:spPr>
          <a:xfrm rot="21025852">
            <a:off x="4132263" y="2724150"/>
            <a:ext cx="244475" cy="255588"/>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772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6" name="等腰三角形 4"/>
          <p:cNvSpPr/>
          <p:nvPr/>
        </p:nvSpPr>
        <p:spPr>
          <a:xfrm rot="21025852">
            <a:off x="2298700" y="1577975"/>
            <a:ext cx="244475" cy="257175"/>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772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nvGrpSpPr>
          <p:cNvPr id="5135" name="组合 1"/>
          <p:cNvGrpSpPr/>
          <p:nvPr/>
        </p:nvGrpSpPr>
        <p:grpSpPr bwMode="auto">
          <a:xfrm>
            <a:off x="5222875" y="2244725"/>
            <a:ext cx="6237288" cy="2233613"/>
            <a:chOff x="5222408" y="2405563"/>
            <a:chExt cx="6238226" cy="2232768"/>
          </a:xfrm>
        </p:grpSpPr>
        <p:grpSp>
          <p:nvGrpSpPr>
            <p:cNvPr id="5136" name="组合 17"/>
            <p:cNvGrpSpPr/>
            <p:nvPr/>
          </p:nvGrpSpPr>
          <p:grpSpPr bwMode="auto">
            <a:xfrm>
              <a:off x="5226065" y="2405563"/>
              <a:ext cx="6234569" cy="1772715"/>
              <a:chOff x="271020" y="2420002"/>
              <a:chExt cx="6234569" cy="1772715"/>
            </a:xfrm>
          </p:grpSpPr>
          <p:sp>
            <p:nvSpPr>
              <p:cNvPr id="5138" name="文本框 18"/>
              <p:cNvSpPr txBox="1">
                <a:spLocks noChangeArrowheads="1"/>
              </p:cNvSpPr>
              <p:nvPr/>
            </p:nvSpPr>
            <p:spPr bwMode="auto">
              <a:xfrm>
                <a:off x="297950" y="2420002"/>
                <a:ext cx="4115955"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6000" b="1" i="0" u="none" strike="noStrike" kern="1200" cap="none" spc="0" normalizeH="0" baseline="0" noProof="0" dirty="0">
                    <a:ln>
                      <a:noFill/>
                    </a:ln>
                    <a:solidFill>
                      <a:srgbClr val="2DCCDF"/>
                    </a:solidFill>
                    <a:effectLst/>
                    <a:uLnTx/>
                    <a:uFillTx/>
                    <a:latin typeface="微软雅黑" panose="020B0503020204020204" pitchFamily="34" charset="-122"/>
                    <a:ea typeface="微软雅黑" panose="020B0503020204020204" pitchFamily="34" charset="-122"/>
                    <a:cs typeface="+mn-cs"/>
                  </a:rPr>
                  <a:t>Part  </a:t>
                </a:r>
                <a:r>
                  <a:rPr kumimoji="0" lang="en-US" altLang="zh-CN" sz="6000" b="1" i="0" u="none" strike="noStrike" kern="1200" cap="none" spc="0" normalizeH="0" baseline="0" noProof="0" dirty="0" smtClean="0">
                    <a:ln>
                      <a:noFill/>
                    </a:ln>
                    <a:solidFill>
                      <a:srgbClr val="2DCCDF"/>
                    </a:solidFill>
                    <a:effectLst/>
                    <a:uLnTx/>
                    <a:uFillTx/>
                    <a:latin typeface="微软雅黑" panose="020B0503020204020204" pitchFamily="34" charset="-122"/>
                    <a:ea typeface="微软雅黑" panose="020B0503020204020204" pitchFamily="34" charset="-122"/>
                    <a:cs typeface="+mn-cs"/>
                  </a:rPr>
                  <a:t>03</a:t>
                </a:r>
                <a:endParaRPr kumimoji="0" lang="zh-CN" altLang="en-US" sz="6000" b="1" i="0" u="none" strike="noStrike" kern="1200" cap="none" spc="0" normalizeH="0" baseline="0" noProof="0" dirty="0">
                  <a:ln>
                    <a:noFill/>
                  </a:ln>
                  <a:solidFill>
                    <a:srgbClr val="2DCCDF"/>
                  </a:solidFill>
                  <a:effectLst/>
                  <a:uLnTx/>
                  <a:uFillTx/>
                  <a:latin typeface="微软雅黑" panose="020B0503020204020204" pitchFamily="34" charset="-122"/>
                  <a:ea typeface="微软雅黑" panose="020B0503020204020204" pitchFamily="34" charset="-122"/>
                  <a:cs typeface="+mn-cs"/>
                </a:endParaRPr>
              </a:p>
            </p:txBody>
          </p:sp>
          <p:sp>
            <p:nvSpPr>
              <p:cNvPr id="5139" name="文本框 19"/>
              <p:cNvSpPr txBox="1">
                <a:spLocks noChangeArrowheads="1"/>
              </p:cNvSpPr>
              <p:nvPr/>
            </p:nvSpPr>
            <p:spPr bwMode="auto">
              <a:xfrm>
                <a:off x="271020" y="3269736"/>
                <a:ext cx="6234569" cy="922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lang="en-US" altLang="zh-CN" sz="5400" b="1" dirty="0" err="1" smtClean="0">
                    <a:solidFill>
                      <a:srgbClr val="F77258"/>
                    </a:solidFill>
                    <a:latin typeface="微软雅黑" panose="020B0503020204020204" pitchFamily="34" charset="-122"/>
                    <a:ea typeface="微软雅黑" panose="020B0503020204020204" pitchFamily="34" charset="-122"/>
                  </a:rPr>
                  <a:t>Axure</a:t>
                </a:r>
                <a:r>
                  <a:rPr lang="zh-CN" altLang="en-US" sz="5400" b="1" dirty="0" smtClean="0">
                    <a:solidFill>
                      <a:srgbClr val="F77258"/>
                    </a:solidFill>
                    <a:latin typeface="微软雅黑" panose="020B0503020204020204" pitchFamily="34" charset="-122"/>
                    <a:ea typeface="微软雅黑" panose="020B0503020204020204" pitchFamily="34" charset="-122"/>
                  </a:rPr>
                  <a:t> </a:t>
                </a:r>
                <a:r>
                  <a:rPr lang="en-US" altLang="zh-CN" sz="5400" b="1" dirty="0" smtClean="0">
                    <a:solidFill>
                      <a:srgbClr val="F77258"/>
                    </a:solidFill>
                    <a:latin typeface="微软雅黑" panose="020B0503020204020204" pitchFamily="34" charset="-122"/>
                    <a:ea typeface="微软雅黑" panose="020B0503020204020204" pitchFamily="34" charset="-122"/>
                  </a:rPr>
                  <a:t>RP </a:t>
                </a:r>
                <a:r>
                  <a:rPr lang="zh-CN" altLang="en-US" sz="5400" b="1" dirty="0" smtClean="0">
                    <a:solidFill>
                      <a:srgbClr val="F77258"/>
                    </a:solidFill>
                    <a:latin typeface="微软雅黑" panose="020B0503020204020204" pitchFamily="34" charset="-122"/>
                    <a:ea typeface="微软雅黑" panose="020B0503020204020204" pitchFamily="34" charset="-122"/>
                  </a:rPr>
                  <a:t>界面</a:t>
                </a:r>
                <a:endParaRPr kumimoji="0" lang="zh-CN" altLang="en-US" sz="5400" b="1" i="0" u="none" strike="noStrike" kern="1200" cap="none" spc="0" normalizeH="0" baseline="0" noProof="0" dirty="0">
                  <a:ln>
                    <a:noFill/>
                  </a:ln>
                  <a:solidFill>
                    <a:srgbClr val="F77258"/>
                  </a:solidFill>
                  <a:effectLst/>
                  <a:uLnTx/>
                  <a:uFillTx/>
                  <a:latin typeface="微软雅黑" panose="020B0503020204020204" pitchFamily="34" charset="-122"/>
                  <a:ea typeface="微软雅黑" panose="020B0503020204020204" pitchFamily="34" charset="-122"/>
                  <a:cs typeface="+mn-cs"/>
                </a:endParaRPr>
              </a:p>
            </p:txBody>
          </p:sp>
        </p:grpSp>
        <p:sp>
          <p:nvSpPr>
            <p:cNvPr id="5137" name="文本框 20"/>
            <p:cNvSpPr txBox="1">
              <a:spLocks noChangeArrowheads="1"/>
            </p:cNvSpPr>
            <p:nvPr/>
          </p:nvSpPr>
          <p:spPr bwMode="auto">
            <a:xfrm>
              <a:off x="5222408" y="4299777"/>
              <a:ext cx="605050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600" b="0" i="0" u="none" strike="noStrike" kern="1200" cap="none" spc="0" normalizeH="0" baseline="0" noProof="0" dirty="0" smtClean="0">
                  <a:ln>
                    <a:noFill/>
                  </a:ln>
                  <a:solidFill>
                    <a:srgbClr val="353A3E"/>
                  </a:solidFill>
                  <a:effectLst/>
                  <a:uLnTx/>
                  <a:uFillTx/>
                  <a:latin typeface="微软雅黑" panose="020B0503020204020204" pitchFamily="34" charset="-122"/>
                  <a:ea typeface="微软雅黑" panose="020B0503020204020204" pitchFamily="34" charset="-122"/>
                  <a:cs typeface="+mn-cs"/>
                </a:rPr>
                <a:t>USER INTERFACE</a:t>
              </a:r>
              <a:endParaRPr kumimoji="0" lang="zh-CN" altLang="en-US" sz="1600" b="0" i="0" u="none" strike="noStrike" kern="1200" cap="none" spc="0" normalizeH="0" baseline="0" noProof="0" dirty="0">
                <a:ln>
                  <a:noFill/>
                </a:ln>
                <a:solidFill>
                  <a:srgbClr val="353A3E"/>
                </a:solidFill>
                <a:effectLst/>
                <a:uLnTx/>
                <a:uFillTx/>
                <a:latin typeface="微软雅黑" panose="020B0503020204020204" pitchFamily="34" charset="-122"/>
                <a:ea typeface="微软雅黑" panose="020B0503020204020204" pitchFamily="34" charset="-122"/>
                <a:cs typeface="+mn-cs"/>
              </a:endParaRPr>
            </a:p>
          </p:txBody>
        </p:sp>
      </p:grpSp>
      <p:pic>
        <p:nvPicPr>
          <p:cNvPr id="20" name="图片 1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00" y="5743971"/>
            <a:ext cx="1277897" cy="1277897"/>
          </a:xfrm>
          <a:prstGeom prst="rect">
            <a:avLst/>
          </a:prstGeom>
        </p:spPr>
      </p:pic>
    </p:spTree>
    <p:extLst>
      <p:ext uri="{BB962C8B-B14F-4D97-AF65-F5344CB8AC3E}">
        <p14:creationId xmlns:p14="http://schemas.microsoft.com/office/powerpoint/2010/main" val="131161697"/>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50000" decel="5000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0-#ppt_w/2"/>
                                          </p:val>
                                        </p:tav>
                                        <p:tav tm="100000">
                                          <p:val>
                                            <p:strVal val="#ppt_x"/>
                                          </p:val>
                                        </p:tav>
                                      </p:tavLst>
                                    </p:anim>
                                    <p:anim calcmode="lin" valueType="num">
                                      <p:cBhvr additive="base">
                                        <p:cTn id="8" dur="500" fill="hold"/>
                                        <p:tgtEl>
                                          <p:spTgt spid="17"/>
                                        </p:tgtEl>
                                        <p:attrNameLst>
                                          <p:attrName>ppt_y</p:attrName>
                                        </p:attrNameLst>
                                      </p:cBhvr>
                                      <p:tavLst>
                                        <p:tav tm="0">
                                          <p:val>
                                            <p:strVal val="#ppt_y"/>
                                          </p:val>
                                        </p:tav>
                                        <p:tav tm="100000">
                                          <p:val>
                                            <p:strVal val="#ppt_y"/>
                                          </p:val>
                                        </p:tav>
                                      </p:tavLst>
                                    </p:anim>
                                  </p:childTnLst>
                                </p:cTn>
                              </p:par>
                              <p:par>
                                <p:cTn id="9" presetID="2" presetClass="entr" presetSubtype="8" accel="50000" decel="5000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0-#ppt_w/2"/>
                                          </p:val>
                                        </p:tav>
                                        <p:tav tm="100000">
                                          <p:val>
                                            <p:strVal val="#ppt_x"/>
                                          </p:val>
                                        </p:tav>
                                      </p:tavLst>
                                    </p:anim>
                                    <p:anim calcmode="lin" valueType="num">
                                      <p:cBhvr additive="base">
                                        <p:cTn id="12" dur="500" fill="hold"/>
                                        <p:tgtEl>
                                          <p:spTgt spid="7"/>
                                        </p:tgtEl>
                                        <p:attrNameLst>
                                          <p:attrName>ppt_y</p:attrName>
                                        </p:attrNameLst>
                                      </p:cBhvr>
                                      <p:tavLst>
                                        <p:tav tm="0">
                                          <p:val>
                                            <p:strVal val="#ppt_y"/>
                                          </p:val>
                                        </p:tav>
                                        <p:tav tm="100000">
                                          <p:val>
                                            <p:strVal val="#ppt_y"/>
                                          </p:val>
                                        </p:tav>
                                      </p:tavLst>
                                    </p:anim>
                                  </p:childTnLst>
                                </p:cTn>
                              </p:par>
                              <p:par>
                                <p:cTn id="13" presetID="2" presetClass="entr" presetSubtype="8" accel="50000" decel="5000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fill="hold"/>
                                        <p:tgtEl>
                                          <p:spTgt spid="5"/>
                                        </p:tgtEl>
                                        <p:attrNameLst>
                                          <p:attrName>ppt_x</p:attrName>
                                        </p:attrNameLst>
                                      </p:cBhvr>
                                      <p:tavLst>
                                        <p:tav tm="0">
                                          <p:val>
                                            <p:strVal val="0-#ppt_w/2"/>
                                          </p:val>
                                        </p:tav>
                                        <p:tav tm="100000">
                                          <p:val>
                                            <p:strVal val="#ppt_x"/>
                                          </p:val>
                                        </p:tav>
                                      </p:tavLst>
                                    </p:anim>
                                    <p:anim calcmode="lin" valueType="num">
                                      <p:cBhvr additive="base">
                                        <p:cTn id="16" dur="500" fill="hold"/>
                                        <p:tgtEl>
                                          <p:spTgt spid="5"/>
                                        </p:tgtEl>
                                        <p:attrNameLst>
                                          <p:attrName>ppt_y</p:attrName>
                                        </p:attrNameLst>
                                      </p:cBhvr>
                                      <p:tavLst>
                                        <p:tav tm="0">
                                          <p:val>
                                            <p:strVal val="#ppt_y"/>
                                          </p:val>
                                        </p:tav>
                                        <p:tav tm="100000">
                                          <p:val>
                                            <p:strVal val="#ppt_y"/>
                                          </p:val>
                                        </p:tav>
                                      </p:tavLst>
                                    </p:anim>
                                  </p:childTnLst>
                                </p:cTn>
                              </p:par>
                              <p:par>
                                <p:cTn id="17" presetID="2" presetClass="entr" presetSubtype="8" accel="50000" decel="5000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0-#ppt_w/2"/>
                                          </p:val>
                                        </p:tav>
                                        <p:tav tm="100000">
                                          <p:val>
                                            <p:strVal val="#ppt_x"/>
                                          </p:val>
                                        </p:tav>
                                      </p:tavLst>
                                    </p:anim>
                                    <p:anim calcmode="lin" valueType="num">
                                      <p:cBhvr additive="base">
                                        <p:cTn id="20" dur="500" fill="hold"/>
                                        <p:tgtEl>
                                          <p:spTgt spid="6"/>
                                        </p:tgtEl>
                                        <p:attrNameLst>
                                          <p:attrName>ppt_y</p:attrName>
                                        </p:attrNameLst>
                                      </p:cBhvr>
                                      <p:tavLst>
                                        <p:tav tm="0">
                                          <p:val>
                                            <p:strVal val="#ppt_y"/>
                                          </p:val>
                                        </p:tav>
                                        <p:tav tm="100000">
                                          <p:val>
                                            <p:strVal val="#ppt_y"/>
                                          </p:val>
                                        </p:tav>
                                      </p:tavLst>
                                    </p:anim>
                                  </p:childTnLst>
                                </p:cTn>
                              </p:par>
                              <p:par>
                                <p:cTn id="21" presetID="2" presetClass="entr" presetSubtype="8" accel="50000" decel="5000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additive="base">
                                        <p:cTn id="23" dur="500" fill="hold"/>
                                        <p:tgtEl>
                                          <p:spTgt spid="8"/>
                                        </p:tgtEl>
                                        <p:attrNameLst>
                                          <p:attrName>ppt_x</p:attrName>
                                        </p:attrNameLst>
                                      </p:cBhvr>
                                      <p:tavLst>
                                        <p:tav tm="0">
                                          <p:val>
                                            <p:strVal val="0-#ppt_w/2"/>
                                          </p:val>
                                        </p:tav>
                                        <p:tav tm="100000">
                                          <p:val>
                                            <p:strVal val="#ppt_x"/>
                                          </p:val>
                                        </p:tav>
                                      </p:tavLst>
                                    </p:anim>
                                    <p:anim calcmode="lin" valueType="num">
                                      <p:cBhvr additive="base">
                                        <p:cTn id="24" dur="500" fill="hold"/>
                                        <p:tgtEl>
                                          <p:spTgt spid="8"/>
                                        </p:tgtEl>
                                        <p:attrNameLst>
                                          <p:attrName>ppt_y</p:attrName>
                                        </p:attrNameLst>
                                      </p:cBhvr>
                                      <p:tavLst>
                                        <p:tav tm="0">
                                          <p:val>
                                            <p:strVal val="#ppt_y"/>
                                          </p:val>
                                        </p:tav>
                                        <p:tav tm="100000">
                                          <p:val>
                                            <p:strVal val="#ppt_y"/>
                                          </p:val>
                                        </p:tav>
                                      </p:tavLst>
                                    </p:anim>
                                  </p:childTnLst>
                                </p:cTn>
                              </p:par>
                              <p:par>
                                <p:cTn id="25" presetID="2" presetClass="entr" presetSubtype="8" accel="50000" decel="5000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fill="hold"/>
                                        <p:tgtEl>
                                          <p:spTgt spid="9"/>
                                        </p:tgtEl>
                                        <p:attrNameLst>
                                          <p:attrName>ppt_x</p:attrName>
                                        </p:attrNameLst>
                                      </p:cBhvr>
                                      <p:tavLst>
                                        <p:tav tm="0">
                                          <p:val>
                                            <p:strVal val="0-#ppt_w/2"/>
                                          </p:val>
                                        </p:tav>
                                        <p:tav tm="100000">
                                          <p:val>
                                            <p:strVal val="#ppt_x"/>
                                          </p:val>
                                        </p:tav>
                                      </p:tavLst>
                                    </p:anim>
                                    <p:anim calcmode="lin" valueType="num">
                                      <p:cBhvr additive="base">
                                        <p:cTn id="28" dur="500" fill="hold"/>
                                        <p:tgtEl>
                                          <p:spTgt spid="9"/>
                                        </p:tgtEl>
                                        <p:attrNameLst>
                                          <p:attrName>ppt_y</p:attrName>
                                        </p:attrNameLst>
                                      </p:cBhvr>
                                      <p:tavLst>
                                        <p:tav tm="0">
                                          <p:val>
                                            <p:strVal val="#ppt_y"/>
                                          </p:val>
                                        </p:tav>
                                        <p:tav tm="100000">
                                          <p:val>
                                            <p:strVal val="#ppt_y"/>
                                          </p:val>
                                        </p:tav>
                                      </p:tavLst>
                                    </p:anim>
                                  </p:childTnLst>
                                </p:cTn>
                              </p:par>
                              <p:par>
                                <p:cTn id="29" presetID="2" presetClass="entr" presetSubtype="8" accel="50000" decel="50000"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additive="base">
                                        <p:cTn id="31" dur="500" fill="hold"/>
                                        <p:tgtEl>
                                          <p:spTgt spid="10"/>
                                        </p:tgtEl>
                                        <p:attrNameLst>
                                          <p:attrName>ppt_x</p:attrName>
                                        </p:attrNameLst>
                                      </p:cBhvr>
                                      <p:tavLst>
                                        <p:tav tm="0">
                                          <p:val>
                                            <p:strVal val="0-#ppt_w/2"/>
                                          </p:val>
                                        </p:tav>
                                        <p:tav tm="100000">
                                          <p:val>
                                            <p:strVal val="#ppt_x"/>
                                          </p:val>
                                        </p:tav>
                                      </p:tavLst>
                                    </p:anim>
                                    <p:anim calcmode="lin" valueType="num">
                                      <p:cBhvr additive="base">
                                        <p:cTn id="32" dur="500" fill="hold"/>
                                        <p:tgtEl>
                                          <p:spTgt spid="10"/>
                                        </p:tgtEl>
                                        <p:attrNameLst>
                                          <p:attrName>ppt_y</p:attrName>
                                        </p:attrNameLst>
                                      </p:cBhvr>
                                      <p:tavLst>
                                        <p:tav tm="0">
                                          <p:val>
                                            <p:strVal val="#ppt_y"/>
                                          </p:val>
                                        </p:tav>
                                        <p:tav tm="100000">
                                          <p:val>
                                            <p:strVal val="#ppt_y"/>
                                          </p:val>
                                        </p:tav>
                                      </p:tavLst>
                                    </p:anim>
                                  </p:childTnLst>
                                </p:cTn>
                              </p:par>
                              <p:par>
                                <p:cTn id="33" presetID="2" presetClass="entr" presetSubtype="8" accel="50000" decel="50000" fill="hold" grpId="0" nodeType="withEffect">
                                  <p:stCondLst>
                                    <p:cond delay="0"/>
                                  </p:stCondLst>
                                  <p:childTnLst>
                                    <p:set>
                                      <p:cBhvr>
                                        <p:cTn id="34" dur="1" fill="hold">
                                          <p:stCondLst>
                                            <p:cond delay="0"/>
                                          </p:stCondLst>
                                        </p:cTn>
                                        <p:tgtEl>
                                          <p:spTgt spid="11"/>
                                        </p:tgtEl>
                                        <p:attrNameLst>
                                          <p:attrName>style.visibility</p:attrName>
                                        </p:attrNameLst>
                                      </p:cBhvr>
                                      <p:to>
                                        <p:strVal val="visible"/>
                                      </p:to>
                                    </p:set>
                                    <p:anim calcmode="lin" valueType="num">
                                      <p:cBhvr additive="base">
                                        <p:cTn id="35" dur="500" fill="hold"/>
                                        <p:tgtEl>
                                          <p:spTgt spid="11"/>
                                        </p:tgtEl>
                                        <p:attrNameLst>
                                          <p:attrName>ppt_x</p:attrName>
                                        </p:attrNameLst>
                                      </p:cBhvr>
                                      <p:tavLst>
                                        <p:tav tm="0">
                                          <p:val>
                                            <p:strVal val="0-#ppt_w/2"/>
                                          </p:val>
                                        </p:tav>
                                        <p:tav tm="100000">
                                          <p:val>
                                            <p:strVal val="#ppt_x"/>
                                          </p:val>
                                        </p:tav>
                                      </p:tavLst>
                                    </p:anim>
                                    <p:anim calcmode="lin" valueType="num">
                                      <p:cBhvr additive="base">
                                        <p:cTn id="36" dur="500" fill="hold"/>
                                        <p:tgtEl>
                                          <p:spTgt spid="11"/>
                                        </p:tgtEl>
                                        <p:attrNameLst>
                                          <p:attrName>ppt_y</p:attrName>
                                        </p:attrNameLst>
                                      </p:cBhvr>
                                      <p:tavLst>
                                        <p:tav tm="0">
                                          <p:val>
                                            <p:strVal val="#ppt_y"/>
                                          </p:val>
                                        </p:tav>
                                        <p:tav tm="100000">
                                          <p:val>
                                            <p:strVal val="#ppt_y"/>
                                          </p:val>
                                        </p:tav>
                                      </p:tavLst>
                                    </p:anim>
                                  </p:childTnLst>
                                </p:cTn>
                              </p:par>
                              <p:par>
                                <p:cTn id="37" presetID="2" presetClass="entr" presetSubtype="8" accel="50000" decel="50000" fill="hold" grpId="0" nodeType="withEffect">
                                  <p:stCondLst>
                                    <p:cond delay="0"/>
                                  </p:stCondLst>
                                  <p:childTnLst>
                                    <p:set>
                                      <p:cBhvr>
                                        <p:cTn id="38" dur="1" fill="hold">
                                          <p:stCondLst>
                                            <p:cond delay="0"/>
                                          </p:stCondLst>
                                        </p:cTn>
                                        <p:tgtEl>
                                          <p:spTgt spid="12"/>
                                        </p:tgtEl>
                                        <p:attrNameLst>
                                          <p:attrName>style.visibility</p:attrName>
                                        </p:attrNameLst>
                                      </p:cBhvr>
                                      <p:to>
                                        <p:strVal val="visible"/>
                                      </p:to>
                                    </p:set>
                                    <p:anim calcmode="lin" valueType="num">
                                      <p:cBhvr additive="base">
                                        <p:cTn id="39" dur="500" fill="hold"/>
                                        <p:tgtEl>
                                          <p:spTgt spid="12"/>
                                        </p:tgtEl>
                                        <p:attrNameLst>
                                          <p:attrName>ppt_x</p:attrName>
                                        </p:attrNameLst>
                                      </p:cBhvr>
                                      <p:tavLst>
                                        <p:tav tm="0">
                                          <p:val>
                                            <p:strVal val="0-#ppt_w/2"/>
                                          </p:val>
                                        </p:tav>
                                        <p:tav tm="100000">
                                          <p:val>
                                            <p:strVal val="#ppt_x"/>
                                          </p:val>
                                        </p:tav>
                                      </p:tavLst>
                                    </p:anim>
                                    <p:anim calcmode="lin" valueType="num">
                                      <p:cBhvr additive="base">
                                        <p:cTn id="40" dur="500" fill="hold"/>
                                        <p:tgtEl>
                                          <p:spTgt spid="12"/>
                                        </p:tgtEl>
                                        <p:attrNameLst>
                                          <p:attrName>ppt_y</p:attrName>
                                        </p:attrNameLst>
                                      </p:cBhvr>
                                      <p:tavLst>
                                        <p:tav tm="0">
                                          <p:val>
                                            <p:strVal val="#ppt_y"/>
                                          </p:val>
                                        </p:tav>
                                        <p:tav tm="100000">
                                          <p:val>
                                            <p:strVal val="#ppt_y"/>
                                          </p:val>
                                        </p:tav>
                                      </p:tavLst>
                                    </p:anim>
                                  </p:childTnLst>
                                </p:cTn>
                              </p:par>
                              <p:par>
                                <p:cTn id="41" presetID="2" presetClass="entr" presetSubtype="8" accel="50000" decel="50000" fill="hold" grpId="0" nodeType="withEffect">
                                  <p:stCondLst>
                                    <p:cond delay="0"/>
                                  </p:stCondLst>
                                  <p:childTnLst>
                                    <p:set>
                                      <p:cBhvr>
                                        <p:cTn id="42" dur="1" fill="hold">
                                          <p:stCondLst>
                                            <p:cond delay="0"/>
                                          </p:stCondLst>
                                        </p:cTn>
                                        <p:tgtEl>
                                          <p:spTgt spid="14"/>
                                        </p:tgtEl>
                                        <p:attrNameLst>
                                          <p:attrName>style.visibility</p:attrName>
                                        </p:attrNameLst>
                                      </p:cBhvr>
                                      <p:to>
                                        <p:strVal val="visible"/>
                                      </p:to>
                                    </p:set>
                                    <p:anim calcmode="lin" valueType="num">
                                      <p:cBhvr additive="base">
                                        <p:cTn id="43" dur="500" fill="hold"/>
                                        <p:tgtEl>
                                          <p:spTgt spid="14"/>
                                        </p:tgtEl>
                                        <p:attrNameLst>
                                          <p:attrName>ppt_x</p:attrName>
                                        </p:attrNameLst>
                                      </p:cBhvr>
                                      <p:tavLst>
                                        <p:tav tm="0">
                                          <p:val>
                                            <p:strVal val="0-#ppt_w/2"/>
                                          </p:val>
                                        </p:tav>
                                        <p:tav tm="100000">
                                          <p:val>
                                            <p:strVal val="#ppt_x"/>
                                          </p:val>
                                        </p:tav>
                                      </p:tavLst>
                                    </p:anim>
                                    <p:anim calcmode="lin" valueType="num">
                                      <p:cBhvr additive="base">
                                        <p:cTn id="44" dur="500" fill="hold"/>
                                        <p:tgtEl>
                                          <p:spTgt spid="14"/>
                                        </p:tgtEl>
                                        <p:attrNameLst>
                                          <p:attrName>ppt_y</p:attrName>
                                        </p:attrNameLst>
                                      </p:cBhvr>
                                      <p:tavLst>
                                        <p:tav tm="0">
                                          <p:val>
                                            <p:strVal val="#ppt_y"/>
                                          </p:val>
                                        </p:tav>
                                        <p:tav tm="100000">
                                          <p:val>
                                            <p:strVal val="#ppt_y"/>
                                          </p:val>
                                        </p:tav>
                                      </p:tavLst>
                                    </p:anim>
                                  </p:childTnLst>
                                </p:cTn>
                              </p:par>
                              <p:par>
                                <p:cTn id="45" presetID="2" presetClass="entr" presetSubtype="8" accel="50000" decel="50000" fill="hold" grpId="0" nodeType="withEffect">
                                  <p:stCondLst>
                                    <p:cond delay="0"/>
                                  </p:stCondLst>
                                  <p:childTnLst>
                                    <p:set>
                                      <p:cBhvr>
                                        <p:cTn id="46" dur="1" fill="hold">
                                          <p:stCondLst>
                                            <p:cond delay="0"/>
                                          </p:stCondLst>
                                        </p:cTn>
                                        <p:tgtEl>
                                          <p:spTgt spid="15"/>
                                        </p:tgtEl>
                                        <p:attrNameLst>
                                          <p:attrName>style.visibility</p:attrName>
                                        </p:attrNameLst>
                                      </p:cBhvr>
                                      <p:to>
                                        <p:strVal val="visible"/>
                                      </p:to>
                                    </p:set>
                                    <p:anim calcmode="lin" valueType="num">
                                      <p:cBhvr additive="base">
                                        <p:cTn id="47" dur="500" fill="hold"/>
                                        <p:tgtEl>
                                          <p:spTgt spid="15"/>
                                        </p:tgtEl>
                                        <p:attrNameLst>
                                          <p:attrName>ppt_x</p:attrName>
                                        </p:attrNameLst>
                                      </p:cBhvr>
                                      <p:tavLst>
                                        <p:tav tm="0">
                                          <p:val>
                                            <p:strVal val="0-#ppt_w/2"/>
                                          </p:val>
                                        </p:tav>
                                        <p:tav tm="100000">
                                          <p:val>
                                            <p:strVal val="#ppt_x"/>
                                          </p:val>
                                        </p:tav>
                                      </p:tavLst>
                                    </p:anim>
                                    <p:anim calcmode="lin" valueType="num">
                                      <p:cBhvr additive="base">
                                        <p:cTn id="48" dur="500" fill="hold"/>
                                        <p:tgtEl>
                                          <p:spTgt spid="15"/>
                                        </p:tgtEl>
                                        <p:attrNameLst>
                                          <p:attrName>ppt_y</p:attrName>
                                        </p:attrNameLst>
                                      </p:cBhvr>
                                      <p:tavLst>
                                        <p:tav tm="0">
                                          <p:val>
                                            <p:strVal val="#ppt_y"/>
                                          </p:val>
                                        </p:tav>
                                        <p:tav tm="100000">
                                          <p:val>
                                            <p:strVal val="#ppt_y"/>
                                          </p:val>
                                        </p:tav>
                                      </p:tavLst>
                                    </p:anim>
                                  </p:childTnLst>
                                </p:cTn>
                              </p:par>
                              <p:par>
                                <p:cTn id="49" presetID="2" presetClass="entr" presetSubtype="8" accel="50000" decel="50000" fill="hold" grpId="0" nodeType="withEffect">
                                  <p:stCondLst>
                                    <p:cond delay="0"/>
                                  </p:stCondLst>
                                  <p:childTnLst>
                                    <p:set>
                                      <p:cBhvr>
                                        <p:cTn id="50" dur="1" fill="hold">
                                          <p:stCondLst>
                                            <p:cond delay="0"/>
                                          </p:stCondLst>
                                        </p:cTn>
                                        <p:tgtEl>
                                          <p:spTgt spid="16"/>
                                        </p:tgtEl>
                                        <p:attrNameLst>
                                          <p:attrName>style.visibility</p:attrName>
                                        </p:attrNameLst>
                                      </p:cBhvr>
                                      <p:to>
                                        <p:strVal val="visible"/>
                                      </p:to>
                                    </p:set>
                                    <p:anim calcmode="lin" valueType="num">
                                      <p:cBhvr additive="base">
                                        <p:cTn id="51" dur="500" fill="hold"/>
                                        <p:tgtEl>
                                          <p:spTgt spid="16"/>
                                        </p:tgtEl>
                                        <p:attrNameLst>
                                          <p:attrName>ppt_x</p:attrName>
                                        </p:attrNameLst>
                                      </p:cBhvr>
                                      <p:tavLst>
                                        <p:tav tm="0">
                                          <p:val>
                                            <p:strVal val="0-#ppt_w/2"/>
                                          </p:val>
                                        </p:tav>
                                        <p:tav tm="100000">
                                          <p:val>
                                            <p:strVal val="#ppt_x"/>
                                          </p:val>
                                        </p:tav>
                                      </p:tavLst>
                                    </p:anim>
                                    <p:anim calcmode="lin" valueType="num">
                                      <p:cBhvr additive="base">
                                        <p:cTn id="52" dur="500" fill="hold"/>
                                        <p:tgtEl>
                                          <p:spTgt spid="16"/>
                                        </p:tgtEl>
                                        <p:attrNameLst>
                                          <p:attrName>ppt_y</p:attrName>
                                        </p:attrNameLst>
                                      </p:cBhvr>
                                      <p:tavLst>
                                        <p:tav tm="0">
                                          <p:val>
                                            <p:strVal val="#ppt_y"/>
                                          </p:val>
                                        </p:tav>
                                        <p:tav tm="100000">
                                          <p:val>
                                            <p:strVal val="#ppt_y"/>
                                          </p:val>
                                        </p:tav>
                                      </p:tavLst>
                                    </p:anim>
                                  </p:childTnLst>
                                </p:cTn>
                              </p:par>
                              <p:par>
                                <p:cTn id="53" presetID="2" presetClass="entr" presetSubtype="8" accel="50000" decel="50000" fill="hold" grpId="0" nodeType="withEffect">
                                  <p:stCondLst>
                                    <p:cond delay="0"/>
                                  </p:stCondLst>
                                  <p:childTnLst>
                                    <p:set>
                                      <p:cBhvr>
                                        <p:cTn id="54" dur="1" fill="hold">
                                          <p:stCondLst>
                                            <p:cond delay="0"/>
                                          </p:stCondLst>
                                        </p:cTn>
                                        <p:tgtEl>
                                          <p:spTgt spid="13"/>
                                        </p:tgtEl>
                                        <p:attrNameLst>
                                          <p:attrName>style.visibility</p:attrName>
                                        </p:attrNameLst>
                                      </p:cBhvr>
                                      <p:to>
                                        <p:strVal val="visible"/>
                                      </p:to>
                                    </p:set>
                                    <p:anim calcmode="lin" valueType="num">
                                      <p:cBhvr additive="base">
                                        <p:cTn id="55" dur="500" fill="hold"/>
                                        <p:tgtEl>
                                          <p:spTgt spid="13"/>
                                        </p:tgtEl>
                                        <p:attrNameLst>
                                          <p:attrName>ppt_x</p:attrName>
                                        </p:attrNameLst>
                                      </p:cBhvr>
                                      <p:tavLst>
                                        <p:tav tm="0">
                                          <p:val>
                                            <p:strVal val="0-#ppt_w/2"/>
                                          </p:val>
                                        </p:tav>
                                        <p:tav tm="100000">
                                          <p:val>
                                            <p:strVal val="#ppt_x"/>
                                          </p:val>
                                        </p:tav>
                                      </p:tavLst>
                                    </p:anim>
                                    <p:anim calcmode="lin" valueType="num">
                                      <p:cBhvr additive="base">
                                        <p:cTn id="56" dur="50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7" grpId="0" animBg="1"/>
      <p:bldP spid="5" grpId="0" animBg="1"/>
      <p:bldP spid="6" grpId="0" animBg="1"/>
      <p:bldP spid="8" grpId="0" animBg="1"/>
      <p:bldP spid="9" grpId="0" animBg="1"/>
      <p:bldP spid="10" grpId="0" animBg="1"/>
      <p:bldP spid="11" grpId="0" animBg="1"/>
      <p:bldP spid="12" grpId="0" animBg="1"/>
      <p:bldP spid="13" grpId="0" animBg="1"/>
      <p:bldP spid="14" grpId="0" animBg="1"/>
      <p:bldP spid="15" grpId="0" animBg="1"/>
      <p:bldP spid="16"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52484" y="1023025"/>
            <a:ext cx="9087032" cy="5456903"/>
          </a:xfrm>
          <a:prstGeom prst="rect">
            <a:avLst/>
          </a:prstGeom>
        </p:spPr>
      </p:pic>
      <p:sp>
        <p:nvSpPr>
          <p:cNvPr id="8" name="文本框 23"/>
          <p:cNvSpPr txBox="1">
            <a:spLocks noChangeArrowheads="1"/>
          </p:cNvSpPr>
          <p:nvPr/>
        </p:nvSpPr>
        <p:spPr bwMode="auto">
          <a:xfrm>
            <a:off x="739774" y="298450"/>
            <a:ext cx="262064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1" i="0" u="none" strike="noStrike" kern="1200" cap="none" spc="0" normalizeH="0" baseline="0" noProof="0" dirty="0" err="1" smtClean="0">
                <a:ln>
                  <a:noFill/>
                </a:ln>
                <a:solidFill>
                  <a:srgbClr val="F77258"/>
                </a:solidFill>
                <a:effectLst/>
                <a:uLnTx/>
                <a:uFillTx/>
                <a:latin typeface="微软雅黑" panose="020B0503020204020204" pitchFamily="34" charset="-122"/>
                <a:ea typeface="微软雅黑" panose="020B0503020204020204" pitchFamily="34" charset="-122"/>
                <a:cs typeface="+mn-cs"/>
              </a:rPr>
              <a:t>Axure</a:t>
            </a:r>
            <a:r>
              <a:rPr kumimoji="0" lang="zh-CN" altLang="en-US" sz="2000" b="1" i="0" u="none" strike="noStrike" kern="1200" cap="none" spc="0" normalizeH="0" baseline="0" noProof="0" dirty="0" smtClean="0">
                <a:ln>
                  <a:noFill/>
                </a:ln>
                <a:solidFill>
                  <a:srgbClr val="F77258"/>
                </a:solidFill>
                <a:effectLst/>
                <a:uLnTx/>
                <a:uFillTx/>
                <a:latin typeface="微软雅黑" panose="020B0503020204020204" pitchFamily="34" charset="-122"/>
                <a:ea typeface="微软雅黑" panose="020B0503020204020204" pitchFamily="34" charset="-122"/>
                <a:cs typeface="+mn-cs"/>
              </a:rPr>
              <a:t> </a:t>
            </a:r>
            <a:r>
              <a:rPr kumimoji="0" lang="en-US" altLang="zh-CN" sz="2000" b="1" i="0" u="none" strike="noStrike" kern="1200" cap="none" spc="0" normalizeH="0" baseline="0" noProof="0" dirty="0" smtClean="0">
                <a:ln>
                  <a:noFill/>
                </a:ln>
                <a:solidFill>
                  <a:srgbClr val="F77258"/>
                </a:solidFill>
                <a:effectLst/>
                <a:uLnTx/>
                <a:uFillTx/>
                <a:latin typeface="微软雅黑" panose="020B0503020204020204" pitchFamily="34" charset="-122"/>
                <a:ea typeface="微软雅黑" panose="020B0503020204020204" pitchFamily="34" charset="-122"/>
                <a:cs typeface="+mn-cs"/>
              </a:rPr>
              <a:t>RP</a:t>
            </a:r>
            <a:r>
              <a:rPr kumimoji="0" lang="zh-CN" altLang="en-US" sz="2000" b="1" i="0" u="none" strike="noStrike" kern="1200" cap="none" spc="0" normalizeH="0" baseline="0" noProof="0" dirty="0" smtClean="0">
                <a:ln>
                  <a:noFill/>
                </a:ln>
                <a:solidFill>
                  <a:srgbClr val="F77258"/>
                </a:solidFill>
                <a:effectLst/>
                <a:uLnTx/>
                <a:uFillTx/>
                <a:latin typeface="微软雅黑" panose="020B0503020204020204" pitchFamily="34" charset="-122"/>
                <a:ea typeface="微软雅黑" panose="020B0503020204020204" pitchFamily="34" charset="-122"/>
                <a:cs typeface="+mn-cs"/>
              </a:rPr>
              <a:t> </a:t>
            </a:r>
            <a:r>
              <a:rPr lang="zh-CN" altLang="en-US" sz="2000" b="1" dirty="0" smtClean="0">
                <a:solidFill>
                  <a:srgbClr val="F77258"/>
                </a:solidFill>
                <a:latin typeface="微软雅黑" panose="020B0503020204020204" pitchFamily="34" charset="-122"/>
                <a:ea typeface="微软雅黑" panose="020B0503020204020204" pitchFamily="34" charset="-122"/>
              </a:rPr>
              <a:t>界面</a:t>
            </a:r>
            <a:endParaRPr kumimoji="0" lang="zh-CN" altLang="en-US" sz="2000" b="1" i="0" u="none" strike="noStrike" kern="1200" cap="none" spc="0" normalizeH="0" baseline="0" noProof="0" dirty="0">
              <a:ln>
                <a:noFill/>
              </a:ln>
              <a:solidFill>
                <a:srgbClr val="F77258"/>
              </a:solidFill>
              <a:effectLst/>
              <a:uLnTx/>
              <a:uFillTx/>
              <a:latin typeface="微软雅黑" panose="020B0503020204020204" pitchFamily="34" charset="-122"/>
              <a:ea typeface="微软雅黑" panose="020B0503020204020204" pitchFamily="34" charset="-122"/>
              <a:cs typeface="+mn-cs"/>
            </a:endParaRPr>
          </a:p>
        </p:txBody>
      </p:sp>
      <p:grpSp>
        <p:nvGrpSpPr>
          <p:cNvPr id="9" name="组合 29"/>
          <p:cNvGrpSpPr/>
          <p:nvPr/>
        </p:nvGrpSpPr>
        <p:grpSpPr bwMode="auto">
          <a:xfrm>
            <a:off x="338138" y="293688"/>
            <a:ext cx="333375" cy="411162"/>
            <a:chOff x="10668001" y="925959"/>
            <a:chExt cx="444498" cy="545940"/>
          </a:xfrm>
        </p:grpSpPr>
        <p:sp>
          <p:nvSpPr>
            <p:cNvPr id="10" name="等腰三角形 27"/>
            <p:cNvSpPr/>
            <p:nvPr/>
          </p:nvSpPr>
          <p:spPr>
            <a:xfrm rot="5400000">
              <a:off x="10633062" y="1005163"/>
              <a:ext cx="501675" cy="431798"/>
            </a:xfrm>
            <a:prstGeom prst="triangle">
              <a:avLst/>
            </a:pr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1" name="等腰三角形 28"/>
            <p:cNvSpPr/>
            <p:nvPr/>
          </p:nvSpPr>
          <p:spPr>
            <a:xfrm rot="5400000">
              <a:off x="10705952" y="955741"/>
              <a:ext cx="436330" cy="376765"/>
            </a:xfrm>
            <a:prstGeom prst="triangle">
              <a:avLst/>
            </a:pr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spTree>
    <p:extLst>
      <p:ext uri="{BB962C8B-B14F-4D97-AF65-F5344CB8AC3E}">
        <p14:creationId xmlns:p14="http://schemas.microsoft.com/office/powerpoint/2010/main" val="81070206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等腰三角形 4"/>
          <p:cNvSpPr/>
          <p:nvPr/>
        </p:nvSpPr>
        <p:spPr>
          <a:xfrm rot="11374545">
            <a:off x="2130425" y="1654175"/>
            <a:ext cx="501650" cy="525463"/>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2DCCD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7" name="等腰三角形 4"/>
          <p:cNvSpPr/>
          <p:nvPr/>
        </p:nvSpPr>
        <p:spPr>
          <a:xfrm rot="20476330">
            <a:off x="1949450" y="2011363"/>
            <a:ext cx="1676400" cy="1760537"/>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5" name="等腰三角形 4"/>
          <p:cNvSpPr/>
          <p:nvPr/>
        </p:nvSpPr>
        <p:spPr>
          <a:xfrm>
            <a:off x="1379538" y="2217738"/>
            <a:ext cx="1282700" cy="1347787"/>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BF55D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6" name="等腰三角形 4"/>
          <p:cNvSpPr/>
          <p:nvPr/>
        </p:nvSpPr>
        <p:spPr>
          <a:xfrm>
            <a:off x="1252538" y="2532063"/>
            <a:ext cx="468312" cy="492125"/>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59E3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8" name="等腰三角形 4"/>
          <p:cNvSpPr/>
          <p:nvPr/>
        </p:nvSpPr>
        <p:spPr>
          <a:xfrm rot="746830">
            <a:off x="1998663" y="3535363"/>
            <a:ext cx="344487" cy="3619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5613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9" name="等腰三角形 4"/>
          <p:cNvSpPr/>
          <p:nvPr/>
        </p:nvSpPr>
        <p:spPr>
          <a:xfrm rot="3834254">
            <a:off x="1611313" y="4127500"/>
            <a:ext cx="342900" cy="3619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2DCCD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0" name="等腰三角形 4"/>
          <p:cNvSpPr/>
          <p:nvPr/>
        </p:nvSpPr>
        <p:spPr>
          <a:xfrm rot="3834254">
            <a:off x="1672431" y="4660107"/>
            <a:ext cx="244475" cy="255588"/>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8D84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1" name="等腰三角形 4"/>
          <p:cNvSpPr/>
          <p:nvPr/>
        </p:nvSpPr>
        <p:spPr>
          <a:xfrm rot="20057258">
            <a:off x="2133600" y="4494213"/>
            <a:ext cx="244475" cy="255587"/>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772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2" name="等腰三角形 4"/>
          <p:cNvSpPr/>
          <p:nvPr/>
        </p:nvSpPr>
        <p:spPr>
          <a:xfrm rot="3834254">
            <a:off x="2316957" y="4094956"/>
            <a:ext cx="461962" cy="485775"/>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8D84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3" name="等腰三角形 4"/>
          <p:cNvSpPr/>
          <p:nvPr/>
        </p:nvSpPr>
        <p:spPr>
          <a:xfrm rot="1648580">
            <a:off x="3402013" y="3717925"/>
            <a:ext cx="1177925" cy="12382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8D84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4" name="等腰三角形 4"/>
          <p:cNvSpPr/>
          <p:nvPr/>
        </p:nvSpPr>
        <p:spPr>
          <a:xfrm rot="12600000">
            <a:off x="2419350" y="3060700"/>
            <a:ext cx="1109663" cy="1165225"/>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5" name="等腰三角形 4"/>
          <p:cNvSpPr/>
          <p:nvPr/>
        </p:nvSpPr>
        <p:spPr>
          <a:xfrm rot="21025852">
            <a:off x="4132263" y="2724150"/>
            <a:ext cx="244475" cy="255588"/>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772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6" name="等腰三角形 4"/>
          <p:cNvSpPr/>
          <p:nvPr/>
        </p:nvSpPr>
        <p:spPr>
          <a:xfrm rot="21025852">
            <a:off x="2298700" y="1577975"/>
            <a:ext cx="244475" cy="257175"/>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772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nvGrpSpPr>
          <p:cNvPr id="5135" name="组合 1"/>
          <p:cNvGrpSpPr/>
          <p:nvPr/>
        </p:nvGrpSpPr>
        <p:grpSpPr bwMode="auto">
          <a:xfrm>
            <a:off x="5222875" y="2244725"/>
            <a:ext cx="6237288" cy="2233613"/>
            <a:chOff x="5222408" y="2405563"/>
            <a:chExt cx="6238226" cy="2232768"/>
          </a:xfrm>
        </p:grpSpPr>
        <p:grpSp>
          <p:nvGrpSpPr>
            <p:cNvPr id="5136" name="组合 17"/>
            <p:cNvGrpSpPr/>
            <p:nvPr/>
          </p:nvGrpSpPr>
          <p:grpSpPr bwMode="auto">
            <a:xfrm>
              <a:off x="5226065" y="2405563"/>
              <a:ext cx="6234569" cy="1772715"/>
              <a:chOff x="271020" y="2420002"/>
              <a:chExt cx="6234569" cy="1772715"/>
            </a:xfrm>
          </p:grpSpPr>
          <p:sp>
            <p:nvSpPr>
              <p:cNvPr id="5138" name="文本框 18"/>
              <p:cNvSpPr txBox="1">
                <a:spLocks noChangeArrowheads="1"/>
              </p:cNvSpPr>
              <p:nvPr/>
            </p:nvSpPr>
            <p:spPr bwMode="auto">
              <a:xfrm>
                <a:off x="297950" y="2420002"/>
                <a:ext cx="4115955"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6000" b="1" i="0" u="none" strike="noStrike" kern="1200" cap="none" spc="0" normalizeH="0" baseline="0" noProof="0" dirty="0">
                    <a:ln>
                      <a:noFill/>
                    </a:ln>
                    <a:solidFill>
                      <a:srgbClr val="2DCCDF"/>
                    </a:solidFill>
                    <a:effectLst/>
                    <a:uLnTx/>
                    <a:uFillTx/>
                    <a:latin typeface="微软雅黑" panose="020B0503020204020204" pitchFamily="34" charset="-122"/>
                    <a:ea typeface="微软雅黑" panose="020B0503020204020204" pitchFamily="34" charset="-122"/>
                    <a:cs typeface="+mn-cs"/>
                  </a:rPr>
                  <a:t>Part  </a:t>
                </a:r>
                <a:r>
                  <a:rPr kumimoji="0" lang="en-US" altLang="zh-CN" sz="6000" b="1" i="0" u="none" strike="noStrike" kern="1200" cap="none" spc="0" normalizeH="0" baseline="0" noProof="0" dirty="0" smtClean="0">
                    <a:ln>
                      <a:noFill/>
                    </a:ln>
                    <a:solidFill>
                      <a:srgbClr val="2DCCDF"/>
                    </a:solidFill>
                    <a:effectLst/>
                    <a:uLnTx/>
                    <a:uFillTx/>
                    <a:latin typeface="微软雅黑" panose="020B0503020204020204" pitchFamily="34" charset="-122"/>
                    <a:ea typeface="微软雅黑" panose="020B0503020204020204" pitchFamily="34" charset="-122"/>
                    <a:cs typeface="+mn-cs"/>
                  </a:rPr>
                  <a:t>04</a:t>
                </a:r>
                <a:endParaRPr kumimoji="0" lang="zh-CN" altLang="en-US" sz="6000" b="1" i="0" u="none" strike="noStrike" kern="1200" cap="none" spc="0" normalizeH="0" baseline="0" noProof="0" dirty="0">
                  <a:ln>
                    <a:noFill/>
                  </a:ln>
                  <a:solidFill>
                    <a:srgbClr val="2DCCDF"/>
                  </a:solidFill>
                  <a:effectLst/>
                  <a:uLnTx/>
                  <a:uFillTx/>
                  <a:latin typeface="微软雅黑" panose="020B0503020204020204" pitchFamily="34" charset="-122"/>
                  <a:ea typeface="微软雅黑" panose="020B0503020204020204" pitchFamily="34" charset="-122"/>
                  <a:cs typeface="+mn-cs"/>
                </a:endParaRPr>
              </a:p>
            </p:txBody>
          </p:sp>
          <p:sp>
            <p:nvSpPr>
              <p:cNvPr id="5139" name="文本框 19"/>
              <p:cNvSpPr txBox="1">
                <a:spLocks noChangeArrowheads="1"/>
              </p:cNvSpPr>
              <p:nvPr/>
            </p:nvSpPr>
            <p:spPr bwMode="auto">
              <a:xfrm>
                <a:off x="271020" y="3269736"/>
                <a:ext cx="6234569" cy="922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lang="en-US" altLang="zh-CN" sz="5400" b="1" dirty="0" err="1" smtClean="0">
                    <a:solidFill>
                      <a:srgbClr val="F77258"/>
                    </a:solidFill>
                    <a:latin typeface="微软雅黑" panose="020B0503020204020204" pitchFamily="34" charset="-122"/>
                    <a:ea typeface="微软雅黑" panose="020B0503020204020204" pitchFamily="34" charset="-122"/>
                  </a:rPr>
                  <a:t>Axure</a:t>
                </a:r>
                <a:r>
                  <a:rPr lang="zh-CN" altLang="en-US" sz="5400" b="1" dirty="0" smtClean="0">
                    <a:solidFill>
                      <a:srgbClr val="F77258"/>
                    </a:solidFill>
                    <a:latin typeface="微软雅黑" panose="020B0503020204020204" pitchFamily="34" charset="-122"/>
                    <a:ea typeface="微软雅黑" panose="020B0503020204020204" pitchFamily="34" charset="-122"/>
                  </a:rPr>
                  <a:t> </a:t>
                </a:r>
                <a:r>
                  <a:rPr lang="en-US" altLang="zh-CN" sz="5400" b="1" dirty="0" smtClean="0">
                    <a:solidFill>
                      <a:srgbClr val="F77258"/>
                    </a:solidFill>
                    <a:latin typeface="微软雅黑" panose="020B0503020204020204" pitchFamily="34" charset="-122"/>
                    <a:ea typeface="微软雅黑" panose="020B0503020204020204" pitchFamily="34" charset="-122"/>
                  </a:rPr>
                  <a:t>RP </a:t>
                </a:r>
                <a:r>
                  <a:rPr lang="zh-CN" altLang="en-US" sz="5400" b="1" dirty="0" smtClean="0">
                    <a:solidFill>
                      <a:srgbClr val="F77258"/>
                    </a:solidFill>
                    <a:latin typeface="微软雅黑" panose="020B0503020204020204" pitchFamily="34" charset="-122"/>
                    <a:ea typeface="微软雅黑" panose="020B0503020204020204" pitchFamily="34" charset="-122"/>
                  </a:rPr>
                  <a:t>使用</a:t>
                </a:r>
                <a:endParaRPr kumimoji="0" lang="zh-CN" altLang="en-US" sz="5400" b="1" i="0" u="none" strike="noStrike" kern="1200" cap="none" spc="0" normalizeH="0" baseline="0" noProof="0" dirty="0">
                  <a:ln>
                    <a:noFill/>
                  </a:ln>
                  <a:solidFill>
                    <a:srgbClr val="F77258"/>
                  </a:solidFill>
                  <a:effectLst/>
                  <a:uLnTx/>
                  <a:uFillTx/>
                  <a:latin typeface="微软雅黑" panose="020B0503020204020204" pitchFamily="34" charset="-122"/>
                  <a:ea typeface="微软雅黑" panose="020B0503020204020204" pitchFamily="34" charset="-122"/>
                  <a:cs typeface="+mn-cs"/>
                </a:endParaRPr>
              </a:p>
            </p:txBody>
          </p:sp>
        </p:grpSp>
        <p:sp>
          <p:nvSpPr>
            <p:cNvPr id="5137" name="文本框 20"/>
            <p:cNvSpPr txBox="1">
              <a:spLocks noChangeArrowheads="1"/>
            </p:cNvSpPr>
            <p:nvPr/>
          </p:nvSpPr>
          <p:spPr bwMode="auto">
            <a:xfrm>
              <a:off x="5222408" y="4299777"/>
              <a:ext cx="605050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600" b="0" i="0" u="none" strike="noStrike" kern="1200" cap="none" spc="0" normalizeH="0" baseline="0" noProof="0" dirty="0" smtClean="0">
                  <a:ln>
                    <a:noFill/>
                  </a:ln>
                  <a:solidFill>
                    <a:srgbClr val="353A3E"/>
                  </a:solidFill>
                  <a:effectLst/>
                  <a:uLnTx/>
                  <a:uFillTx/>
                  <a:latin typeface="微软雅黑" panose="020B0503020204020204" pitchFamily="34" charset="-122"/>
                  <a:ea typeface="微软雅黑" panose="020B0503020204020204" pitchFamily="34" charset="-122"/>
                  <a:cs typeface="+mn-cs"/>
                </a:rPr>
                <a:t>OPERATION</a:t>
              </a:r>
              <a:endParaRPr kumimoji="0" lang="zh-CN" altLang="en-US" sz="1600" b="0" i="0" u="none" strike="noStrike" kern="1200" cap="none" spc="0" normalizeH="0" baseline="0" noProof="0" dirty="0">
                <a:ln>
                  <a:noFill/>
                </a:ln>
                <a:solidFill>
                  <a:srgbClr val="353A3E"/>
                </a:solidFill>
                <a:effectLst/>
                <a:uLnTx/>
                <a:uFillTx/>
                <a:latin typeface="微软雅黑" panose="020B0503020204020204" pitchFamily="34" charset="-122"/>
                <a:ea typeface="微软雅黑" panose="020B0503020204020204" pitchFamily="34" charset="-122"/>
                <a:cs typeface="+mn-cs"/>
              </a:endParaRPr>
            </a:p>
          </p:txBody>
        </p:sp>
      </p:grpSp>
      <p:pic>
        <p:nvPicPr>
          <p:cNvPr id="20" name="图片 1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00" y="5743971"/>
            <a:ext cx="1277897" cy="1277897"/>
          </a:xfrm>
          <a:prstGeom prst="rect">
            <a:avLst/>
          </a:prstGeom>
        </p:spPr>
      </p:pic>
    </p:spTree>
    <p:extLst>
      <p:ext uri="{BB962C8B-B14F-4D97-AF65-F5344CB8AC3E}">
        <p14:creationId xmlns:p14="http://schemas.microsoft.com/office/powerpoint/2010/main" val="28588982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50000" decel="5000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0-#ppt_w/2"/>
                                          </p:val>
                                        </p:tav>
                                        <p:tav tm="100000">
                                          <p:val>
                                            <p:strVal val="#ppt_x"/>
                                          </p:val>
                                        </p:tav>
                                      </p:tavLst>
                                    </p:anim>
                                    <p:anim calcmode="lin" valueType="num">
                                      <p:cBhvr additive="base">
                                        <p:cTn id="8" dur="500" fill="hold"/>
                                        <p:tgtEl>
                                          <p:spTgt spid="17"/>
                                        </p:tgtEl>
                                        <p:attrNameLst>
                                          <p:attrName>ppt_y</p:attrName>
                                        </p:attrNameLst>
                                      </p:cBhvr>
                                      <p:tavLst>
                                        <p:tav tm="0">
                                          <p:val>
                                            <p:strVal val="#ppt_y"/>
                                          </p:val>
                                        </p:tav>
                                        <p:tav tm="100000">
                                          <p:val>
                                            <p:strVal val="#ppt_y"/>
                                          </p:val>
                                        </p:tav>
                                      </p:tavLst>
                                    </p:anim>
                                  </p:childTnLst>
                                </p:cTn>
                              </p:par>
                              <p:par>
                                <p:cTn id="9" presetID="2" presetClass="entr" presetSubtype="8" accel="50000" decel="5000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0-#ppt_w/2"/>
                                          </p:val>
                                        </p:tav>
                                        <p:tav tm="100000">
                                          <p:val>
                                            <p:strVal val="#ppt_x"/>
                                          </p:val>
                                        </p:tav>
                                      </p:tavLst>
                                    </p:anim>
                                    <p:anim calcmode="lin" valueType="num">
                                      <p:cBhvr additive="base">
                                        <p:cTn id="12" dur="500" fill="hold"/>
                                        <p:tgtEl>
                                          <p:spTgt spid="7"/>
                                        </p:tgtEl>
                                        <p:attrNameLst>
                                          <p:attrName>ppt_y</p:attrName>
                                        </p:attrNameLst>
                                      </p:cBhvr>
                                      <p:tavLst>
                                        <p:tav tm="0">
                                          <p:val>
                                            <p:strVal val="#ppt_y"/>
                                          </p:val>
                                        </p:tav>
                                        <p:tav tm="100000">
                                          <p:val>
                                            <p:strVal val="#ppt_y"/>
                                          </p:val>
                                        </p:tav>
                                      </p:tavLst>
                                    </p:anim>
                                  </p:childTnLst>
                                </p:cTn>
                              </p:par>
                              <p:par>
                                <p:cTn id="13" presetID="2" presetClass="entr" presetSubtype="8" accel="50000" decel="5000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fill="hold"/>
                                        <p:tgtEl>
                                          <p:spTgt spid="5"/>
                                        </p:tgtEl>
                                        <p:attrNameLst>
                                          <p:attrName>ppt_x</p:attrName>
                                        </p:attrNameLst>
                                      </p:cBhvr>
                                      <p:tavLst>
                                        <p:tav tm="0">
                                          <p:val>
                                            <p:strVal val="0-#ppt_w/2"/>
                                          </p:val>
                                        </p:tav>
                                        <p:tav tm="100000">
                                          <p:val>
                                            <p:strVal val="#ppt_x"/>
                                          </p:val>
                                        </p:tav>
                                      </p:tavLst>
                                    </p:anim>
                                    <p:anim calcmode="lin" valueType="num">
                                      <p:cBhvr additive="base">
                                        <p:cTn id="16" dur="500" fill="hold"/>
                                        <p:tgtEl>
                                          <p:spTgt spid="5"/>
                                        </p:tgtEl>
                                        <p:attrNameLst>
                                          <p:attrName>ppt_y</p:attrName>
                                        </p:attrNameLst>
                                      </p:cBhvr>
                                      <p:tavLst>
                                        <p:tav tm="0">
                                          <p:val>
                                            <p:strVal val="#ppt_y"/>
                                          </p:val>
                                        </p:tav>
                                        <p:tav tm="100000">
                                          <p:val>
                                            <p:strVal val="#ppt_y"/>
                                          </p:val>
                                        </p:tav>
                                      </p:tavLst>
                                    </p:anim>
                                  </p:childTnLst>
                                </p:cTn>
                              </p:par>
                              <p:par>
                                <p:cTn id="17" presetID="2" presetClass="entr" presetSubtype="8" accel="50000" decel="5000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0-#ppt_w/2"/>
                                          </p:val>
                                        </p:tav>
                                        <p:tav tm="100000">
                                          <p:val>
                                            <p:strVal val="#ppt_x"/>
                                          </p:val>
                                        </p:tav>
                                      </p:tavLst>
                                    </p:anim>
                                    <p:anim calcmode="lin" valueType="num">
                                      <p:cBhvr additive="base">
                                        <p:cTn id="20" dur="500" fill="hold"/>
                                        <p:tgtEl>
                                          <p:spTgt spid="6"/>
                                        </p:tgtEl>
                                        <p:attrNameLst>
                                          <p:attrName>ppt_y</p:attrName>
                                        </p:attrNameLst>
                                      </p:cBhvr>
                                      <p:tavLst>
                                        <p:tav tm="0">
                                          <p:val>
                                            <p:strVal val="#ppt_y"/>
                                          </p:val>
                                        </p:tav>
                                        <p:tav tm="100000">
                                          <p:val>
                                            <p:strVal val="#ppt_y"/>
                                          </p:val>
                                        </p:tav>
                                      </p:tavLst>
                                    </p:anim>
                                  </p:childTnLst>
                                </p:cTn>
                              </p:par>
                              <p:par>
                                <p:cTn id="21" presetID="2" presetClass="entr" presetSubtype="8" accel="50000" decel="5000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additive="base">
                                        <p:cTn id="23" dur="500" fill="hold"/>
                                        <p:tgtEl>
                                          <p:spTgt spid="8"/>
                                        </p:tgtEl>
                                        <p:attrNameLst>
                                          <p:attrName>ppt_x</p:attrName>
                                        </p:attrNameLst>
                                      </p:cBhvr>
                                      <p:tavLst>
                                        <p:tav tm="0">
                                          <p:val>
                                            <p:strVal val="0-#ppt_w/2"/>
                                          </p:val>
                                        </p:tav>
                                        <p:tav tm="100000">
                                          <p:val>
                                            <p:strVal val="#ppt_x"/>
                                          </p:val>
                                        </p:tav>
                                      </p:tavLst>
                                    </p:anim>
                                    <p:anim calcmode="lin" valueType="num">
                                      <p:cBhvr additive="base">
                                        <p:cTn id="24" dur="500" fill="hold"/>
                                        <p:tgtEl>
                                          <p:spTgt spid="8"/>
                                        </p:tgtEl>
                                        <p:attrNameLst>
                                          <p:attrName>ppt_y</p:attrName>
                                        </p:attrNameLst>
                                      </p:cBhvr>
                                      <p:tavLst>
                                        <p:tav tm="0">
                                          <p:val>
                                            <p:strVal val="#ppt_y"/>
                                          </p:val>
                                        </p:tav>
                                        <p:tav tm="100000">
                                          <p:val>
                                            <p:strVal val="#ppt_y"/>
                                          </p:val>
                                        </p:tav>
                                      </p:tavLst>
                                    </p:anim>
                                  </p:childTnLst>
                                </p:cTn>
                              </p:par>
                              <p:par>
                                <p:cTn id="25" presetID="2" presetClass="entr" presetSubtype="8" accel="50000" decel="5000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fill="hold"/>
                                        <p:tgtEl>
                                          <p:spTgt spid="9"/>
                                        </p:tgtEl>
                                        <p:attrNameLst>
                                          <p:attrName>ppt_x</p:attrName>
                                        </p:attrNameLst>
                                      </p:cBhvr>
                                      <p:tavLst>
                                        <p:tav tm="0">
                                          <p:val>
                                            <p:strVal val="0-#ppt_w/2"/>
                                          </p:val>
                                        </p:tav>
                                        <p:tav tm="100000">
                                          <p:val>
                                            <p:strVal val="#ppt_x"/>
                                          </p:val>
                                        </p:tav>
                                      </p:tavLst>
                                    </p:anim>
                                    <p:anim calcmode="lin" valueType="num">
                                      <p:cBhvr additive="base">
                                        <p:cTn id="28" dur="500" fill="hold"/>
                                        <p:tgtEl>
                                          <p:spTgt spid="9"/>
                                        </p:tgtEl>
                                        <p:attrNameLst>
                                          <p:attrName>ppt_y</p:attrName>
                                        </p:attrNameLst>
                                      </p:cBhvr>
                                      <p:tavLst>
                                        <p:tav tm="0">
                                          <p:val>
                                            <p:strVal val="#ppt_y"/>
                                          </p:val>
                                        </p:tav>
                                        <p:tav tm="100000">
                                          <p:val>
                                            <p:strVal val="#ppt_y"/>
                                          </p:val>
                                        </p:tav>
                                      </p:tavLst>
                                    </p:anim>
                                  </p:childTnLst>
                                </p:cTn>
                              </p:par>
                              <p:par>
                                <p:cTn id="29" presetID="2" presetClass="entr" presetSubtype="8" accel="50000" decel="50000"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additive="base">
                                        <p:cTn id="31" dur="500" fill="hold"/>
                                        <p:tgtEl>
                                          <p:spTgt spid="10"/>
                                        </p:tgtEl>
                                        <p:attrNameLst>
                                          <p:attrName>ppt_x</p:attrName>
                                        </p:attrNameLst>
                                      </p:cBhvr>
                                      <p:tavLst>
                                        <p:tav tm="0">
                                          <p:val>
                                            <p:strVal val="0-#ppt_w/2"/>
                                          </p:val>
                                        </p:tav>
                                        <p:tav tm="100000">
                                          <p:val>
                                            <p:strVal val="#ppt_x"/>
                                          </p:val>
                                        </p:tav>
                                      </p:tavLst>
                                    </p:anim>
                                    <p:anim calcmode="lin" valueType="num">
                                      <p:cBhvr additive="base">
                                        <p:cTn id="32" dur="500" fill="hold"/>
                                        <p:tgtEl>
                                          <p:spTgt spid="10"/>
                                        </p:tgtEl>
                                        <p:attrNameLst>
                                          <p:attrName>ppt_y</p:attrName>
                                        </p:attrNameLst>
                                      </p:cBhvr>
                                      <p:tavLst>
                                        <p:tav tm="0">
                                          <p:val>
                                            <p:strVal val="#ppt_y"/>
                                          </p:val>
                                        </p:tav>
                                        <p:tav tm="100000">
                                          <p:val>
                                            <p:strVal val="#ppt_y"/>
                                          </p:val>
                                        </p:tav>
                                      </p:tavLst>
                                    </p:anim>
                                  </p:childTnLst>
                                </p:cTn>
                              </p:par>
                              <p:par>
                                <p:cTn id="33" presetID="2" presetClass="entr" presetSubtype="8" accel="50000" decel="50000" fill="hold" grpId="0" nodeType="withEffect">
                                  <p:stCondLst>
                                    <p:cond delay="0"/>
                                  </p:stCondLst>
                                  <p:childTnLst>
                                    <p:set>
                                      <p:cBhvr>
                                        <p:cTn id="34" dur="1" fill="hold">
                                          <p:stCondLst>
                                            <p:cond delay="0"/>
                                          </p:stCondLst>
                                        </p:cTn>
                                        <p:tgtEl>
                                          <p:spTgt spid="11"/>
                                        </p:tgtEl>
                                        <p:attrNameLst>
                                          <p:attrName>style.visibility</p:attrName>
                                        </p:attrNameLst>
                                      </p:cBhvr>
                                      <p:to>
                                        <p:strVal val="visible"/>
                                      </p:to>
                                    </p:set>
                                    <p:anim calcmode="lin" valueType="num">
                                      <p:cBhvr additive="base">
                                        <p:cTn id="35" dur="500" fill="hold"/>
                                        <p:tgtEl>
                                          <p:spTgt spid="11"/>
                                        </p:tgtEl>
                                        <p:attrNameLst>
                                          <p:attrName>ppt_x</p:attrName>
                                        </p:attrNameLst>
                                      </p:cBhvr>
                                      <p:tavLst>
                                        <p:tav tm="0">
                                          <p:val>
                                            <p:strVal val="0-#ppt_w/2"/>
                                          </p:val>
                                        </p:tav>
                                        <p:tav tm="100000">
                                          <p:val>
                                            <p:strVal val="#ppt_x"/>
                                          </p:val>
                                        </p:tav>
                                      </p:tavLst>
                                    </p:anim>
                                    <p:anim calcmode="lin" valueType="num">
                                      <p:cBhvr additive="base">
                                        <p:cTn id="36" dur="500" fill="hold"/>
                                        <p:tgtEl>
                                          <p:spTgt spid="11"/>
                                        </p:tgtEl>
                                        <p:attrNameLst>
                                          <p:attrName>ppt_y</p:attrName>
                                        </p:attrNameLst>
                                      </p:cBhvr>
                                      <p:tavLst>
                                        <p:tav tm="0">
                                          <p:val>
                                            <p:strVal val="#ppt_y"/>
                                          </p:val>
                                        </p:tav>
                                        <p:tav tm="100000">
                                          <p:val>
                                            <p:strVal val="#ppt_y"/>
                                          </p:val>
                                        </p:tav>
                                      </p:tavLst>
                                    </p:anim>
                                  </p:childTnLst>
                                </p:cTn>
                              </p:par>
                              <p:par>
                                <p:cTn id="37" presetID="2" presetClass="entr" presetSubtype="8" accel="50000" decel="50000" fill="hold" grpId="0" nodeType="withEffect">
                                  <p:stCondLst>
                                    <p:cond delay="0"/>
                                  </p:stCondLst>
                                  <p:childTnLst>
                                    <p:set>
                                      <p:cBhvr>
                                        <p:cTn id="38" dur="1" fill="hold">
                                          <p:stCondLst>
                                            <p:cond delay="0"/>
                                          </p:stCondLst>
                                        </p:cTn>
                                        <p:tgtEl>
                                          <p:spTgt spid="12"/>
                                        </p:tgtEl>
                                        <p:attrNameLst>
                                          <p:attrName>style.visibility</p:attrName>
                                        </p:attrNameLst>
                                      </p:cBhvr>
                                      <p:to>
                                        <p:strVal val="visible"/>
                                      </p:to>
                                    </p:set>
                                    <p:anim calcmode="lin" valueType="num">
                                      <p:cBhvr additive="base">
                                        <p:cTn id="39" dur="500" fill="hold"/>
                                        <p:tgtEl>
                                          <p:spTgt spid="12"/>
                                        </p:tgtEl>
                                        <p:attrNameLst>
                                          <p:attrName>ppt_x</p:attrName>
                                        </p:attrNameLst>
                                      </p:cBhvr>
                                      <p:tavLst>
                                        <p:tav tm="0">
                                          <p:val>
                                            <p:strVal val="0-#ppt_w/2"/>
                                          </p:val>
                                        </p:tav>
                                        <p:tav tm="100000">
                                          <p:val>
                                            <p:strVal val="#ppt_x"/>
                                          </p:val>
                                        </p:tav>
                                      </p:tavLst>
                                    </p:anim>
                                    <p:anim calcmode="lin" valueType="num">
                                      <p:cBhvr additive="base">
                                        <p:cTn id="40" dur="500" fill="hold"/>
                                        <p:tgtEl>
                                          <p:spTgt spid="12"/>
                                        </p:tgtEl>
                                        <p:attrNameLst>
                                          <p:attrName>ppt_y</p:attrName>
                                        </p:attrNameLst>
                                      </p:cBhvr>
                                      <p:tavLst>
                                        <p:tav tm="0">
                                          <p:val>
                                            <p:strVal val="#ppt_y"/>
                                          </p:val>
                                        </p:tav>
                                        <p:tav tm="100000">
                                          <p:val>
                                            <p:strVal val="#ppt_y"/>
                                          </p:val>
                                        </p:tav>
                                      </p:tavLst>
                                    </p:anim>
                                  </p:childTnLst>
                                </p:cTn>
                              </p:par>
                              <p:par>
                                <p:cTn id="41" presetID="2" presetClass="entr" presetSubtype="8" accel="50000" decel="50000" fill="hold" grpId="0" nodeType="withEffect">
                                  <p:stCondLst>
                                    <p:cond delay="0"/>
                                  </p:stCondLst>
                                  <p:childTnLst>
                                    <p:set>
                                      <p:cBhvr>
                                        <p:cTn id="42" dur="1" fill="hold">
                                          <p:stCondLst>
                                            <p:cond delay="0"/>
                                          </p:stCondLst>
                                        </p:cTn>
                                        <p:tgtEl>
                                          <p:spTgt spid="14"/>
                                        </p:tgtEl>
                                        <p:attrNameLst>
                                          <p:attrName>style.visibility</p:attrName>
                                        </p:attrNameLst>
                                      </p:cBhvr>
                                      <p:to>
                                        <p:strVal val="visible"/>
                                      </p:to>
                                    </p:set>
                                    <p:anim calcmode="lin" valueType="num">
                                      <p:cBhvr additive="base">
                                        <p:cTn id="43" dur="500" fill="hold"/>
                                        <p:tgtEl>
                                          <p:spTgt spid="14"/>
                                        </p:tgtEl>
                                        <p:attrNameLst>
                                          <p:attrName>ppt_x</p:attrName>
                                        </p:attrNameLst>
                                      </p:cBhvr>
                                      <p:tavLst>
                                        <p:tav tm="0">
                                          <p:val>
                                            <p:strVal val="0-#ppt_w/2"/>
                                          </p:val>
                                        </p:tav>
                                        <p:tav tm="100000">
                                          <p:val>
                                            <p:strVal val="#ppt_x"/>
                                          </p:val>
                                        </p:tav>
                                      </p:tavLst>
                                    </p:anim>
                                    <p:anim calcmode="lin" valueType="num">
                                      <p:cBhvr additive="base">
                                        <p:cTn id="44" dur="500" fill="hold"/>
                                        <p:tgtEl>
                                          <p:spTgt spid="14"/>
                                        </p:tgtEl>
                                        <p:attrNameLst>
                                          <p:attrName>ppt_y</p:attrName>
                                        </p:attrNameLst>
                                      </p:cBhvr>
                                      <p:tavLst>
                                        <p:tav tm="0">
                                          <p:val>
                                            <p:strVal val="#ppt_y"/>
                                          </p:val>
                                        </p:tav>
                                        <p:tav tm="100000">
                                          <p:val>
                                            <p:strVal val="#ppt_y"/>
                                          </p:val>
                                        </p:tav>
                                      </p:tavLst>
                                    </p:anim>
                                  </p:childTnLst>
                                </p:cTn>
                              </p:par>
                              <p:par>
                                <p:cTn id="45" presetID="2" presetClass="entr" presetSubtype="8" accel="50000" decel="50000" fill="hold" grpId="0" nodeType="withEffect">
                                  <p:stCondLst>
                                    <p:cond delay="0"/>
                                  </p:stCondLst>
                                  <p:childTnLst>
                                    <p:set>
                                      <p:cBhvr>
                                        <p:cTn id="46" dur="1" fill="hold">
                                          <p:stCondLst>
                                            <p:cond delay="0"/>
                                          </p:stCondLst>
                                        </p:cTn>
                                        <p:tgtEl>
                                          <p:spTgt spid="15"/>
                                        </p:tgtEl>
                                        <p:attrNameLst>
                                          <p:attrName>style.visibility</p:attrName>
                                        </p:attrNameLst>
                                      </p:cBhvr>
                                      <p:to>
                                        <p:strVal val="visible"/>
                                      </p:to>
                                    </p:set>
                                    <p:anim calcmode="lin" valueType="num">
                                      <p:cBhvr additive="base">
                                        <p:cTn id="47" dur="500" fill="hold"/>
                                        <p:tgtEl>
                                          <p:spTgt spid="15"/>
                                        </p:tgtEl>
                                        <p:attrNameLst>
                                          <p:attrName>ppt_x</p:attrName>
                                        </p:attrNameLst>
                                      </p:cBhvr>
                                      <p:tavLst>
                                        <p:tav tm="0">
                                          <p:val>
                                            <p:strVal val="0-#ppt_w/2"/>
                                          </p:val>
                                        </p:tav>
                                        <p:tav tm="100000">
                                          <p:val>
                                            <p:strVal val="#ppt_x"/>
                                          </p:val>
                                        </p:tav>
                                      </p:tavLst>
                                    </p:anim>
                                    <p:anim calcmode="lin" valueType="num">
                                      <p:cBhvr additive="base">
                                        <p:cTn id="48" dur="500" fill="hold"/>
                                        <p:tgtEl>
                                          <p:spTgt spid="15"/>
                                        </p:tgtEl>
                                        <p:attrNameLst>
                                          <p:attrName>ppt_y</p:attrName>
                                        </p:attrNameLst>
                                      </p:cBhvr>
                                      <p:tavLst>
                                        <p:tav tm="0">
                                          <p:val>
                                            <p:strVal val="#ppt_y"/>
                                          </p:val>
                                        </p:tav>
                                        <p:tav tm="100000">
                                          <p:val>
                                            <p:strVal val="#ppt_y"/>
                                          </p:val>
                                        </p:tav>
                                      </p:tavLst>
                                    </p:anim>
                                  </p:childTnLst>
                                </p:cTn>
                              </p:par>
                              <p:par>
                                <p:cTn id="49" presetID="2" presetClass="entr" presetSubtype="8" accel="50000" decel="50000" fill="hold" grpId="0" nodeType="withEffect">
                                  <p:stCondLst>
                                    <p:cond delay="0"/>
                                  </p:stCondLst>
                                  <p:childTnLst>
                                    <p:set>
                                      <p:cBhvr>
                                        <p:cTn id="50" dur="1" fill="hold">
                                          <p:stCondLst>
                                            <p:cond delay="0"/>
                                          </p:stCondLst>
                                        </p:cTn>
                                        <p:tgtEl>
                                          <p:spTgt spid="16"/>
                                        </p:tgtEl>
                                        <p:attrNameLst>
                                          <p:attrName>style.visibility</p:attrName>
                                        </p:attrNameLst>
                                      </p:cBhvr>
                                      <p:to>
                                        <p:strVal val="visible"/>
                                      </p:to>
                                    </p:set>
                                    <p:anim calcmode="lin" valueType="num">
                                      <p:cBhvr additive="base">
                                        <p:cTn id="51" dur="500" fill="hold"/>
                                        <p:tgtEl>
                                          <p:spTgt spid="16"/>
                                        </p:tgtEl>
                                        <p:attrNameLst>
                                          <p:attrName>ppt_x</p:attrName>
                                        </p:attrNameLst>
                                      </p:cBhvr>
                                      <p:tavLst>
                                        <p:tav tm="0">
                                          <p:val>
                                            <p:strVal val="0-#ppt_w/2"/>
                                          </p:val>
                                        </p:tav>
                                        <p:tav tm="100000">
                                          <p:val>
                                            <p:strVal val="#ppt_x"/>
                                          </p:val>
                                        </p:tav>
                                      </p:tavLst>
                                    </p:anim>
                                    <p:anim calcmode="lin" valueType="num">
                                      <p:cBhvr additive="base">
                                        <p:cTn id="52" dur="500" fill="hold"/>
                                        <p:tgtEl>
                                          <p:spTgt spid="16"/>
                                        </p:tgtEl>
                                        <p:attrNameLst>
                                          <p:attrName>ppt_y</p:attrName>
                                        </p:attrNameLst>
                                      </p:cBhvr>
                                      <p:tavLst>
                                        <p:tav tm="0">
                                          <p:val>
                                            <p:strVal val="#ppt_y"/>
                                          </p:val>
                                        </p:tav>
                                        <p:tav tm="100000">
                                          <p:val>
                                            <p:strVal val="#ppt_y"/>
                                          </p:val>
                                        </p:tav>
                                      </p:tavLst>
                                    </p:anim>
                                  </p:childTnLst>
                                </p:cTn>
                              </p:par>
                              <p:par>
                                <p:cTn id="53" presetID="2" presetClass="entr" presetSubtype="8" accel="50000" decel="50000" fill="hold" grpId="0" nodeType="withEffect">
                                  <p:stCondLst>
                                    <p:cond delay="0"/>
                                  </p:stCondLst>
                                  <p:childTnLst>
                                    <p:set>
                                      <p:cBhvr>
                                        <p:cTn id="54" dur="1" fill="hold">
                                          <p:stCondLst>
                                            <p:cond delay="0"/>
                                          </p:stCondLst>
                                        </p:cTn>
                                        <p:tgtEl>
                                          <p:spTgt spid="13"/>
                                        </p:tgtEl>
                                        <p:attrNameLst>
                                          <p:attrName>style.visibility</p:attrName>
                                        </p:attrNameLst>
                                      </p:cBhvr>
                                      <p:to>
                                        <p:strVal val="visible"/>
                                      </p:to>
                                    </p:set>
                                    <p:anim calcmode="lin" valueType="num">
                                      <p:cBhvr additive="base">
                                        <p:cTn id="55" dur="500" fill="hold"/>
                                        <p:tgtEl>
                                          <p:spTgt spid="13"/>
                                        </p:tgtEl>
                                        <p:attrNameLst>
                                          <p:attrName>ppt_x</p:attrName>
                                        </p:attrNameLst>
                                      </p:cBhvr>
                                      <p:tavLst>
                                        <p:tav tm="0">
                                          <p:val>
                                            <p:strVal val="0-#ppt_w/2"/>
                                          </p:val>
                                        </p:tav>
                                        <p:tav tm="100000">
                                          <p:val>
                                            <p:strVal val="#ppt_x"/>
                                          </p:val>
                                        </p:tav>
                                      </p:tavLst>
                                    </p:anim>
                                    <p:anim calcmode="lin" valueType="num">
                                      <p:cBhvr additive="base">
                                        <p:cTn id="56" dur="50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7" grpId="0" animBg="1"/>
      <p:bldP spid="5" grpId="0" animBg="1"/>
      <p:bldP spid="6" grpId="0" animBg="1"/>
      <p:bldP spid="8" grpId="0" animBg="1"/>
      <p:bldP spid="9" grpId="0" animBg="1"/>
      <p:bldP spid="10" grpId="0" animBg="1"/>
      <p:bldP spid="11" grpId="0" animBg="1"/>
      <p:bldP spid="12" grpId="0" animBg="1"/>
      <p:bldP spid="13" grpId="0" animBg="1"/>
      <p:bldP spid="14" grpId="0" animBg="1"/>
      <p:bldP spid="15" grpId="0" animBg="1"/>
      <p:bldP spid="16"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79922" y="2005780"/>
            <a:ext cx="6124394" cy="3713918"/>
          </a:xfrm>
          <a:prstGeom prst="rect">
            <a:avLst/>
          </a:prstGeom>
        </p:spPr>
      </p:pic>
      <p:sp>
        <p:nvSpPr>
          <p:cNvPr id="5" name="文本框 23"/>
          <p:cNvSpPr txBox="1">
            <a:spLocks noChangeArrowheads="1"/>
          </p:cNvSpPr>
          <p:nvPr/>
        </p:nvSpPr>
        <p:spPr bwMode="auto">
          <a:xfrm>
            <a:off x="739774" y="298450"/>
            <a:ext cx="262064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1" i="0" u="none" strike="noStrike" kern="1200" cap="none" spc="0" normalizeH="0" baseline="0" noProof="0" dirty="0" err="1" smtClean="0">
                <a:ln>
                  <a:noFill/>
                </a:ln>
                <a:solidFill>
                  <a:srgbClr val="F77258"/>
                </a:solidFill>
                <a:effectLst/>
                <a:uLnTx/>
                <a:uFillTx/>
                <a:latin typeface="微软雅黑" panose="020B0503020204020204" pitchFamily="34" charset="-122"/>
                <a:ea typeface="微软雅黑" panose="020B0503020204020204" pitchFamily="34" charset="-122"/>
                <a:cs typeface="+mn-cs"/>
              </a:rPr>
              <a:t>Axure</a:t>
            </a:r>
            <a:r>
              <a:rPr kumimoji="0" lang="zh-CN" altLang="en-US" sz="2000" b="1" i="0" u="none" strike="noStrike" kern="1200" cap="none" spc="0" normalizeH="0" baseline="0" noProof="0" dirty="0" smtClean="0">
                <a:ln>
                  <a:noFill/>
                </a:ln>
                <a:solidFill>
                  <a:srgbClr val="F77258"/>
                </a:solidFill>
                <a:effectLst/>
                <a:uLnTx/>
                <a:uFillTx/>
                <a:latin typeface="微软雅黑" panose="020B0503020204020204" pitchFamily="34" charset="-122"/>
                <a:ea typeface="微软雅黑" panose="020B0503020204020204" pitchFamily="34" charset="-122"/>
                <a:cs typeface="+mn-cs"/>
              </a:rPr>
              <a:t> </a:t>
            </a:r>
            <a:r>
              <a:rPr kumimoji="0" lang="en-US" altLang="zh-CN" sz="2000" b="1" i="0" u="none" strike="noStrike" kern="1200" cap="none" spc="0" normalizeH="0" baseline="0" noProof="0" dirty="0" smtClean="0">
                <a:ln>
                  <a:noFill/>
                </a:ln>
                <a:solidFill>
                  <a:srgbClr val="F77258"/>
                </a:solidFill>
                <a:effectLst/>
                <a:uLnTx/>
                <a:uFillTx/>
                <a:latin typeface="微软雅黑" panose="020B0503020204020204" pitchFamily="34" charset="-122"/>
                <a:ea typeface="微软雅黑" panose="020B0503020204020204" pitchFamily="34" charset="-122"/>
                <a:cs typeface="+mn-cs"/>
              </a:rPr>
              <a:t>RP</a:t>
            </a:r>
            <a:r>
              <a:rPr kumimoji="0" lang="zh-CN" altLang="en-US" sz="2000" b="1" i="0" u="none" strike="noStrike" kern="1200" cap="none" spc="0" normalizeH="0" baseline="0" noProof="0" dirty="0" smtClean="0">
                <a:ln>
                  <a:noFill/>
                </a:ln>
                <a:solidFill>
                  <a:srgbClr val="F77258"/>
                </a:solidFill>
                <a:effectLst/>
                <a:uLnTx/>
                <a:uFillTx/>
                <a:latin typeface="微软雅黑" panose="020B0503020204020204" pitchFamily="34" charset="-122"/>
                <a:ea typeface="微软雅黑" panose="020B0503020204020204" pitchFamily="34" charset="-122"/>
                <a:cs typeface="+mn-cs"/>
              </a:rPr>
              <a:t> </a:t>
            </a:r>
            <a:r>
              <a:rPr lang="zh-CN" altLang="en-US" sz="2000" b="1" noProof="0" dirty="0" smtClean="0">
                <a:solidFill>
                  <a:srgbClr val="F77258"/>
                </a:solidFill>
                <a:latin typeface="微软雅黑" panose="020B0503020204020204" pitchFamily="34" charset="-122"/>
                <a:ea typeface="微软雅黑" panose="020B0503020204020204" pitchFamily="34" charset="-122"/>
              </a:rPr>
              <a:t>使用</a:t>
            </a:r>
            <a:endParaRPr kumimoji="0" lang="zh-CN" altLang="en-US" sz="2000" b="1" i="0" u="none" strike="noStrike" kern="1200" cap="none" spc="0" normalizeH="0" baseline="0" noProof="0" dirty="0">
              <a:ln>
                <a:noFill/>
              </a:ln>
              <a:solidFill>
                <a:srgbClr val="F77258"/>
              </a:solidFill>
              <a:effectLst/>
              <a:uLnTx/>
              <a:uFillTx/>
              <a:latin typeface="微软雅黑" panose="020B0503020204020204" pitchFamily="34" charset="-122"/>
              <a:ea typeface="微软雅黑" panose="020B0503020204020204" pitchFamily="34" charset="-122"/>
              <a:cs typeface="+mn-cs"/>
            </a:endParaRPr>
          </a:p>
        </p:txBody>
      </p:sp>
      <p:grpSp>
        <p:nvGrpSpPr>
          <p:cNvPr id="6" name="组合 29"/>
          <p:cNvGrpSpPr/>
          <p:nvPr/>
        </p:nvGrpSpPr>
        <p:grpSpPr bwMode="auto">
          <a:xfrm>
            <a:off x="338138" y="293688"/>
            <a:ext cx="333375" cy="411162"/>
            <a:chOff x="10668001" y="925959"/>
            <a:chExt cx="444498" cy="545940"/>
          </a:xfrm>
        </p:grpSpPr>
        <p:sp>
          <p:nvSpPr>
            <p:cNvPr id="8" name="等腰三角形 27"/>
            <p:cNvSpPr/>
            <p:nvPr/>
          </p:nvSpPr>
          <p:spPr>
            <a:xfrm rot="5400000">
              <a:off x="10633062" y="1005163"/>
              <a:ext cx="501675" cy="431798"/>
            </a:xfrm>
            <a:prstGeom prst="triangle">
              <a:avLst/>
            </a:pr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9" name="等腰三角形 28"/>
            <p:cNvSpPr/>
            <p:nvPr/>
          </p:nvSpPr>
          <p:spPr>
            <a:xfrm rot="5400000">
              <a:off x="10705952" y="955741"/>
              <a:ext cx="436330" cy="376765"/>
            </a:xfrm>
            <a:prstGeom prst="triangle">
              <a:avLst/>
            </a:pr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sp>
        <p:nvSpPr>
          <p:cNvPr id="10" name="Oval 29"/>
          <p:cNvSpPr>
            <a:spLocks noChangeAspect="1"/>
          </p:cNvSpPr>
          <p:nvPr/>
        </p:nvSpPr>
        <p:spPr>
          <a:xfrm>
            <a:off x="739774" y="2005780"/>
            <a:ext cx="552450" cy="550863"/>
          </a:xfrm>
          <a:prstGeom prst="ellipse">
            <a:avLst/>
          </a:prstGeom>
          <a:solidFill>
            <a:srgbClr val="F772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1</a:t>
            </a:r>
            <a:endParaRPr kumimoji="0" 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4" name="矩形 3"/>
          <p:cNvSpPr/>
          <p:nvPr/>
        </p:nvSpPr>
        <p:spPr>
          <a:xfrm>
            <a:off x="1485579" y="2096545"/>
            <a:ext cx="1800493" cy="369332"/>
          </a:xfrm>
          <a:prstGeom prst="rect">
            <a:avLst/>
          </a:prstGeom>
        </p:spPr>
        <p:txBody>
          <a:bodyPr wrap="none">
            <a:spAutoFit/>
          </a:bodyPr>
          <a:lstStyle/>
          <a:p>
            <a:r>
              <a:rPr lang="zh-CN" altLang="en-US" b="1">
                <a:solidFill>
                  <a:srgbClr val="333333"/>
                </a:solidFill>
                <a:latin typeface="Microsoft YaHei" charset="-122"/>
                <a:ea typeface="Microsoft YaHei" charset="-122"/>
                <a:cs typeface="Microsoft YaHei" charset="-122"/>
              </a:rPr>
              <a:t>添加元件到画布</a:t>
            </a:r>
            <a:endParaRPr lang="zh-CN" altLang="en-US" b="1" u="none" strike="noStrike">
              <a:solidFill>
                <a:srgbClr val="333333"/>
              </a:solidFill>
              <a:effectLst/>
              <a:latin typeface="Microsoft YaHei" charset="-122"/>
              <a:ea typeface="Microsoft YaHei" charset="-122"/>
              <a:cs typeface="Microsoft YaHei" charset="-122"/>
            </a:endParaRPr>
          </a:p>
        </p:txBody>
      </p:sp>
      <p:sp>
        <p:nvSpPr>
          <p:cNvPr id="11" name="矩形 10"/>
          <p:cNvSpPr/>
          <p:nvPr/>
        </p:nvSpPr>
        <p:spPr>
          <a:xfrm>
            <a:off x="739774" y="2928855"/>
            <a:ext cx="4068200" cy="1289905"/>
          </a:xfrm>
          <a:prstGeom prst="rect">
            <a:avLst/>
          </a:prstGeom>
        </p:spPr>
        <p:txBody>
          <a:bodyPr wrap="square">
            <a:spAutoFit/>
          </a:bodyPr>
          <a:lstStyle/>
          <a:p>
            <a:pPr>
              <a:lnSpc>
                <a:spcPct val="150000"/>
              </a:lnSpc>
            </a:pPr>
            <a:r>
              <a:rPr lang="zh-CN" altLang="en-US">
                <a:latin typeface="Microsoft YaHei" charset="-122"/>
                <a:ea typeface="Microsoft YaHei" charset="-122"/>
                <a:cs typeface="Microsoft YaHei" charset="-122"/>
              </a:rPr>
              <a:t>在左侧元件库中选择要使用的元件，按住鼠标左键不放，拖动到画布适合的位置上松开。</a:t>
            </a:r>
          </a:p>
        </p:txBody>
      </p:sp>
    </p:spTree>
    <p:extLst>
      <p:ext uri="{BB962C8B-B14F-4D97-AF65-F5344CB8AC3E}">
        <p14:creationId xmlns:p14="http://schemas.microsoft.com/office/powerpoint/2010/main" val="17271207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23"/>
          <p:cNvSpPr txBox="1">
            <a:spLocks noChangeArrowheads="1"/>
          </p:cNvSpPr>
          <p:nvPr/>
        </p:nvSpPr>
        <p:spPr bwMode="auto">
          <a:xfrm>
            <a:off x="739774" y="298450"/>
            <a:ext cx="262064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1" i="0" u="none" strike="noStrike" kern="1200" cap="none" spc="0" normalizeH="0" baseline="0" noProof="0" dirty="0" err="1" smtClean="0">
                <a:ln>
                  <a:noFill/>
                </a:ln>
                <a:solidFill>
                  <a:srgbClr val="F77258"/>
                </a:solidFill>
                <a:effectLst/>
                <a:uLnTx/>
                <a:uFillTx/>
                <a:latin typeface="微软雅黑" panose="020B0503020204020204" pitchFamily="34" charset="-122"/>
                <a:ea typeface="微软雅黑" panose="020B0503020204020204" pitchFamily="34" charset="-122"/>
                <a:cs typeface="+mn-cs"/>
              </a:rPr>
              <a:t>Axure</a:t>
            </a:r>
            <a:r>
              <a:rPr kumimoji="0" lang="zh-CN" altLang="en-US" sz="2000" b="1" i="0" u="none" strike="noStrike" kern="1200" cap="none" spc="0" normalizeH="0" baseline="0" noProof="0" dirty="0" smtClean="0">
                <a:ln>
                  <a:noFill/>
                </a:ln>
                <a:solidFill>
                  <a:srgbClr val="F77258"/>
                </a:solidFill>
                <a:effectLst/>
                <a:uLnTx/>
                <a:uFillTx/>
                <a:latin typeface="微软雅黑" panose="020B0503020204020204" pitchFamily="34" charset="-122"/>
                <a:ea typeface="微软雅黑" panose="020B0503020204020204" pitchFamily="34" charset="-122"/>
                <a:cs typeface="+mn-cs"/>
              </a:rPr>
              <a:t> </a:t>
            </a:r>
            <a:r>
              <a:rPr kumimoji="0" lang="en-US" altLang="zh-CN" sz="2000" b="1" i="0" u="none" strike="noStrike" kern="1200" cap="none" spc="0" normalizeH="0" baseline="0" noProof="0" dirty="0" smtClean="0">
                <a:ln>
                  <a:noFill/>
                </a:ln>
                <a:solidFill>
                  <a:srgbClr val="F77258"/>
                </a:solidFill>
                <a:effectLst/>
                <a:uLnTx/>
                <a:uFillTx/>
                <a:latin typeface="微软雅黑" panose="020B0503020204020204" pitchFamily="34" charset="-122"/>
                <a:ea typeface="微软雅黑" panose="020B0503020204020204" pitchFamily="34" charset="-122"/>
                <a:cs typeface="+mn-cs"/>
              </a:rPr>
              <a:t>RP</a:t>
            </a:r>
            <a:r>
              <a:rPr kumimoji="0" lang="zh-CN" altLang="en-US" sz="2000" b="1" i="0" u="none" strike="noStrike" kern="1200" cap="none" spc="0" normalizeH="0" baseline="0" noProof="0" dirty="0" smtClean="0">
                <a:ln>
                  <a:noFill/>
                </a:ln>
                <a:solidFill>
                  <a:srgbClr val="F77258"/>
                </a:solidFill>
                <a:effectLst/>
                <a:uLnTx/>
                <a:uFillTx/>
                <a:latin typeface="微软雅黑" panose="020B0503020204020204" pitchFamily="34" charset="-122"/>
                <a:ea typeface="微软雅黑" panose="020B0503020204020204" pitchFamily="34" charset="-122"/>
                <a:cs typeface="+mn-cs"/>
              </a:rPr>
              <a:t> </a:t>
            </a:r>
            <a:r>
              <a:rPr lang="zh-CN" altLang="en-US" sz="2000" b="1" noProof="0" dirty="0" smtClean="0">
                <a:solidFill>
                  <a:srgbClr val="F77258"/>
                </a:solidFill>
                <a:latin typeface="微软雅黑" panose="020B0503020204020204" pitchFamily="34" charset="-122"/>
                <a:ea typeface="微软雅黑" panose="020B0503020204020204" pitchFamily="34" charset="-122"/>
              </a:rPr>
              <a:t>使用</a:t>
            </a:r>
            <a:endParaRPr kumimoji="0" lang="zh-CN" altLang="en-US" sz="2000" b="1" i="0" u="none" strike="noStrike" kern="1200" cap="none" spc="0" normalizeH="0" baseline="0" noProof="0" dirty="0">
              <a:ln>
                <a:noFill/>
              </a:ln>
              <a:solidFill>
                <a:srgbClr val="F77258"/>
              </a:solidFill>
              <a:effectLst/>
              <a:uLnTx/>
              <a:uFillTx/>
              <a:latin typeface="微软雅黑" panose="020B0503020204020204" pitchFamily="34" charset="-122"/>
              <a:ea typeface="微软雅黑" panose="020B0503020204020204" pitchFamily="34" charset="-122"/>
              <a:cs typeface="+mn-cs"/>
            </a:endParaRPr>
          </a:p>
        </p:txBody>
      </p:sp>
      <p:grpSp>
        <p:nvGrpSpPr>
          <p:cNvPr id="6" name="组合 29"/>
          <p:cNvGrpSpPr/>
          <p:nvPr/>
        </p:nvGrpSpPr>
        <p:grpSpPr bwMode="auto">
          <a:xfrm>
            <a:off x="338138" y="293688"/>
            <a:ext cx="333375" cy="411162"/>
            <a:chOff x="10668001" y="925959"/>
            <a:chExt cx="444498" cy="545940"/>
          </a:xfrm>
        </p:grpSpPr>
        <p:sp>
          <p:nvSpPr>
            <p:cNvPr id="8" name="等腰三角形 27"/>
            <p:cNvSpPr/>
            <p:nvPr/>
          </p:nvSpPr>
          <p:spPr>
            <a:xfrm rot="5400000">
              <a:off x="10633062" y="1005163"/>
              <a:ext cx="501675" cy="431798"/>
            </a:xfrm>
            <a:prstGeom prst="triangle">
              <a:avLst/>
            </a:pr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9" name="等腰三角形 28"/>
            <p:cNvSpPr/>
            <p:nvPr/>
          </p:nvSpPr>
          <p:spPr>
            <a:xfrm rot="5400000">
              <a:off x="10705952" y="955741"/>
              <a:ext cx="436330" cy="376765"/>
            </a:xfrm>
            <a:prstGeom prst="triangle">
              <a:avLst/>
            </a:pr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sp>
        <p:nvSpPr>
          <p:cNvPr id="10" name="Oval 29"/>
          <p:cNvSpPr>
            <a:spLocks noChangeAspect="1"/>
          </p:cNvSpPr>
          <p:nvPr/>
        </p:nvSpPr>
        <p:spPr>
          <a:xfrm>
            <a:off x="739774" y="2005780"/>
            <a:ext cx="552450" cy="550863"/>
          </a:xfrm>
          <a:prstGeom prst="ellipse">
            <a:avLst/>
          </a:prstGeom>
          <a:solidFill>
            <a:srgbClr val="F772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b="1" dirty="0">
                <a:solidFill>
                  <a:prstClr val="white"/>
                </a:solidFill>
                <a:latin typeface="微软雅黑" panose="020B0503020204020204" pitchFamily="34" charset="-122"/>
                <a:ea typeface="微软雅黑" panose="020B0503020204020204" pitchFamily="34" charset="-122"/>
              </a:rPr>
              <a:t>2</a:t>
            </a:r>
            <a:endParaRPr kumimoji="0" 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4" name="矩形 3"/>
          <p:cNvSpPr/>
          <p:nvPr/>
        </p:nvSpPr>
        <p:spPr>
          <a:xfrm>
            <a:off x="1485579" y="2096545"/>
            <a:ext cx="1569660" cy="369332"/>
          </a:xfrm>
          <a:prstGeom prst="rect">
            <a:avLst/>
          </a:prstGeom>
        </p:spPr>
        <p:txBody>
          <a:bodyPr wrap="none">
            <a:spAutoFit/>
          </a:bodyPr>
          <a:lstStyle/>
          <a:p>
            <a:r>
              <a:rPr lang="zh-CN" altLang="en-US" b="1" dirty="0" smtClean="0">
                <a:solidFill>
                  <a:srgbClr val="333333"/>
                </a:solidFill>
                <a:latin typeface="Microsoft YaHei" charset="-122"/>
                <a:ea typeface="Microsoft YaHei" charset="-122"/>
                <a:cs typeface="Microsoft YaHei" charset="-122"/>
              </a:rPr>
              <a:t>添加元件名称</a:t>
            </a:r>
            <a:endParaRPr lang="zh-CN" altLang="en-US" b="1" u="none" strike="noStrike" dirty="0">
              <a:solidFill>
                <a:srgbClr val="333333"/>
              </a:solidFill>
              <a:effectLst/>
              <a:latin typeface="Microsoft YaHei" charset="-122"/>
              <a:ea typeface="Microsoft YaHei" charset="-122"/>
              <a:cs typeface="Microsoft YaHei" charset="-122"/>
            </a:endParaRPr>
          </a:p>
        </p:txBody>
      </p:sp>
      <p:sp>
        <p:nvSpPr>
          <p:cNvPr id="11" name="矩形 10"/>
          <p:cNvSpPr/>
          <p:nvPr/>
        </p:nvSpPr>
        <p:spPr>
          <a:xfrm>
            <a:off x="739774" y="2928855"/>
            <a:ext cx="4068200" cy="874407"/>
          </a:xfrm>
          <a:prstGeom prst="rect">
            <a:avLst/>
          </a:prstGeom>
        </p:spPr>
        <p:txBody>
          <a:bodyPr wrap="square">
            <a:spAutoFit/>
          </a:bodyPr>
          <a:lstStyle/>
          <a:p>
            <a:pPr>
              <a:lnSpc>
                <a:spcPct val="150000"/>
              </a:lnSpc>
            </a:pPr>
            <a:r>
              <a:rPr lang="zh-CN" altLang="en-US" dirty="0" smtClean="0">
                <a:latin typeface="Microsoft YaHei" charset="-122"/>
                <a:ea typeface="Microsoft YaHei" charset="-122"/>
                <a:cs typeface="Microsoft YaHei" charset="-122"/>
              </a:rPr>
              <a:t>在右侧的原件「交互」中输入元件的名称</a:t>
            </a:r>
            <a:endParaRPr lang="zh-CN" altLang="en-US" dirty="0">
              <a:latin typeface="Microsoft YaHei" charset="-122"/>
              <a:ea typeface="Microsoft YaHei" charset="-122"/>
              <a:cs typeface="Microsoft YaHei" charset="-122"/>
            </a:endParaRP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31898" y="698560"/>
            <a:ext cx="2905318" cy="5771899"/>
          </a:xfrm>
          <a:prstGeom prst="rect">
            <a:avLst/>
          </a:prstGeom>
        </p:spPr>
      </p:pic>
    </p:spTree>
    <p:extLst>
      <p:ext uri="{BB962C8B-B14F-4D97-AF65-F5344CB8AC3E}">
        <p14:creationId xmlns:p14="http://schemas.microsoft.com/office/powerpoint/2010/main" val="8381185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23"/>
          <p:cNvSpPr txBox="1">
            <a:spLocks noChangeArrowheads="1"/>
          </p:cNvSpPr>
          <p:nvPr/>
        </p:nvSpPr>
        <p:spPr bwMode="auto">
          <a:xfrm>
            <a:off x="739774" y="298450"/>
            <a:ext cx="262064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1" i="0" u="none" strike="noStrike" kern="1200" cap="none" spc="0" normalizeH="0" baseline="0" noProof="0" dirty="0" err="1" smtClean="0">
                <a:ln>
                  <a:noFill/>
                </a:ln>
                <a:solidFill>
                  <a:srgbClr val="F77258"/>
                </a:solidFill>
                <a:effectLst/>
                <a:uLnTx/>
                <a:uFillTx/>
                <a:latin typeface="微软雅黑" panose="020B0503020204020204" pitchFamily="34" charset="-122"/>
                <a:ea typeface="微软雅黑" panose="020B0503020204020204" pitchFamily="34" charset="-122"/>
                <a:cs typeface="+mn-cs"/>
              </a:rPr>
              <a:t>Axure</a:t>
            </a:r>
            <a:r>
              <a:rPr kumimoji="0" lang="zh-CN" altLang="en-US" sz="2000" b="1" i="0" u="none" strike="noStrike" kern="1200" cap="none" spc="0" normalizeH="0" baseline="0" noProof="0" dirty="0" smtClean="0">
                <a:ln>
                  <a:noFill/>
                </a:ln>
                <a:solidFill>
                  <a:srgbClr val="F77258"/>
                </a:solidFill>
                <a:effectLst/>
                <a:uLnTx/>
                <a:uFillTx/>
                <a:latin typeface="微软雅黑" panose="020B0503020204020204" pitchFamily="34" charset="-122"/>
                <a:ea typeface="微软雅黑" panose="020B0503020204020204" pitchFamily="34" charset="-122"/>
                <a:cs typeface="+mn-cs"/>
              </a:rPr>
              <a:t> </a:t>
            </a:r>
            <a:r>
              <a:rPr kumimoji="0" lang="en-US" altLang="zh-CN" sz="2000" b="1" i="0" u="none" strike="noStrike" kern="1200" cap="none" spc="0" normalizeH="0" baseline="0" noProof="0" dirty="0" smtClean="0">
                <a:ln>
                  <a:noFill/>
                </a:ln>
                <a:solidFill>
                  <a:srgbClr val="F77258"/>
                </a:solidFill>
                <a:effectLst/>
                <a:uLnTx/>
                <a:uFillTx/>
                <a:latin typeface="微软雅黑" panose="020B0503020204020204" pitchFamily="34" charset="-122"/>
                <a:ea typeface="微软雅黑" panose="020B0503020204020204" pitchFamily="34" charset="-122"/>
                <a:cs typeface="+mn-cs"/>
              </a:rPr>
              <a:t>RP</a:t>
            </a:r>
            <a:r>
              <a:rPr kumimoji="0" lang="zh-CN" altLang="en-US" sz="2000" b="1" i="0" u="none" strike="noStrike" kern="1200" cap="none" spc="0" normalizeH="0" baseline="0" noProof="0" dirty="0" smtClean="0">
                <a:ln>
                  <a:noFill/>
                </a:ln>
                <a:solidFill>
                  <a:srgbClr val="F77258"/>
                </a:solidFill>
                <a:effectLst/>
                <a:uLnTx/>
                <a:uFillTx/>
                <a:latin typeface="微软雅黑" panose="020B0503020204020204" pitchFamily="34" charset="-122"/>
                <a:ea typeface="微软雅黑" panose="020B0503020204020204" pitchFamily="34" charset="-122"/>
                <a:cs typeface="+mn-cs"/>
              </a:rPr>
              <a:t> </a:t>
            </a:r>
            <a:r>
              <a:rPr lang="zh-CN" altLang="en-US" sz="2000" b="1" noProof="0" dirty="0" smtClean="0">
                <a:solidFill>
                  <a:srgbClr val="F77258"/>
                </a:solidFill>
                <a:latin typeface="微软雅黑" panose="020B0503020204020204" pitchFamily="34" charset="-122"/>
                <a:ea typeface="微软雅黑" panose="020B0503020204020204" pitchFamily="34" charset="-122"/>
              </a:rPr>
              <a:t>使用</a:t>
            </a:r>
            <a:endParaRPr kumimoji="0" lang="zh-CN" altLang="en-US" sz="2000" b="1" i="0" u="none" strike="noStrike" kern="1200" cap="none" spc="0" normalizeH="0" baseline="0" noProof="0" dirty="0">
              <a:ln>
                <a:noFill/>
              </a:ln>
              <a:solidFill>
                <a:srgbClr val="F77258"/>
              </a:solidFill>
              <a:effectLst/>
              <a:uLnTx/>
              <a:uFillTx/>
              <a:latin typeface="微软雅黑" panose="020B0503020204020204" pitchFamily="34" charset="-122"/>
              <a:ea typeface="微软雅黑" panose="020B0503020204020204" pitchFamily="34" charset="-122"/>
              <a:cs typeface="+mn-cs"/>
            </a:endParaRPr>
          </a:p>
        </p:txBody>
      </p:sp>
      <p:grpSp>
        <p:nvGrpSpPr>
          <p:cNvPr id="6" name="组合 29"/>
          <p:cNvGrpSpPr/>
          <p:nvPr/>
        </p:nvGrpSpPr>
        <p:grpSpPr bwMode="auto">
          <a:xfrm>
            <a:off x="338138" y="293688"/>
            <a:ext cx="333375" cy="411162"/>
            <a:chOff x="10668001" y="925959"/>
            <a:chExt cx="444498" cy="545940"/>
          </a:xfrm>
        </p:grpSpPr>
        <p:sp>
          <p:nvSpPr>
            <p:cNvPr id="8" name="等腰三角形 27"/>
            <p:cNvSpPr/>
            <p:nvPr/>
          </p:nvSpPr>
          <p:spPr>
            <a:xfrm rot="5400000">
              <a:off x="10633062" y="1005163"/>
              <a:ext cx="501675" cy="431798"/>
            </a:xfrm>
            <a:prstGeom prst="triangle">
              <a:avLst/>
            </a:pr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9" name="等腰三角形 28"/>
            <p:cNvSpPr/>
            <p:nvPr/>
          </p:nvSpPr>
          <p:spPr>
            <a:xfrm rot="5400000">
              <a:off x="10705952" y="955741"/>
              <a:ext cx="436330" cy="376765"/>
            </a:xfrm>
            <a:prstGeom prst="triangle">
              <a:avLst/>
            </a:pr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sp>
        <p:nvSpPr>
          <p:cNvPr id="10" name="Oval 29"/>
          <p:cNvSpPr>
            <a:spLocks noChangeAspect="1"/>
          </p:cNvSpPr>
          <p:nvPr/>
        </p:nvSpPr>
        <p:spPr>
          <a:xfrm>
            <a:off x="739774" y="2005780"/>
            <a:ext cx="552450" cy="550863"/>
          </a:xfrm>
          <a:prstGeom prst="ellipse">
            <a:avLst/>
          </a:prstGeom>
          <a:solidFill>
            <a:srgbClr val="F772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b="1" dirty="0">
                <a:solidFill>
                  <a:prstClr val="white"/>
                </a:solidFill>
                <a:latin typeface="微软雅黑" panose="020B0503020204020204" pitchFamily="34" charset="-122"/>
                <a:ea typeface="微软雅黑" panose="020B0503020204020204" pitchFamily="34" charset="-122"/>
              </a:rPr>
              <a:t>2</a:t>
            </a:r>
            <a:endParaRPr kumimoji="0" 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4" name="矩形 3"/>
          <p:cNvSpPr/>
          <p:nvPr/>
        </p:nvSpPr>
        <p:spPr>
          <a:xfrm>
            <a:off x="1485579" y="2096545"/>
            <a:ext cx="2262158" cy="369332"/>
          </a:xfrm>
          <a:prstGeom prst="rect">
            <a:avLst/>
          </a:prstGeom>
        </p:spPr>
        <p:txBody>
          <a:bodyPr wrap="none">
            <a:spAutoFit/>
          </a:bodyPr>
          <a:lstStyle/>
          <a:p>
            <a:r>
              <a:rPr lang="zh-CN" altLang="en-US" b="1" dirty="0" smtClean="0">
                <a:solidFill>
                  <a:srgbClr val="333333"/>
                </a:solidFill>
                <a:latin typeface="Microsoft YaHei" charset="-122"/>
                <a:ea typeface="Microsoft YaHei" charset="-122"/>
                <a:cs typeface="Microsoft YaHei" charset="-122"/>
              </a:rPr>
              <a:t>设置元件尺寸和位置</a:t>
            </a:r>
            <a:endParaRPr lang="zh-CN" altLang="en-US" b="1" u="none" strike="noStrike" dirty="0">
              <a:solidFill>
                <a:srgbClr val="333333"/>
              </a:solidFill>
              <a:effectLst/>
              <a:latin typeface="Microsoft YaHei" charset="-122"/>
              <a:ea typeface="Microsoft YaHei" charset="-122"/>
              <a:cs typeface="Microsoft YaHei" charset="-122"/>
            </a:endParaRPr>
          </a:p>
        </p:txBody>
      </p:sp>
      <p:sp>
        <p:nvSpPr>
          <p:cNvPr id="11" name="矩形 10"/>
          <p:cNvSpPr/>
          <p:nvPr/>
        </p:nvSpPr>
        <p:spPr>
          <a:xfrm>
            <a:off x="739774" y="2928855"/>
            <a:ext cx="4068200" cy="2169825"/>
          </a:xfrm>
          <a:prstGeom prst="rect">
            <a:avLst/>
          </a:prstGeom>
        </p:spPr>
        <p:txBody>
          <a:bodyPr wrap="square">
            <a:spAutoFit/>
          </a:bodyPr>
          <a:lstStyle/>
          <a:p>
            <a:pPr>
              <a:lnSpc>
                <a:spcPct val="150000"/>
              </a:lnSpc>
            </a:pPr>
            <a:r>
              <a:rPr lang="zh-CN" altLang="en-US" dirty="0">
                <a:latin typeface="Microsoft YaHei" charset="-122"/>
                <a:ea typeface="Microsoft YaHei" charset="-122"/>
                <a:cs typeface="Microsoft YaHei" charset="-122"/>
              </a:rPr>
              <a:t>元件的位置与尺寸可以通过鼠标拖拽调整，也可以在快捷功能或元件样式中进行输入调整</a:t>
            </a:r>
            <a:r>
              <a:rPr lang="zh-CN" altLang="en-US" dirty="0" smtClean="0">
                <a:latin typeface="Microsoft YaHei" charset="-122"/>
                <a:ea typeface="Microsoft YaHei" charset="-122"/>
                <a:cs typeface="Microsoft YaHei" charset="-122"/>
              </a:rPr>
              <a:t>。</a:t>
            </a:r>
            <a:endParaRPr lang="en-US" altLang="zh-CN" dirty="0" smtClean="0">
              <a:latin typeface="Microsoft YaHei" charset="-122"/>
              <a:ea typeface="Microsoft YaHei" charset="-122"/>
              <a:cs typeface="Microsoft YaHei" charset="-122"/>
            </a:endParaRPr>
          </a:p>
          <a:p>
            <a:pPr>
              <a:lnSpc>
                <a:spcPct val="150000"/>
              </a:lnSpc>
            </a:pPr>
            <a:r>
              <a:rPr lang="zh-CN" altLang="en-US" dirty="0" smtClean="0">
                <a:latin typeface="Microsoft YaHei" charset="-122"/>
                <a:ea typeface="Microsoft YaHei" charset="-122"/>
                <a:cs typeface="Microsoft YaHei" charset="-122"/>
              </a:rPr>
              <a:t>在「样式」中可以设置元件的宽和高，也可以选择「保持宽高比例」。</a:t>
            </a:r>
            <a:endParaRPr lang="zh-CN" altLang="en-US" dirty="0">
              <a:latin typeface="Microsoft YaHei" charset="-122"/>
              <a:ea typeface="Microsoft YaHei" charset="-122"/>
              <a:cs typeface="Microsoft YaHei" charset="-122"/>
            </a:endParaRP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45092" y="327025"/>
            <a:ext cx="3082875" cy="6155473"/>
          </a:xfrm>
          <a:prstGeom prst="rect">
            <a:avLst/>
          </a:prstGeom>
        </p:spPr>
      </p:pic>
    </p:spTree>
    <p:extLst>
      <p:ext uri="{BB962C8B-B14F-4D97-AF65-F5344CB8AC3E}">
        <p14:creationId xmlns:p14="http://schemas.microsoft.com/office/powerpoint/2010/main" val="115524037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23"/>
          <p:cNvSpPr txBox="1">
            <a:spLocks noChangeArrowheads="1"/>
          </p:cNvSpPr>
          <p:nvPr/>
        </p:nvSpPr>
        <p:spPr bwMode="auto">
          <a:xfrm>
            <a:off x="739774" y="298450"/>
            <a:ext cx="262064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1" i="0" u="none" strike="noStrike" kern="1200" cap="none" spc="0" normalizeH="0" baseline="0" noProof="0" dirty="0" err="1" smtClean="0">
                <a:ln>
                  <a:noFill/>
                </a:ln>
                <a:solidFill>
                  <a:srgbClr val="F77258"/>
                </a:solidFill>
                <a:effectLst/>
                <a:uLnTx/>
                <a:uFillTx/>
                <a:latin typeface="微软雅黑" panose="020B0503020204020204" pitchFamily="34" charset="-122"/>
                <a:ea typeface="微软雅黑" panose="020B0503020204020204" pitchFamily="34" charset="-122"/>
                <a:cs typeface="+mn-cs"/>
              </a:rPr>
              <a:t>Axure</a:t>
            </a:r>
            <a:r>
              <a:rPr kumimoji="0" lang="zh-CN" altLang="en-US" sz="2000" b="1" i="0" u="none" strike="noStrike" kern="1200" cap="none" spc="0" normalizeH="0" baseline="0" noProof="0" dirty="0" smtClean="0">
                <a:ln>
                  <a:noFill/>
                </a:ln>
                <a:solidFill>
                  <a:srgbClr val="F77258"/>
                </a:solidFill>
                <a:effectLst/>
                <a:uLnTx/>
                <a:uFillTx/>
                <a:latin typeface="微软雅黑" panose="020B0503020204020204" pitchFamily="34" charset="-122"/>
                <a:ea typeface="微软雅黑" panose="020B0503020204020204" pitchFamily="34" charset="-122"/>
                <a:cs typeface="+mn-cs"/>
              </a:rPr>
              <a:t> </a:t>
            </a:r>
            <a:r>
              <a:rPr kumimoji="0" lang="en-US" altLang="zh-CN" sz="2000" b="1" i="0" u="none" strike="noStrike" kern="1200" cap="none" spc="0" normalizeH="0" baseline="0" noProof="0" dirty="0" smtClean="0">
                <a:ln>
                  <a:noFill/>
                </a:ln>
                <a:solidFill>
                  <a:srgbClr val="F77258"/>
                </a:solidFill>
                <a:effectLst/>
                <a:uLnTx/>
                <a:uFillTx/>
                <a:latin typeface="微软雅黑" panose="020B0503020204020204" pitchFamily="34" charset="-122"/>
                <a:ea typeface="微软雅黑" panose="020B0503020204020204" pitchFamily="34" charset="-122"/>
                <a:cs typeface="+mn-cs"/>
              </a:rPr>
              <a:t>RP</a:t>
            </a:r>
            <a:r>
              <a:rPr kumimoji="0" lang="zh-CN" altLang="en-US" sz="2000" b="1" i="0" u="none" strike="noStrike" kern="1200" cap="none" spc="0" normalizeH="0" baseline="0" noProof="0" dirty="0" smtClean="0">
                <a:ln>
                  <a:noFill/>
                </a:ln>
                <a:solidFill>
                  <a:srgbClr val="F77258"/>
                </a:solidFill>
                <a:effectLst/>
                <a:uLnTx/>
                <a:uFillTx/>
                <a:latin typeface="微软雅黑" panose="020B0503020204020204" pitchFamily="34" charset="-122"/>
                <a:ea typeface="微软雅黑" panose="020B0503020204020204" pitchFamily="34" charset="-122"/>
                <a:cs typeface="+mn-cs"/>
              </a:rPr>
              <a:t> </a:t>
            </a:r>
            <a:r>
              <a:rPr lang="zh-CN" altLang="en-US" sz="2000" b="1" noProof="0" dirty="0" smtClean="0">
                <a:solidFill>
                  <a:srgbClr val="F77258"/>
                </a:solidFill>
                <a:latin typeface="微软雅黑" panose="020B0503020204020204" pitchFamily="34" charset="-122"/>
                <a:ea typeface="微软雅黑" panose="020B0503020204020204" pitchFamily="34" charset="-122"/>
              </a:rPr>
              <a:t>使用</a:t>
            </a:r>
            <a:endParaRPr kumimoji="0" lang="zh-CN" altLang="en-US" sz="2000" b="1" i="0" u="none" strike="noStrike" kern="1200" cap="none" spc="0" normalizeH="0" baseline="0" noProof="0" dirty="0">
              <a:ln>
                <a:noFill/>
              </a:ln>
              <a:solidFill>
                <a:srgbClr val="F77258"/>
              </a:solidFill>
              <a:effectLst/>
              <a:uLnTx/>
              <a:uFillTx/>
              <a:latin typeface="微软雅黑" panose="020B0503020204020204" pitchFamily="34" charset="-122"/>
              <a:ea typeface="微软雅黑" panose="020B0503020204020204" pitchFamily="34" charset="-122"/>
              <a:cs typeface="+mn-cs"/>
            </a:endParaRPr>
          </a:p>
        </p:txBody>
      </p:sp>
      <p:grpSp>
        <p:nvGrpSpPr>
          <p:cNvPr id="6" name="组合 29"/>
          <p:cNvGrpSpPr/>
          <p:nvPr/>
        </p:nvGrpSpPr>
        <p:grpSpPr bwMode="auto">
          <a:xfrm>
            <a:off x="338138" y="293688"/>
            <a:ext cx="333375" cy="411162"/>
            <a:chOff x="10668001" y="925959"/>
            <a:chExt cx="444498" cy="545940"/>
          </a:xfrm>
        </p:grpSpPr>
        <p:sp>
          <p:nvSpPr>
            <p:cNvPr id="8" name="等腰三角形 27"/>
            <p:cNvSpPr/>
            <p:nvPr/>
          </p:nvSpPr>
          <p:spPr>
            <a:xfrm rot="5400000">
              <a:off x="10633062" y="1005163"/>
              <a:ext cx="501675" cy="431798"/>
            </a:xfrm>
            <a:prstGeom prst="triangle">
              <a:avLst/>
            </a:pr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9" name="等腰三角形 28"/>
            <p:cNvSpPr/>
            <p:nvPr/>
          </p:nvSpPr>
          <p:spPr>
            <a:xfrm rot="5400000">
              <a:off x="10705952" y="955741"/>
              <a:ext cx="436330" cy="376765"/>
            </a:xfrm>
            <a:prstGeom prst="triangle">
              <a:avLst/>
            </a:pr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sp>
        <p:nvSpPr>
          <p:cNvPr id="10" name="Oval 29"/>
          <p:cNvSpPr>
            <a:spLocks noChangeAspect="1"/>
          </p:cNvSpPr>
          <p:nvPr/>
        </p:nvSpPr>
        <p:spPr>
          <a:xfrm>
            <a:off x="739774" y="2005780"/>
            <a:ext cx="552450" cy="550863"/>
          </a:xfrm>
          <a:prstGeom prst="ellipse">
            <a:avLst/>
          </a:prstGeom>
          <a:solidFill>
            <a:srgbClr val="F772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b="1" dirty="0">
                <a:solidFill>
                  <a:prstClr val="white"/>
                </a:solidFill>
                <a:latin typeface="微软雅黑" panose="020B0503020204020204" pitchFamily="34" charset="-122"/>
                <a:ea typeface="微软雅黑" panose="020B0503020204020204" pitchFamily="34" charset="-122"/>
              </a:rPr>
              <a:t>4</a:t>
            </a:r>
            <a:endParaRPr kumimoji="0" 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4" name="矩形 3"/>
          <p:cNvSpPr/>
          <p:nvPr/>
        </p:nvSpPr>
        <p:spPr>
          <a:xfrm>
            <a:off x="1485579" y="2096545"/>
            <a:ext cx="2031325" cy="369332"/>
          </a:xfrm>
          <a:prstGeom prst="rect">
            <a:avLst/>
          </a:prstGeom>
        </p:spPr>
        <p:txBody>
          <a:bodyPr wrap="none">
            <a:spAutoFit/>
          </a:bodyPr>
          <a:lstStyle/>
          <a:p>
            <a:r>
              <a:rPr lang="zh-CN" altLang="en-US" b="1" dirty="0" smtClean="0">
                <a:solidFill>
                  <a:srgbClr val="333333"/>
                </a:solidFill>
                <a:latin typeface="Microsoft YaHei" charset="-122"/>
                <a:ea typeface="Microsoft YaHei" charset="-122"/>
                <a:cs typeface="Microsoft YaHei" charset="-122"/>
              </a:rPr>
              <a:t>设置元件默认角度</a:t>
            </a:r>
            <a:endParaRPr lang="zh-CN" altLang="en-US" b="1" u="none" strike="noStrike" dirty="0">
              <a:solidFill>
                <a:srgbClr val="333333"/>
              </a:solidFill>
              <a:effectLst/>
              <a:latin typeface="Microsoft YaHei" charset="-122"/>
              <a:ea typeface="Microsoft YaHei" charset="-122"/>
              <a:cs typeface="Microsoft YaHei" charset="-122"/>
            </a:endParaRPr>
          </a:p>
        </p:txBody>
      </p:sp>
      <p:sp>
        <p:nvSpPr>
          <p:cNvPr id="11" name="矩形 10"/>
          <p:cNvSpPr/>
          <p:nvPr/>
        </p:nvSpPr>
        <p:spPr>
          <a:xfrm>
            <a:off x="739774" y="2928855"/>
            <a:ext cx="4068200" cy="2536400"/>
          </a:xfrm>
          <a:prstGeom prst="rect">
            <a:avLst/>
          </a:prstGeom>
        </p:spPr>
        <p:txBody>
          <a:bodyPr wrap="square">
            <a:spAutoFit/>
          </a:bodyPr>
          <a:lstStyle/>
          <a:p>
            <a:pPr>
              <a:lnSpc>
                <a:spcPct val="150000"/>
              </a:lnSpc>
            </a:pPr>
            <a:r>
              <a:rPr lang="zh-CN" altLang="en-US" dirty="0">
                <a:latin typeface="Microsoft YaHei" charset="-122"/>
                <a:ea typeface="Microsoft YaHei" charset="-122"/>
                <a:cs typeface="Microsoft YaHei" charset="-122"/>
              </a:rPr>
              <a:t>方式一：选择需要改变角度的元件，</a:t>
            </a:r>
            <a:r>
              <a:rPr lang="zh-CN" altLang="en-US" dirty="0" smtClean="0">
                <a:latin typeface="Microsoft YaHei" charset="-122"/>
                <a:ea typeface="Microsoft YaHei" charset="-122"/>
                <a:cs typeface="Microsoft YaHei" charset="-122"/>
              </a:rPr>
              <a:t>按住</a:t>
            </a:r>
            <a:r>
              <a:rPr lang="en-US" altLang="zh-CN" dirty="0" smtClean="0">
                <a:latin typeface="Microsoft YaHei" charset="-122"/>
                <a:ea typeface="Microsoft YaHei" charset="-122"/>
                <a:cs typeface="Microsoft YaHei" charset="-122"/>
              </a:rPr>
              <a:t>Control/Command</a:t>
            </a:r>
            <a:r>
              <a:rPr lang="zh-CN" altLang="en-US" dirty="0" smtClean="0">
                <a:latin typeface="Microsoft YaHei" charset="-122"/>
                <a:ea typeface="Microsoft YaHei" charset="-122"/>
                <a:cs typeface="Microsoft YaHei" charset="-122"/>
              </a:rPr>
              <a:t>键</a:t>
            </a:r>
            <a:r>
              <a:rPr lang="zh-CN" altLang="en-US" dirty="0">
                <a:latin typeface="Microsoft YaHei" charset="-122"/>
                <a:ea typeface="Microsoft YaHei" charset="-122"/>
                <a:cs typeface="Microsoft YaHei" charset="-122"/>
              </a:rPr>
              <a:t>的同时，用鼠标拖动元件的节点到合适的</a:t>
            </a:r>
            <a:r>
              <a:rPr lang="zh-CN" altLang="en-US" dirty="0" smtClean="0">
                <a:latin typeface="Microsoft YaHei" charset="-122"/>
                <a:ea typeface="Microsoft YaHei" charset="-122"/>
                <a:cs typeface="Microsoft YaHei" charset="-122"/>
              </a:rPr>
              <a:t>角度</a:t>
            </a:r>
            <a:r>
              <a:rPr lang="zh-CN" altLang="en-US" dirty="0">
                <a:latin typeface="Microsoft YaHei" charset="-122"/>
                <a:ea typeface="Microsoft YaHei" charset="-122"/>
                <a:cs typeface="Microsoft YaHei" charset="-122"/>
              </a:rPr>
              <a:t>；</a:t>
            </a:r>
          </a:p>
          <a:p>
            <a:pPr>
              <a:lnSpc>
                <a:spcPct val="150000"/>
              </a:lnSpc>
            </a:pPr>
            <a:r>
              <a:rPr lang="zh-CN" altLang="en-US" dirty="0">
                <a:latin typeface="Microsoft YaHei" charset="-122"/>
                <a:ea typeface="Microsoft YaHei" charset="-122"/>
                <a:cs typeface="Microsoft YaHei" charset="-122"/>
              </a:rPr>
              <a:t>方式二：在元件样式中进行角度的设置，元件的角度与元件文字的角度可以分开设置</a:t>
            </a:r>
            <a:r>
              <a:rPr lang="zh-CN" altLang="en-US" dirty="0" smtClean="0">
                <a:latin typeface="Microsoft YaHei" charset="-122"/>
                <a:ea typeface="Microsoft YaHei" charset="-122"/>
                <a:cs typeface="Microsoft YaHei" charset="-122"/>
              </a:rPr>
              <a:t>。</a:t>
            </a:r>
            <a:endParaRPr lang="zh-CN" altLang="en-US" dirty="0">
              <a:latin typeface="Microsoft YaHei" charset="-122"/>
              <a:ea typeface="Microsoft YaHei" charset="-122"/>
              <a:cs typeface="Microsoft YaHei" charset="-122"/>
            </a:endParaRP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01329" y="2005780"/>
            <a:ext cx="3035166" cy="2928855"/>
          </a:xfrm>
          <a:prstGeom prst="rect">
            <a:avLst/>
          </a:prstGeom>
        </p:spPr>
      </p:pic>
      <p:sp>
        <p:nvSpPr>
          <p:cNvPr id="7" name="文本框 6"/>
          <p:cNvSpPr txBox="1"/>
          <p:nvPr/>
        </p:nvSpPr>
        <p:spPr>
          <a:xfrm>
            <a:off x="6080330" y="5095923"/>
            <a:ext cx="877163" cy="369332"/>
          </a:xfrm>
          <a:prstGeom prst="rect">
            <a:avLst/>
          </a:prstGeom>
          <a:noFill/>
        </p:spPr>
        <p:txBody>
          <a:bodyPr wrap="none" rtlCol="0">
            <a:spAutoFit/>
          </a:bodyPr>
          <a:lstStyle/>
          <a:p>
            <a:r>
              <a:rPr kumimoji="1" lang="zh-CN" altLang="en-US" b="1" smtClean="0">
                <a:latin typeface="Microsoft YaHei" charset="-122"/>
                <a:ea typeface="Microsoft YaHei" charset="-122"/>
                <a:cs typeface="Microsoft YaHei" charset="-122"/>
              </a:rPr>
              <a:t>方式一</a:t>
            </a:r>
            <a:endParaRPr kumimoji="1" lang="zh-CN" altLang="en-US" b="1">
              <a:latin typeface="Microsoft YaHei" charset="-122"/>
              <a:ea typeface="Microsoft YaHei" charset="-122"/>
              <a:cs typeface="Microsoft YaHei" charset="-122"/>
            </a:endParaRPr>
          </a:p>
        </p:txBody>
      </p:sp>
      <p:pic>
        <p:nvPicPr>
          <p:cNvPr id="12" name="图片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17079" y="2760978"/>
            <a:ext cx="2538779" cy="1436077"/>
          </a:xfrm>
          <a:prstGeom prst="rect">
            <a:avLst/>
          </a:prstGeom>
        </p:spPr>
      </p:pic>
      <p:sp>
        <p:nvSpPr>
          <p:cNvPr id="13" name="文本框 12"/>
          <p:cNvSpPr txBox="1"/>
          <p:nvPr/>
        </p:nvSpPr>
        <p:spPr>
          <a:xfrm>
            <a:off x="9347886" y="5095923"/>
            <a:ext cx="878767" cy="369332"/>
          </a:xfrm>
          <a:prstGeom prst="rect">
            <a:avLst/>
          </a:prstGeom>
          <a:noFill/>
        </p:spPr>
        <p:txBody>
          <a:bodyPr wrap="none" rtlCol="0">
            <a:spAutoFit/>
          </a:bodyPr>
          <a:lstStyle/>
          <a:p>
            <a:r>
              <a:rPr kumimoji="1" lang="zh-CN" altLang="en-US" b="1" dirty="0" smtClean="0">
                <a:latin typeface="Microsoft YaHei" charset="-122"/>
                <a:ea typeface="Microsoft YaHei" charset="-122"/>
                <a:cs typeface="Microsoft YaHei" charset="-122"/>
              </a:rPr>
              <a:t>方式二</a:t>
            </a:r>
            <a:endParaRPr kumimoji="1" lang="zh-CN" altLang="en-US" b="1"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164371706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23"/>
          <p:cNvSpPr txBox="1">
            <a:spLocks noChangeArrowheads="1"/>
          </p:cNvSpPr>
          <p:nvPr/>
        </p:nvSpPr>
        <p:spPr bwMode="auto">
          <a:xfrm>
            <a:off x="739774" y="298450"/>
            <a:ext cx="262064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1" i="0" u="none" strike="noStrike" kern="1200" cap="none" spc="0" normalizeH="0" baseline="0" noProof="0" dirty="0" err="1" smtClean="0">
                <a:ln>
                  <a:noFill/>
                </a:ln>
                <a:solidFill>
                  <a:srgbClr val="F77258"/>
                </a:solidFill>
                <a:effectLst/>
                <a:uLnTx/>
                <a:uFillTx/>
                <a:latin typeface="微软雅黑" panose="020B0503020204020204" pitchFamily="34" charset="-122"/>
                <a:ea typeface="微软雅黑" panose="020B0503020204020204" pitchFamily="34" charset="-122"/>
                <a:cs typeface="+mn-cs"/>
              </a:rPr>
              <a:t>Axure</a:t>
            </a:r>
            <a:r>
              <a:rPr kumimoji="0" lang="zh-CN" altLang="en-US" sz="2000" b="1" i="0" u="none" strike="noStrike" kern="1200" cap="none" spc="0" normalizeH="0" baseline="0" noProof="0" dirty="0" smtClean="0">
                <a:ln>
                  <a:noFill/>
                </a:ln>
                <a:solidFill>
                  <a:srgbClr val="F77258"/>
                </a:solidFill>
                <a:effectLst/>
                <a:uLnTx/>
                <a:uFillTx/>
                <a:latin typeface="微软雅黑" panose="020B0503020204020204" pitchFamily="34" charset="-122"/>
                <a:ea typeface="微软雅黑" panose="020B0503020204020204" pitchFamily="34" charset="-122"/>
                <a:cs typeface="+mn-cs"/>
              </a:rPr>
              <a:t> </a:t>
            </a:r>
            <a:r>
              <a:rPr kumimoji="0" lang="en-US" altLang="zh-CN" sz="2000" b="1" i="0" u="none" strike="noStrike" kern="1200" cap="none" spc="0" normalizeH="0" baseline="0" noProof="0" dirty="0" smtClean="0">
                <a:ln>
                  <a:noFill/>
                </a:ln>
                <a:solidFill>
                  <a:srgbClr val="F77258"/>
                </a:solidFill>
                <a:effectLst/>
                <a:uLnTx/>
                <a:uFillTx/>
                <a:latin typeface="微软雅黑" panose="020B0503020204020204" pitchFamily="34" charset="-122"/>
                <a:ea typeface="微软雅黑" panose="020B0503020204020204" pitchFamily="34" charset="-122"/>
                <a:cs typeface="+mn-cs"/>
              </a:rPr>
              <a:t>RP</a:t>
            </a:r>
            <a:r>
              <a:rPr kumimoji="0" lang="zh-CN" altLang="en-US" sz="2000" b="1" i="0" u="none" strike="noStrike" kern="1200" cap="none" spc="0" normalizeH="0" baseline="0" noProof="0" dirty="0" smtClean="0">
                <a:ln>
                  <a:noFill/>
                </a:ln>
                <a:solidFill>
                  <a:srgbClr val="F77258"/>
                </a:solidFill>
                <a:effectLst/>
                <a:uLnTx/>
                <a:uFillTx/>
                <a:latin typeface="微软雅黑" panose="020B0503020204020204" pitchFamily="34" charset="-122"/>
                <a:ea typeface="微软雅黑" panose="020B0503020204020204" pitchFamily="34" charset="-122"/>
                <a:cs typeface="+mn-cs"/>
              </a:rPr>
              <a:t> </a:t>
            </a:r>
            <a:r>
              <a:rPr lang="zh-CN" altLang="en-US" sz="2000" b="1" noProof="0" dirty="0" smtClean="0">
                <a:solidFill>
                  <a:srgbClr val="F77258"/>
                </a:solidFill>
                <a:latin typeface="微软雅黑" panose="020B0503020204020204" pitchFamily="34" charset="-122"/>
                <a:ea typeface="微软雅黑" panose="020B0503020204020204" pitchFamily="34" charset="-122"/>
              </a:rPr>
              <a:t>使用</a:t>
            </a:r>
            <a:endParaRPr kumimoji="0" lang="zh-CN" altLang="en-US" sz="2000" b="1" i="0" u="none" strike="noStrike" kern="1200" cap="none" spc="0" normalizeH="0" baseline="0" noProof="0" dirty="0">
              <a:ln>
                <a:noFill/>
              </a:ln>
              <a:solidFill>
                <a:srgbClr val="F77258"/>
              </a:solidFill>
              <a:effectLst/>
              <a:uLnTx/>
              <a:uFillTx/>
              <a:latin typeface="微软雅黑" panose="020B0503020204020204" pitchFamily="34" charset="-122"/>
              <a:ea typeface="微软雅黑" panose="020B0503020204020204" pitchFamily="34" charset="-122"/>
              <a:cs typeface="+mn-cs"/>
            </a:endParaRPr>
          </a:p>
        </p:txBody>
      </p:sp>
      <p:grpSp>
        <p:nvGrpSpPr>
          <p:cNvPr id="6" name="组合 29"/>
          <p:cNvGrpSpPr/>
          <p:nvPr/>
        </p:nvGrpSpPr>
        <p:grpSpPr bwMode="auto">
          <a:xfrm>
            <a:off x="338138" y="293688"/>
            <a:ext cx="333375" cy="411162"/>
            <a:chOff x="10668001" y="925959"/>
            <a:chExt cx="444498" cy="545940"/>
          </a:xfrm>
        </p:grpSpPr>
        <p:sp>
          <p:nvSpPr>
            <p:cNvPr id="8" name="等腰三角形 27"/>
            <p:cNvSpPr/>
            <p:nvPr/>
          </p:nvSpPr>
          <p:spPr>
            <a:xfrm rot="5400000">
              <a:off x="10633062" y="1005163"/>
              <a:ext cx="501675" cy="431798"/>
            </a:xfrm>
            <a:prstGeom prst="triangle">
              <a:avLst/>
            </a:pr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9" name="等腰三角形 28"/>
            <p:cNvSpPr/>
            <p:nvPr/>
          </p:nvSpPr>
          <p:spPr>
            <a:xfrm rot="5400000">
              <a:off x="10705952" y="955741"/>
              <a:ext cx="436330" cy="376765"/>
            </a:xfrm>
            <a:prstGeom prst="triangle">
              <a:avLst/>
            </a:pr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sp>
        <p:nvSpPr>
          <p:cNvPr id="10" name="Oval 29"/>
          <p:cNvSpPr>
            <a:spLocks noChangeAspect="1"/>
          </p:cNvSpPr>
          <p:nvPr/>
        </p:nvSpPr>
        <p:spPr>
          <a:xfrm>
            <a:off x="739774" y="2005780"/>
            <a:ext cx="552450" cy="550863"/>
          </a:xfrm>
          <a:prstGeom prst="ellipse">
            <a:avLst/>
          </a:prstGeom>
          <a:solidFill>
            <a:srgbClr val="F772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b="1" noProof="0" dirty="0">
                <a:solidFill>
                  <a:prstClr val="white"/>
                </a:solidFill>
                <a:latin typeface="微软雅黑" panose="020B0503020204020204" pitchFamily="34" charset="-122"/>
                <a:ea typeface="微软雅黑" panose="020B0503020204020204" pitchFamily="34" charset="-122"/>
              </a:rPr>
              <a:t>5</a:t>
            </a:r>
            <a:endParaRPr kumimoji="0" 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4" name="矩形 3"/>
          <p:cNvSpPr/>
          <p:nvPr/>
        </p:nvSpPr>
        <p:spPr>
          <a:xfrm>
            <a:off x="1485579" y="2096545"/>
            <a:ext cx="2262158" cy="369332"/>
          </a:xfrm>
          <a:prstGeom prst="rect">
            <a:avLst/>
          </a:prstGeom>
        </p:spPr>
        <p:txBody>
          <a:bodyPr wrap="none">
            <a:spAutoFit/>
          </a:bodyPr>
          <a:lstStyle/>
          <a:p>
            <a:r>
              <a:rPr lang="zh-CN" altLang="en-US" b="1" dirty="0">
                <a:solidFill>
                  <a:srgbClr val="333333"/>
                </a:solidFill>
                <a:latin typeface="Microsoft YaHei" charset="-122"/>
                <a:ea typeface="Microsoft YaHei" charset="-122"/>
                <a:cs typeface="Microsoft YaHei" charset="-122"/>
              </a:rPr>
              <a:t>设置元件颜色与透明</a:t>
            </a:r>
          </a:p>
        </p:txBody>
      </p:sp>
      <p:sp>
        <p:nvSpPr>
          <p:cNvPr id="11" name="矩形 10"/>
          <p:cNvSpPr/>
          <p:nvPr/>
        </p:nvSpPr>
        <p:spPr>
          <a:xfrm>
            <a:off x="739774" y="2928855"/>
            <a:ext cx="4068200" cy="1705403"/>
          </a:xfrm>
          <a:prstGeom prst="rect">
            <a:avLst/>
          </a:prstGeom>
        </p:spPr>
        <p:txBody>
          <a:bodyPr wrap="square">
            <a:spAutoFit/>
          </a:bodyPr>
          <a:lstStyle/>
          <a:p>
            <a:pPr>
              <a:lnSpc>
                <a:spcPct val="150000"/>
              </a:lnSpc>
            </a:pPr>
            <a:r>
              <a:rPr lang="zh-CN" altLang="en-US" dirty="0">
                <a:latin typeface="Microsoft YaHei" charset="-122"/>
                <a:ea typeface="Microsoft YaHei" charset="-122"/>
                <a:cs typeface="Microsoft YaHei" charset="-122"/>
              </a:rPr>
              <a:t>选择要改变颜色的元件，点击快捷功能区中的背景颜色设置按钮，选取相应的颜色，或者在元件样式中进行设置。</a:t>
            </a:r>
          </a:p>
        </p:txBody>
      </p:sp>
      <p:pic>
        <p:nvPicPr>
          <p:cNvPr id="14" name="图片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05461" y="2063967"/>
            <a:ext cx="5664741" cy="3435178"/>
          </a:xfrm>
          <a:prstGeom prst="rect">
            <a:avLst/>
          </a:prstGeom>
        </p:spPr>
      </p:pic>
      <p:pic>
        <p:nvPicPr>
          <p:cNvPr id="15" name="图片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39459" y="3081121"/>
            <a:ext cx="1264122" cy="1997843"/>
          </a:xfrm>
          <a:prstGeom prst="rect">
            <a:avLst/>
          </a:prstGeom>
        </p:spPr>
      </p:pic>
    </p:spTree>
    <p:extLst>
      <p:ext uri="{BB962C8B-B14F-4D97-AF65-F5344CB8AC3E}">
        <p14:creationId xmlns:p14="http://schemas.microsoft.com/office/powerpoint/2010/main" val="9104407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23"/>
          <p:cNvSpPr txBox="1">
            <a:spLocks noChangeArrowheads="1"/>
          </p:cNvSpPr>
          <p:nvPr/>
        </p:nvSpPr>
        <p:spPr bwMode="auto">
          <a:xfrm>
            <a:off x="739774" y="298450"/>
            <a:ext cx="262064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1" i="0" u="none" strike="noStrike" kern="1200" cap="none" spc="0" normalizeH="0" baseline="0" noProof="0" dirty="0" err="1" smtClean="0">
                <a:ln>
                  <a:noFill/>
                </a:ln>
                <a:solidFill>
                  <a:srgbClr val="F77258"/>
                </a:solidFill>
                <a:effectLst/>
                <a:uLnTx/>
                <a:uFillTx/>
                <a:latin typeface="微软雅黑" panose="020B0503020204020204" pitchFamily="34" charset="-122"/>
                <a:ea typeface="微软雅黑" panose="020B0503020204020204" pitchFamily="34" charset="-122"/>
                <a:cs typeface="+mn-cs"/>
              </a:rPr>
              <a:t>Axure</a:t>
            </a:r>
            <a:r>
              <a:rPr kumimoji="0" lang="zh-CN" altLang="en-US" sz="2000" b="1" i="0" u="none" strike="noStrike" kern="1200" cap="none" spc="0" normalizeH="0" baseline="0" noProof="0" dirty="0" smtClean="0">
                <a:ln>
                  <a:noFill/>
                </a:ln>
                <a:solidFill>
                  <a:srgbClr val="F77258"/>
                </a:solidFill>
                <a:effectLst/>
                <a:uLnTx/>
                <a:uFillTx/>
                <a:latin typeface="微软雅黑" panose="020B0503020204020204" pitchFamily="34" charset="-122"/>
                <a:ea typeface="微软雅黑" panose="020B0503020204020204" pitchFamily="34" charset="-122"/>
                <a:cs typeface="+mn-cs"/>
              </a:rPr>
              <a:t> </a:t>
            </a:r>
            <a:r>
              <a:rPr kumimoji="0" lang="en-US" altLang="zh-CN" sz="2000" b="1" i="0" u="none" strike="noStrike" kern="1200" cap="none" spc="0" normalizeH="0" baseline="0" noProof="0" dirty="0" smtClean="0">
                <a:ln>
                  <a:noFill/>
                </a:ln>
                <a:solidFill>
                  <a:srgbClr val="F77258"/>
                </a:solidFill>
                <a:effectLst/>
                <a:uLnTx/>
                <a:uFillTx/>
                <a:latin typeface="微软雅黑" panose="020B0503020204020204" pitchFamily="34" charset="-122"/>
                <a:ea typeface="微软雅黑" panose="020B0503020204020204" pitchFamily="34" charset="-122"/>
                <a:cs typeface="+mn-cs"/>
              </a:rPr>
              <a:t>RP</a:t>
            </a:r>
            <a:r>
              <a:rPr kumimoji="0" lang="zh-CN" altLang="en-US" sz="2000" b="1" i="0" u="none" strike="noStrike" kern="1200" cap="none" spc="0" normalizeH="0" baseline="0" noProof="0" dirty="0" smtClean="0">
                <a:ln>
                  <a:noFill/>
                </a:ln>
                <a:solidFill>
                  <a:srgbClr val="F77258"/>
                </a:solidFill>
                <a:effectLst/>
                <a:uLnTx/>
                <a:uFillTx/>
                <a:latin typeface="微软雅黑" panose="020B0503020204020204" pitchFamily="34" charset="-122"/>
                <a:ea typeface="微软雅黑" panose="020B0503020204020204" pitchFamily="34" charset="-122"/>
                <a:cs typeface="+mn-cs"/>
              </a:rPr>
              <a:t> </a:t>
            </a:r>
            <a:r>
              <a:rPr lang="zh-CN" altLang="en-US" sz="2000" b="1" noProof="0" dirty="0" smtClean="0">
                <a:solidFill>
                  <a:srgbClr val="F77258"/>
                </a:solidFill>
                <a:latin typeface="微软雅黑" panose="020B0503020204020204" pitchFamily="34" charset="-122"/>
                <a:ea typeface="微软雅黑" panose="020B0503020204020204" pitchFamily="34" charset="-122"/>
              </a:rPr>
              <a:t>使用</a:t>
            </a:r>
            <a:endParaRPr kumimoji="0" lang="zh-CN" altLang="en-US" sz="2000" b="1" i="0" u="none" strike="noStrike" kern="1200" cap="none" spc="0" normalizeH="0" baseline="0" noProof="0" dirty="0">
              <a:ln>
                <a:noFill/>
              </a:ln>
              <a:solidFill>
                <a:srgbClr val="F77258"/>
              </a:solidFill>
              <a:effectLst/>
              <a:uLnTx/>
              <a:uFillTx/>
              <a:latin typeface="微软雅黑" panose="020B0503020204020204" pitchFamily="34" charset="-122"/>
              <a:ea typeface="微软雅黑" panose="020B0503020204020204" pitchFamily="34" charset="-122"/>
              <a:cs typeface="+mn-cs"/>
            </a:endParaRPr>
          </a:p>
        </p:txBody>
      </p:sp>
      <p:grpSp>
        <p:nvGrpSpPr>
          <p:cNvPr id="6" name="组合 29"/>
          <p:cNvGrpSpPr/>
          <p:nvPr/>
        </p:nvGrpSpPr>
        <p:grpSpPr bwMode="auto">
          <a:xfrm>
            <a:off x="338138" y="293688"/>
            <a:ext cx="333375" cy="411162"/>
            <a:chOff x="10668001" y="925959"/>
            <a:chExt cx="444498" cy="545940"/>
          </a:xfrm>
        </p:grpSpPr>
        <p:sp>
          <p:nvSpPr>
            <p:cNvPr id="8" name="等腰三角形 27"/>
            <p:cNvSpPr/>
            <p:nvPr/>
          </p:nvSpPr>
          <p:spPr>
            <a:xfrm rot="5400000">
              <a:off x="10633062" y="1005163"/>
              <a:ext cx="501675" cy="431798"/>
            </a:xfrm>
            <a:prstGeom prst="triangle">
              <a:avLst/>
            </a:pr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9" name="等腰三角形 28"/>
            <p:cNvSpPr/>
            <p:nvPr/>
          </p:nvSpPr>
          <p:spPr>
            <a:xfrm rot="5400000">
              <a:off x="10705952" y="955741"/>
              <a:ext cx="436330" cy="376765"/>
            </a:xfrm>
            <a:prstGeom prst="triangle">
              <a:avLst/>
            </a:pr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sp>
        <p:nvSpPr>
          <p:cNvPr id="10" name="Oval 29"/>
          <p:cNvSpPr>
            <a:spLocks noChangeAspect="1"/>
          </p:cNvSpPr>
          <p:nvPr/>
        </p:nvSpPr>
        <p:spPr>
          <a:xfrm>
            <a:off x="739774" y="2005780"/>
            <a:ext cx="552450" cy="550863"/>
          </a:xfrm>
          <a:prstGeom prst="ellipse">
            <a:avLst/>
          </a:prstGeom>
          <a:solidFill>
            <a:srgbClr val="F772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b="1" dirty="0">
                <a:solidFill>
                  <a:prstClr val="white"/>
                </a:solidFill>
                <a:latin typeface="微软雅黑" panose="020B0503020204020204" pitchFamily="34" charset="-122"/>
                <a:ea typeface="微软雅黑" panose="020B0503020204020204" pitchFamily="34" charset="-122"/>
              </a:rPr>
              <a:t>6</a:t>
            </a:r>
            <a:endParaRPr kumimoji="0" 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4" name="矩形 3"/>
          <p:cNvSpPr/>
          <p:nvPr/>
        </p:nvSpPr>
        <p:spPr>
          <a:xfrm>
            <a:off x="1485579" y="2096545"/>
            <a:ext cx="2262158" cy="369332"/>
          </a:xfrm>
          <a:prstGeom prst="rect">
            <a:avLst/>
          </a:prstGeom>
        </p:spPr>
        <p:txBody>
          <a:bodyPr wrap="none">
            <a:spAutoFit/>
          </a:bodyPr>
          <a:lstStyle/>
          <a:p>
            <a:r>
              <a:rPr lang="zh-CN" altLang="en-US" b="1" dirty="0">
                <a:solidFill>
                  <a:srgbClr val="333333"/>
                </a:solidFill>
                <a:latin typeface="Microsoft YaHei" charset="-122"/>
                <a:ea typeface="Microsoft YaHei" charset="-122"/>
                <a:cs typeface="Microsoft YaHei" charset="-122"/>
              </a:rPr>
              <a:t>设置形状或图片圆</a:t>
            </a:r>
            <a:r>
              <a:rPr lang="zh-CN" altLang="en-US" b="1" dirty="0" smtClean="0">
                <a:solidFill>
                  <a:srgbClr val="333333"/>
                </a:solidFill>
                <a:latin typeface="Microsoft YaHei" charset="-122"/>
                <a:ea typeface="Microsoft YaHei" charset="-122"/>
                <a:cs typeface="Microsoft YaHei" charset="-122"/>
              </a:rPr>
              <a:t>角</a:t>
            </a:r>
            <a:endParaRPr lang="zh-CN" altLang="en-US" b="1" dirty="0">
              <a:solidFill>
                <a:srgbClr val="333333"/>
              </a:solidFill>
              <a:latin typeface="Microsoft YaHei" charset="-122"/>
              <a:ea typeface="Microsoft YaHei" charset="-122"/>
              <a:cs typeface="Microsoft YaHei" charset="-122"/>
            </a:endParaRPr>
          </a:p>
        </p:txBody>
      </p:sp>
      <p:sp>
        <p:nvSpPr>
          <p:cNvPr id="11" name="矩形 10"/>
          <p:cNvSpPr/>
          <p:nvPr/>
        </p:nvSpPr>
        <p:spPr>
          <a:xfrm>
            <a:off x="739774" y="2928855"/>
            <a:ext cx="4068200" cy="1754326"/>
          </a:xfrm>
          <a:prstGeom prst="rect">
            <a:avLst/>
          </a:prstGeom>
        </p:spPr>
        <p:txBody>
          <a:bodyPr wrap="square">
            <a:spAutoFit/>
          </a:bodyPr>
          <a:lstStyle/>
          <a:p>
            <a:pPr>
              <a:lnSpc>
                <a:spcPct val="150000"/>
              </a:lnSpc>
            </a:pPr>
            <a:r>
              <a:rPr lang="zh-CN" altLang="en-US" dirty="0" smtClean="0">
                <a:latin typeface="Microsoft YaHei" charset="-122"/>
                <a:ea typeface="Microsoft YaHei" charset="-122"/>
                <a:cs typeface="Microsoft YaHei" charset="-122"/>
              </a:rPr>
              <a:t>方式一：通过</a:t>
            </a:r>
            <a:r>
              <a:rPr lang="zh-CN" altLang="en-US" dirty="0">
                <a:latin typeface="Microsoft YaHei" charset="-122"/>
                <a:ea typeface="Microsoft YaHei" charset="-122"/>
                <a:cs typeface="Microsoft YaHei" charset="-122"/>
              </a:rPr>
              <a:t>拖动元件左上方的圆点图标进行</a:t>
            </a:r>
            <a:r>
              <a:rPr lang="zh-CN" altLang="en-US" dirty="0" smtClean="0">
                <a:latin typeface="Microsoft YaHei" charset="-122"/>
                <a:ea typeface="Microsoft YaHei" charset="-122"/>
                <a:cs typeface="Microsoft YaHei" charset="-122"/>
              </a:rPr>
              <a:t>调整；</a:t>
            </a:r>
            <a:endParaRPr lang="en-US" altLang="zh-CN" dirty="0" smtClean="0">
              <a:latin typeface="Microsoft YaHei" charset="-122"/>
              <a:ea typeface="Microsoft YaHei" charset="-122"/>
              <a:cs typeface="Microsoft YaHei" charset="-122"/>
            </a:endParaRPr>
          </a:p>
          <a:p>
            <a:pPr>
              <a:lnSpc>
                <a:spcPct val="150000"/>
              </a:lnSpc>
            </a:pPr>
            <a:r>
              <a:rPr lang="zh-CN" altLang="en-US" dirty="0" smtClean="0">
                <a:latin typeface="Microsoft YaHei" charset="-122"/>
                <a:ea typeface="Microsoft YaHei" charset="-122"/>
                <a:cs typeface="Microsoft YaHei" charset="-122"/>
              </a:rPr>
              <a:t>方式二：在</a:t>
            </a:r>
            <a:r>
              <a:rPr lang="zh-CN" altLang="en-US" dirty="0">
                <a:latin typeface="Microsoft YaHei" charset="-122"/>
                <a:ea typeface="Microsoft YaHei" charset="-122"/>
                <a:cs typeface="Microsoft YaHei" charset="-122"/>
              </a:rPr>
              <a:t>元件样式中设置圆角半径来</a:t>
            </a:r>
            <a:r>
              <a:rPr lang="zh-CN" altLang="en-US" dirty="0" smtClean="0">
                <a:latin typeface="Microsoft YaHei" charset="-122"/>
                <a:ea typeface="Microsoft YaHei" charset="-122"/>
                <a:cs typeface="Microsoft YaHei" charset="-122"/>
              </a:rPr>
              <a:t>实现。</a:t>
            </a:r>
            <a:endParaRPr lang="en-US" altLang="zh-CN" dirty="0" smtClean="0">
              <a:latin typeface="Microsoft YaHei" charset="-122"/>
              <a:ea typeface="Microsoft YaHei" charset="-122"/>
              <a:cs typeface="Microsoft YaHei" charset="-122"/>
            </a:endParaRP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01329" y="2428274"/>
            <a:ext cx="2765152" cy="2650690"/>
          </a:xfrm>
          <a:prstGeom prst="rect">
            <a:avLst/>
          </a:prstGeom>
        </p:spPr>
      </p:pic>
      <p:sp>
        <p:nvSpPr>
          <p:cNvPr id="12" name="文本框 11"/>
          <p:cNvSpPr txBox="1"/>
          <p:nvPr/>
        </p:nvSpPr>
        <p:spPr>
          <a:xfrm>
            <a:off x="6080330" y="5095923"/>
            <a:ext cx="877163" cy="369332"/>
          </a:xfrm>
          <a:prstGeom prst="rect">
            <a:avLst/>
          </a:prstGeom>
          <a:noFill/>
        </p:spPr>
        <p:txBody>
          <a:bodyPr wrap="none" rtlCol="0">
            <a:spAutoFit/>
          </a:bodyPr>
          <a:lstStyle/>
          <a:p>
            <a:r>
              <a:rPr kumimoji="1" lang="zh-CN" altLang="en-US" b="1" smtClean="0">
                <a:latin typeface="Microsoft YaHei" charset="-122"/>
                <a:ea typeface="Microsoft YaHei" charset="-122"/>
                <a:cs typeface="Microsoft YaHei" charset="-122"/>
              </a:rPr>
              <a:t>方式一</a:t>
            </a:r>
            <a:endParaRPr kumimoji="1" lang="zh-CN" altLang="en-US" b="1">
              <a:latin typeface="Microsoft YaHei" charset="-122"/>
              <a:ea typeface="Microsoft YaHei" charset="-122"/>
              <a:cs typeface="Microsoft YaHei" charset="-122"/>
            </a:endParaRPr>
          </a:p>
        </p:txBody>
      </p:sp>
      <p:sp>
        <p:nvSpPr>
          <p:cNvPr id="13" name="文本框 12"/>
          <p:cNvSpPr txBox="1"/>
          <p:nvPr/>
        </p:nvSpPr>
        <p:spPr>
          <a:xfrm>
            <a:off x="9347886" y="5095923"/>
            <a:ext cx="878767" cy="369332"/>
          </a:xfrm>
          <a:prstGeom prst="rect">
            <a:avLst/>
          </a:prstGeom>
          <a:noFill/>
        </p:spPr>
        <p:txBody>
          <a:bodyPr wrap="none" rtlCol="0">
            <a:spAutoFit/>
          </a:bodyPr>
          <a:lstStyle/>
          <a:p>
            <a:r>
              <a:rPr kumimoji="1" lang="zh-CN" altLang="en-US" b="1" dirty="0" smtClean="0">
                <a:latin typeface="Microsoft YaHei" charset="-122"/>
                <a:ea typeface="Microsoft YaHei" charset="-122"/>
                <a:cs typeface="Microsoft YaHei" charset="-122"/>
              </a:rPr>
              <a:t>方式二</a:t>
            </a:r>
            <a:endParaRPr kumimoji="1" lang="zh-CN" altLang="en-US" b="1" dirty="0">
              <a:latin typeface="Microsoft YaHei" charset="-122"/>
              <a:ea typeface="Microsoft YaHei" charset="-122"/>
              <a:cs typeface="Microsoft YaHei" charset="-122"/>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50519" y="3554649"/>
            <a:ext cx="3873500" cy="838200"/>
          </a:xfrm>
          <a:prstGeom prst="rect">
            <a:avLst/>
          </a:prstGeom>
        </p:spPr>
      </p:pic>
    </p:spTree>
    <p:extLst>
      <p:ext uri="{BB962C8B-B14F-4D97-AF65-F5344CB8AC3E}">
        <p14:creationId xmlns:p14="http://schemas.microsoft.com/office/powerpoint/2010/main" val="148030231"/>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23"/>
          <p:cNvSpPr txBox="1">
            <a:spLocks noChangeArrowheads="1"/>
          </p:cNvSpPr>
          <p:nvPr/>
        </p:nvSpPr>
        <p:spPr bwMode="auto">
          <a:xfrm>
            <a:off x="739774" y="298450"/>
            <a:ext cx="262064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1" i="0" u="none" strike="noStrike" kern="1200" cap="none" spc="0" normalizeH="0" baseline="0" noProof="0" dirty="0" err="1" smtClean="0">
                <a:ln>
                  <a:noFill/>
                </a:ln>
                <a:solidFill>
                  <a:srgbClr val="F77258"/>
                </a:solidFill>
                <a:effectLst/>
                <a:uLnTx/>
                <a:uFillTx/>
                <a:latin typeface="微软雅黑" panose="020B0503020204020204" pitchFamily="34" charset="-122"/>
                <a:ea typeface="微软雅黑" panose="020B0503020204020204" pitchFamily="34" charset="-122"/>
                <a:cs typeface="+mn-cs"/>
              </a:rPr>
              <a:t>Axure</a:t>
            </a:r>
            <a:r>
              <a:rPr kumimoji="0" lang="zh-CN" altLang="en-US" sz="2000" b="1" i="0" u="none" strike="noStrike" kern="1200" cap="none" spc="0" normalizeH="0" baseline="0" noProof="0" dirty="0" smtClean="0">
                <a:ln>
                  <a:noFill/>
                </a:ln>
                <a:solidFill>
                  <a:srgbClr val="F77258"/>
                </a:solidFill>
                <a:effectLst/>
                <a:uLnTx/>
                <a:uFillTx/>
                <a:latin typeface="微软雅黑" panose="020B0503020204020204" pitchFamily="34" charset="-122"/>
                <a:ea typeface="微软雅黑" panose="020B0503020204020204" pitchFamily="34" charset="-122"/>
                <a:cs typeface="+mn-cs"/>
              </a:rPr>
              <a:t> </a:t>
            </a:r>
            <a:r>
              <a:rPr kumimoji="0" lang="en-US" altLang="zh-CN" sz="2000" b="1" i="0" u="none" strike="noStrike" kern="1200" cap="none" spc="0" normalizeH="0" baseline="0" noProof="0" dirty="0" smtClean="0">
                <a:ln>
                  <a:noFill/>
                </a:ln>
                <a:solidFill>
                  <a:srgbClr val="F77258"/>
                </a:solidFill>
                <a:effectLst/>
                <a:uLnTx/>
                <a:uFillTx/>
                <a:latin typeface="微软雅黑" panose="020B0503020204020204" pitchFamily="34" charset="-122"/>
                <a:ea typeface="微软雅黑" panose="020B0503020204020204" pitchFamily="34" charset="-122"/>
                <a:cs typeface="+mn-cs"/>
              </a:rPr>
              <a:t>RP</a:t>
            </a:r>
            <a:r>
              <a:rPr kumimoji="0" lang="zh-CN" altLang="en-US" sz="2000" b="1" i="0" u="none" strike="noStrike" kern="1200" cap="none" spc="0" normalizeH="0" baseline="0" noProof="0" dirty="0" smtClean="0">
                <a:ln>
                  <a:noFill/>
                </a:ln>
                <a:solidFill>
                  <a:srgbClr val="F77258"/>
                </a:solidFill>
                <a:effectLst/>
                <a:uLnTx/>
                <a:uFillTx/>
                <a:latin typeface="微软雅黑" panose="020B0503020204020204" pitchFamily="34" charset="-122"/>
                <a:ea typeface="微软雅黑" panose="020B0503020204020204" pitchFamily="34" charset="-122"/>
                <a:cs typeface="+mn-cs"/>
              </a:rPr>
              <a:t> </a:t>
            </a:r>
            <a:r>
              <a:rPr lang="zh-CN" altLang="en-US" sz="2000" b="1" noProof="0" dirty="0" smtClean="0">
                <a:solidFill>
                  <a:srgbClr val="F77258"/>
                </a:solidFill>
                <a:latin typeface="微软雅黑" panose="020B0503020204020204" pitchFamily="34" charset="-122"/>
                <a:ea typeface="微软雅黑" panose="020B0503020204020204" pitchFamily="34" charset="-122"/>
              </a:rPr>
              <a:t>使用</a:t>
            </a:r>
            <a:endParaRPr kumimoji="0" lang="zh-CN" altLang="en-US" sz="2000" b="1" i="0" u="none" strike="noStrike" kern="1200" cap="none" spc="0" normalizeH="0" baseline="0" noProof="0" dirty="0">
              <a:ln>
                <a:noFill/>
              </a:ln>
              <a:solidFill>
                <a:srgbClr val="F77258"/>
              </a:solidFill>
              <a:effectLst/>
              <a:uLnTx/>
              <a:uFillTx/>
              <a:latin typeface="微软雅黑" panose="020B0503020204020204" pitchFamily="34" charset="-122"/>
              <a:ea typeface="微软雅黑" panose="020B0503020204020204" pitchFamily="34" charset="-122"/>
              <a:cs typeface="+mn-cs"/>
            </a:endParaRPr>
          </a:p>
        </p:txBody>
      </p:sp>
      <p:grpSp>
        <p:nvGrpSpPr>
          <p:cNvPr id="6" name="组合 29"/>
          <p:cNvGrpSpPr/>
          <p:nvPr/>
        </p:nvGrpSpPr>
        <p:grpSpPr bwMode="auto">
          <a:xfrm>
            <a:off x="338138" y="293688"/>
            <a:ext cx="333375" cy="411162"/>
            <a:chOff x="10668001" y="925959"/>
            <a:chExt cx="444498" cy="545940"/>
          </a:xfrm>
        </p:grpSpPr>
        <p:sp>
          <p:nvSpPr>
            <p:cNvPr id="8" name="等腰三角形 27"/>
            <p:cNvSpPr/>
            <p:nvPr/>
          </p:nvSpPr>
          <p:spPr>
            <a:xfrm rot="5400000">
              <a:off x="10633062" y="1005163"/>
              <a:ext cx="501675" cy="431798"/>
            </a:xfrm>
            <a:prstGeom prst="triangle">
              <a:avLst/>
            </a:pr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9" name="等腰三角形 28"/>
            <p:cNvSpPr/>
            <p:nvPr/>
          </p:nvSpPr>
          <p:spPr>
            <a:xfrm rot="5400000">
              <a:off x="10705952" y="955741"/>
              <a:ext cx="436330" cy="376765"/>
            </a:xfrm>
            <a:prstGeom prst="triangle">
              <a:avLst/>
            </a:pr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sp>
        <p:nvSpPr>
          <p:cNvPr id="10" name="Oval 29"/>
          <p:cNvSpPr>
            <a:spLocks noChangeAspect="1"/>
          </p:cNvSpPr>
          <p:nvPr/>
        </p:nvSpPr>
        <p:spPr>
          <a:xfrm>
            <a:off x="739774" y="2005780"/>
            <a:ext cx="552450" cy="550863"/>
          </a:xfrm>
          <a:prstGeom prst="ellipse">
            <a:avLst/>
          </a:prstGeom>
          <a:solidFill>
            <a:srgbClr val="F772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b="1" dirty="0">
                <a:solidFill>
                  <a:prstClr val="white"/>
                </a:solidFill>
                <a:latin typeface="微软雅黑" panose="020B0503020204020204" pitchFamily="34" charset="-122"/>
                <a:ea typeface="微软雅黑" panose="020B0503020204020204" pitchFamily="34" charset="-122"/>
              </a:rPr>
              <a:t>7</a:t>
            </a:r>
            <a:endParaRPr kumimoji="0" 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4" name="矩形 3"/>
          <p:cNvSpPr/>
          <p:nvPr/>
        </p:nvSpPr>
        <p:spPr>
          <a:xfrm>
            <a:off x="1485579" y="2096545"/>
            <a:ext cx="2723823" cy="369332"/>
          </a:xfrm>
          <a:prstGeom prst="rect">
            <a:avLst/>
          </a:prstGeom>
        </p:spPr>
        <p:txBody>
          <a:bodyPr wrap="none">
            <a:spAutoFit/>
          </a:bodyPr>
          <a:lstStyle/>
          <a:p>
            <a:r>
              <a:rPr lang="zh-CN" altLang="en-US" b="1" dirty="0">
                <a:solidFill>
                  <a:srgbClr val="333333"/>
                </a:solidFill>
                <a:latin typeface="Microsoft YaHei" charset="-122"/>
                <a:ea typeface="Microsoft YaHei" charset="-122"/>
                <a:cs typeface="Microsoft YaHei" charset="-122"/>
              </a:rPr>
              <a:t>设置矩形仅显示部分边框</a:t>
            </a:r>
          </a:p>
        </p:txBody>
      </p:sp>
      <p:sp>
        <p:nvSpPr>
          <p:cNvPr id="11" name="矩形 10"/>
          <p:cNvSpPr/>
          <p:nvPr/>
        </p:nvSpPr>
        <p:spPr>
          <a:xfrm>
            <a:off x="739774" y="2928855"/>
            <a:ext cx="4068200" cy="874407"/>
          </a:xfrm>
          <a:prstGeom prst="rect">
            <a:avLst/>
          </a:prstGeom>
        </p:spPr>
        <p:txBody>
          <a:bodyPr wrap="square">
            <a:spAutoFit/>
          </a:bodyPr>
          <a:lstStyle/>
          <a:p>
            <a:pPr>
              <a:lnSpc>
                <a:spcPct val="150000"/>
              </a:lnSpc>
            </a:pPr>
            <a:r>
              <a:rPr lang="zh-CN" altLang="en-US" dirty="0">
                <a:latin typeface="Microsoft YaHei" charset="-122"/>
                <a:ea typeface="Microsoft YaHei" charset="-122"/>
                <a:cs typeface="Microsoft YaHei" charset="-122"/>
              </a:rPr>
              <a:t>矩形的边框可以在样式中设置显示全部或部分。</a:t>
            </a:r>
            <a:endParaRPr lang="en-US" altLang="zh-CN" dirty="0" smtClean="0">
              <a:latin typeface="Microsoft YaHei" charset="-122"/>
              <a:ea typeface="Microsoft YaHei" charset="-122"/>
              <a:cs typeface="Microsoft YaHei" charset="-122"/>
            </a:endParaRPr>
          </a:p>
        </p:txBody>
      </p:sp>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81700" y="2096545"/>
            <a:ext cx="3886200" cy="2628900"/>
          </a:xfrm>
          <a:prstGeom prst="rect">
            <a:avLst/>
          </a:prstGeom>
        </p:spPr>
      </p:pic>
    </p:spTree>
    <p:extLst>
      <p:ext uri="{BB962C8B-B14F-4D97-AF65-F5344CB8AC3E}">
        <p14:creationId xmlns:p14="http://schemas.microsoft.com/office/powerpoint/2010/main" val="99666396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文本框 23"/>
          <p:cNvSpPr txBox="1">
            <a:spLocks noChangeArrowheads="1"/>
          </p:cNvSpPr>
          <p:nvPr/>
        </p:nvSpPr>
        <p:spPr bwMode="auto">
          <a:xfrm>
            <a:off x="739775" y="298450"/>
            <a:ext cx="20335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000" b="1" i="0" u="none" strike="noStrike" kern="1200" cap="none" spc="0" normalizeH="0" baseline="0" noProof="0" dirty="0" smtClean="0">
                <a:ln>
                  <a:noFill/>
                </a:ln>
                <a:solidFill>
                  <a:srgbClr val="F77258"/>
                </a:solidFill>
                <a:effectLst/>
                <a:uLnTx/>
                <a:uFillTx/>
                <a:latin typeface="微软雅黑" panose="020B0503020204020204" pitchFamily="34" charset="-122"/>
                <a:ea typeface="微软雅黑" panose="020B0503020204020204" pitchFamily="34" charset="-122"/>
                <a:cs typeface="+mn-cs"/>
              </a:rPr>
              <a:t>原型界面简介</a:t>
            </a:r>
            <a:endParaRPr kumimoji="0" lang="zh-CN" altLang="en-US" sz="2000" b="1" i="0" u="none" strike="noStrike" kern="1200" cap="none" spc="0" normalizeH="0" baseline="0" noProof="0" dirty="0">
              <a:ln>
                <a:noFill/>
              </a:ln>
              <a:solidFill>
                <a:srgbClr val="F77258"/>
              </a:solidFill>
              <a:effectLst/>
              <a:uLnTx/>
              <a:uFillTx/>
              <a:latin typeface="微软雅黑" panose="020B0503020204020204" pitchFamily="34" charset="-122"/>
              <a:ea typeface="微软雅黑" panose="020B0503020204020204" pitchFamily="34" charset="-122"/>
              <a:cs typeface="+mn-cs"/>
            </a:endParaRPr>
          </a:p>
        </p:txBody>
      </p:sp>
      <p:grpSp>
        <p:nvGrpSpPr>
          <p:cNvPr id="21" name="组合 29"/>
          <p:cNvGrpSpPr/>
          <p:nvPr/>
        </p:nvGrpSpPr>
        <p:grpSpPr bwMode="auto">
          <a:xfrm>
            <a:off x="338138" y="293688"/>
            <a:ext cx="333375" cy="411162"/>
            <a:chOff x="10668001" y="925959"/>
            <a:chExt cx="444498" cy="545940"/>
          </a:xfrm>
        </p:grpSpPr>
        <p:sp>
          <p:nvSpPr>
            <p:cNvPr id="22" name="等腰三角形 27"/>
            <p:cNvSpPr/>
            <p:nvPr/>
          </p:nvSpPr>
          <p:spPr>
            <a:xfrm rot="5400000">
              <a:off x="10633062" y="1005163"/>
              <a:ext cx="501675" cy="431798"/>
            </a:xfrm>
            <a:prstGeom prst="triangle">
              <a:avLst/>
            </a:pr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3" name="等腰三角形 28"/>
            <p:cNvSpPr/>
            <p:nvPr/>
          </p:nvSpPr>
          <p:spPr>
            <a:xfrm rot="5400000">
              <a:off x="10705952" y="955741"/>
              <a:ext cx="436330" cy="376765"/>
            </a:xfrm>
            <a:prstGeom prst="triangle">
              <a:avLst/>
            </a:pr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sp>
        <p:nvSpPr>
          <p:cNvPr id="24" name="等腰三角形 3"/>
          <p:cNvSpPr/>
          <p:nvPr/>
        </p:nvSpPr>
        <p:spPr>
          <a:xfrm>
            <a:off x="8924925" y="0"/>
            <a:ext cx="3267075" cy="6858000"/>
          </a:xfrm>
          <a:prstGeom prst="triangle">
            <a:avLst>
              <a:gd name="adj" fmla="val 100000"/>
            </a:avLst>
          </a:prstGeom>
          <a:solidFill>
            <a:srgbClr val="F772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0" name="等腰三角形 4"/>
          <p:cNvSpPr/>
          <p:nvPr/>
        </p:nvSpPr>
        <p:spPr>
          <a:xfrm rot="11374545">
            <a:off x="8839200" y="1468438"/>
            <a:ext cx="501650" cy="5270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772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1" name="等腰三角形 4"/>
          <p:cNvSpPr/>
          <p:nvPr/>
        </p:nvSpPr>
        <p:spPr>
          <a:xfrm rot="20476330">
            <a:off x="10464800" y="766763"/>
            <a:ext cx="1674813" cy="1760537"/>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2" name="等腰三角形 4"/>
          <p:cNvSpPr/>
          <p:nvPr/>
        </p:nvSpPr>
        <p:spPr>
          <a:xfrm>
            <a:off x="10202863" y="1533525"/>
            <a:ext cx="1282700" cy="134620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2DCCD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3" name="等腰三角形 4"/>
          <p:cNvSpPr/>
          <p:nvPr/>
        </p:nvSpPr>
        <p:spPr>
          <a:xfrm rot="3834254">
            <a:off x="9466263" y="5322888"/>
            <a:ext cx="342900" cy="3619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2DCCD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4" name="等腰三角形 4"/>
          <p:cNvSpPr/>
          <p:nvPr/>
        </p:nvSpPr>
        <p:spPr>
          <a:xfrm rot="3834254">
            <a:off x="9100344" y="6187282"/>
            <a:ext cx="244475" cy="255587"/>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8D84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5" name="等腰三角形 4"/>
          <p:cNvSpPr/>
          <p:nvPr/>
        </p:nvSpPr>
        <p:spPr>
          <a:xfrm rot="4726618">
            <a:off x="9940925" y="3300413"/>
            <a:ext cx="1177925" cy="12382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8D84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6" name="等腰三角形 4"/>
          <p:cNvSpPr/>
          <p:nvPr/>
        </p:nvSpPr>
        <p:spPr>
          <a:xfrm rot="21025852">
            <a:off x="11661775" y="754063"/>
            <a:ext cx="244475" cy="257175"/>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8D84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7" name="等腰三角形 4"/>
          <p:cNvSpPr/>
          <p:nvPr/>
        </p:nvSpPr>
        <p:spPr>
          <a:xfrm rot="3834254">
            <a:off x="8044656" y="329407"/>
            <a:ext cx="344487" cy="3619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8" name="等腰三角形 4"/>
          <p:cNvSpPr/>
          <p:nvPr/>
        </p:nvSpPr>
        <p:spPr>
          <a:xfrm rot="18038681">
            <a:off x="9340056" y="-207169"/>
            <a:ext cx="344488" cy="3619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9" name="等腰三角形 4"/>
          <p:cNvSpPr/>
          <p:nvPr/>
        </p:nvSpPr>
        <p:spPr>
          <a:xfrm rot="11374545">
            <a:off x="10853738" y="5605463"/>
            <a:ext cx="501650" cy="525462"/>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nvGrpSpPr>
          <p:cNvPr id="40" name="组合 49"/>
          <p:cNvGrpSpPr/>
          <p:nvPr/>
        </p:nvGrpSpPr>
        <p:grpSpPr>
          <a:xfrm>
            <a:off x="9152214" y="832757"/>
            <a:ext cx="3080989" cy="5591028"/>
            <a:chOff x="9152214" y="832757"/>
            <a:chExt cx="3080989" cy="5591028"/>
          </a:xfrm>
          <a:solidFill>
            <a:srgbClr val="FFFFFF"/>
          </a:solidFill>
        </p:grpSpPr>
        <p:sp>
          <p:nvSpPr>
            <p:cNvPr id="41" name="任意多边形 50"/>
            <p:cNvSpPr/>
            <p:nvPr/>
          </p:nvSpPr>
          <p:spPr>
            <a:xfrm rot="20476330">
              <a:off x="10748648" y="1409739"/>
              <a:ext cx="1484555" cy="991655"/>
            </a:xfrm>
            <a:custGeom>
              <a:avLst/>
              <a:gdLst>
                <a:gd name="connsiteX0" fmla="*/ 964253 w 1484555"/>
                <a:gd name="connsiteY0" fmla="*/ 0 h 991655"/>
                <a:gd name="connsiteX1" fmla="*/ 1484555 w 1484555"/>
                <a:gd name="connsiteY1" fmla="*/ 377030 h 991655"/>
                <a:gd name="connsiteX2" fmla="*/ 0 w 1484555"/>
                <a:gd name="connsiteY2" fmla="*/ 991655 h 991655"/>
              </a:gdLst>
              <a:ahLst/>
              <a:cxnLst>
                <a:cxn ang="0">
                  <a:pos x="connsiteX0" y="connsiteY0"/>
                </a:cxn>
                <a:cxn ang="0">
                  <a:pos x="connsiteX1" y="connsiteY1"/>
                </a:cxn>
                <a:cxn ang="0">
                  <a:pos x="connsiteX2" y="connsiteY2"/>
                </a:cxn>
              </a:cxnLst>
              <a:rect l="l" t="t" r="r" b="b"/>
              <a:pathLst>
                <a:path w="1484555" h="991655">
                  <a:moveTo>
                    <a:pt x="964253" y="0"/>
                  </a:moveTo>
                  <a:lnTo>
                    <a:pt x="1484555" y="377030"/>
                  </a:lnTo>
                  <a:lnTo>
                    <a:pt x="0" y="991655"/>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42" name="任意多边形 51"/>
            <p:cNvSpPr/>
            <p:nvPr/>
          </p:nvSpPr>
          <p:spPr>
            <a:xfrm>
              <a:off x="10971638" y="2127252"/>
              <a:ext cx="513649" cy="434792"/>
            </a:xfrm>
            <a:custGeom>
              <a:avLst/>
              <a:gdLst>
                <a:gd name="connsiteX0" fmla="*/ 207102 w 513649"/>
                <a:gd name="connsiteY0" fmla="*/ 0 h 434792"/>
                <a:gd name="connsiteX1" fmla="*/ 513649 w 513649"/>
                <a:gd name="connsiteY1" fmla="*/ 222135 h 434792"/>
                <a:gd name="connsiteX2" fmla="*/ 0 w 513649"/>
                <a:gd name="connsiteY2" fmla="*/ 434792 h 434792"/>
              </a:gdLst>
              <a:ahLst/>
              <a:cxnLst>
                <a:cxn ang="0">
                  <a:pos x="connsiteX0" y="connsiteY0"/>
                </a:cxn>
                <a:cxn ang="0">
                  <a:pos x="connsiteX1" y="connsiteY1"/>
                </a:cxn>
                <a:cxn ang="0">
                  <a:pos x="connsiteX2" y="connsiteY2"/>
                </a:cxn>
              </a:cxnLst>
              <a:rect l="l" t="t" r="r" b="b"/>
              <a:pathLst>
                <a:path w="513649" h="434792">
                  <a:moveTo>
                    <a:pt x="207102" y="0"/>
                  </a:moveTo>
                  <a:lnTo>
                    <a:pt x="513649" y="222135"/>
                  </a:lnTo>
                  <a:lnTo>
                    <a:pt x="0" y="434792"/>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43" name="任意多边形 52"/>
            <p:cNvSpPr/>
            <p:nvPr/>
          </p:nvSpPr>
          <p:spPr>
            <a:xfrm rot="3834254">
              <a:off x="9520560" y="5357206"/>
              <a:ext cx="314048" cy="287533"/>
            </a:xfrm>
            <a:custGeom>
              <a:avLst/>
              <a:gdLst>
                <a:gd name="connsiteX0" fmla="*/ 11468 w 314048"/>
                <a:gd name="connsiteY0" fmla="*/ 0 h 287533"/>
                <a:gd name="connsiteX1" fmla="*/ 314048 w 314048"/>
                <a:gd name="connsiteY1" fmla="*/ 219261 h 287533"/>
                <a:gd name="connsiteX2" fmla="*/ 149143 w 314048"/>
                <a:gd name="connsiteY2" fmla="*/ 287533 h 287533"/>
                <a:gd name="connsiteX3" fmla="*/ 0 w 314048"/>
                <a:gd name="connsiteY3" fmla="*/ 99595 h 287533"/>
              </a:gdLst>
              <a:ahLst/>
              <a:cxnLst>
                <a:cxn ang="0">
                  <a:pos x="connsiteX0" y="connsiteY0"/>
                </a:cxn>
                <a:cxn ang="0">
                  <a:pos x="connsiteX1" y="connsiteY1"/>
                </a:cxn>
                <a:cxn ang="0">
                  <a:pos x="connsiteX2" y="connsiteY2"/>
                </a:cxn>
                <a:cxn ang="0">
                  <a:pos x="connsiteX3" y="connsiteY3"/>
                </a:cxn>
              </a:cxnLst>
              <a:rect l="l" t="t" r="r" b="b"/>
              <a:pathLst>
                <a:path w="314048" h="287533">
                  <a:moveTo>
                    <a:pt x="11468" y="0"/>
                  </a:moveTo>
                  <a:lnTo>
                    <a:pt x="314048" y="219261"/>
                  </a:lnTo>
                  <a:lnTo>
                    <a:pt x="149143" y="287533"/>
                  </a:lnTo>
                  <a:lnTo>
                    <a:pt x="0" y="99595"/>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44" name="任意多边形 66"/>
            <p:cNvSpPr/>
            <p:nvPr/>
          </p:nvSpPr>
          <p:spPr>
            <a:xfrm rot="3834254">
              <a:off x="9141845" y="6212916"/>
              <a:ext cx="221238" cy="200499"/>
            </a:xfrm>
            <a:custGeom>
              <a:avLst/>
              <a:gdLst>
                <a:gd name="connsiteX0" fmla="*/ 6794 w 221238"/>
                <a:gd name="connsiteY0" fmla="*/ 0 h 200499"/>
                <a:gd name="connsiteX1" fmla="*/ 221238 w 221238"/>
                <a:gd name="connsiteY1" fmla="*/ 155395 h 200499"/>
                <a:gd name="connsiteX2" fmla="*/ 112294 w 221238"/>
                <a:gd name="connsiteY2" fmla="*/ 200499 h 200499"/>
                <a:gd name="connsiteX3" fmla="*/ 0 w 221238"/>
                <a:gd name="connsiteY3" fmla="*/ 58996 h 200499"/>
              </a:gdLst>
              <a:ahLst/>
              <a:cxnLst>
                <a:cxn ang="0">
                  <a:pos x="connsiteX0" y="connsiteY0"/>
                </a:cxn>
                <a:cxn ang="0">
                  <a:pos x="connsiteX1" y="connsiteY1"/>
                </a:cxn>
                <a:cxn ang="0">
                  <a:pos x="connsiteX2" y="connsiteY2"/>
                </a:cxn>
                <a:cxn ang="0">
                  <a:pos x="connsiteX3" y="connsiteY3"/>
                </a:cxn>
              </a:cxnLst>
              <a:rect l="l" t="t" r="r" b="b"/>
              <a:pathLst>
                <a:path w="221238" h="200499">
                  <a:moveTo>
                    <a:pt x="6794" y="0"/>
                  </a:moveTo>
                  <a:lnTo>
                    <a:pt x="221238" y="155395"/>
                  </a:lnTo>
                  <a:lnTo>
                    <a:pt x="112294" y="200499"/>
                  </a:lnTo>
                  <a:lnTo>
                    <a:pt x="0" y="58996"/>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45" name="任意多边形 68"/>
            <p:cNvSpPr/>
            <p:nvPr/>
          </p:nvSpPr>
          <p:spPr>
            <a:xfrm rot="4726618">
              <a:off x="10137641" y="3462627"/>
              <a:ext cx="1090268" cy="942332"/>
            </a:xfrm>
            <a:custGeom>
              <a:avLst/>
              <a:gdLst>
                <a:gd name="connsiteX0" fmla="*/ 54741 w 1090268"/>
                <a:gd name="connsiteY0" fmla="*/ 0 h 942332"/>
                <a:gd name="connsiteX1" fmla="*/ 1090268 w 1090268"/>
                <a:gd name="connsiteY1" fmla="*/ 750382 h 942332"/>
                <a:gd name="connsiteX2" fmla="*/ 626636 w 1090268"/>
                <a:gd name="connsiteY2" fmla="*/ 942332 h 942332"/>
                <a:gd name="connsiteX3" fmla="*/ 0 w 1090268"/>
                <a:gd name="connsiteY3" fmla="*/ 475377 h 942332"/>
              </a:gdLst>
              <a:ahLst/>
              <a:cxnLst>
                <a:cxn ang="0">
                  <a:pos x="connsiteX0" y="connsiteY0"/>
                </a:cxn>
                <a:cxn ang="0">
                  <a:pos x="connsiteX1" y="connsiteY1"/>
                </a:cxn>
                <a:cxn ang="0">
                  <a:pos x="connsiteX2" y="connsiteY2"/>
                </a:cxn>
                <a:cxn ang="0">
                  <a:pos x="connsiteX3" y="connsiteY3"/>
                </a:cxn>
              </a:cxnLst>
              <a:rect l="l" t="t" r="r" b="b"/>
              <a:pathLst>
                <a:path w="1090268" h="942332">
                  <a:moveTo>
                    <a:pt x="54741" y="0"/>
                  </a:moveTo>
                  <a:lnTo>
                    <a:pt x="1090268" y="750382"/>
                  </a:lnTo>
                  <a:lnTo>
                    <a:pt x="626636" y="942332"/>
                  </a:lnTo>
                  <a:lnTo>
                    <a:pt x="0" y="475377"/>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46" name="任意多边形 69"/>
            <p:cNvSpPr/>
            <p:nvPr/>
          </p:nvSpPr>
          <p:spPr>
            <a:xfrm rot="21025852">
              <a:off x="11693675" y="832757"/>
              <a:ext cx="217959" cy="164561"/>
            </a:xfrm>
            <a:custGeom>
              <a:avLst/>
              <a:gdLst>
                <a:gd name="connsiteX0" fmla="*/ 115393 w 217959"/>
                <a:gd name="connsiteY0" fmla="*/ 0 h 164561"/>
                <a:gd name="connsiteX1" fmla="*/ 217959 w 217959"/>
                <a:gd name="connsiteY1" fmla="*/ 74324 h 164561"/>
                <a:gd name="connsiteX2" fmla="*/ 0 w 217959"/>
                <a:gd name="connsiteY2" fmla="*/ 164561 h 164561"/>
              </a:gdLst>
              <a:ahLst/>
              <a:cxnLst>
                <a:cxn ang="0">
                  <a:pos x="connsiteX0" y="connsiteY0"/>
                </a:cxn>
                <a:cxn ang="0">
                  <a:pos x="connsiteX1" y="connsiteY1"/>
                </a:cxn>
                <a:cxn ang="0">
                  <a:pos x="connsiteX2" y="connsiteY2"/>
                </a:cxn>
              </a:cxnLst>
              <a:rect l="l" t="t" r="r" b="b"/>
              <a:pathLst>
                <a:path w="217959" h="164561">
                  <a:moveTo>
                    <a:pt x="115393" y="0"/>
                  </a:moveTo>
                  <a:lnTo>
                    <a:pt x="217959" y="74324"/>
                  </a:lnTo>
                  <a:lnTo>
                    <a:pt x="0" y="16456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sp>
        <p:nvSpPr>
          <p:cNvPr id="47" name="等腰三角形 4"/>
          <p:cNvSpPr/>
          <p:nvPr/>
        </p:nvSpPr>
        <p:spPr>
          <a:xfrm rot="1555719">
            <a:off x="6561138" y="669925"/>
            <a:ext cx="242887" cy="255588"/>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nvGrpSpPr>
          <p:cNvPr id="48" name="组 47"/>
          <p:cNvGrpSpPr/>
          <p:nvPr/>
        </p:nvGrpSpPr>
        <p:grpSpPr>
          <a:xfrm>
            <a:off x="853823" y="1290267"/>
            <a:ext cx="1919540" cy="596856"/>
            <a:chOff x="4081112" y="875484"/>
            <a:chExt cx="4029776" cy="434340"/>
          </a:xfrm>
        </p:grpSpPr>
        <p:sp>
          <p:nvSpPr>
            <p:cNvPr id="49" name="圆角矩形 48"/>
            <p:cNvSpPr/>
            <p:nvPr/>
          </p:nvSpPr>
          <p:spPr>
            <a:xfrm>
              <a:off x="4136900" y="875484"/>
              <a:ext cx="3918200" cy="434340"/>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000"/>
            </a:p>
          </p:txBody>
        </p:sp>
        <p:sp>
          <p:nvSpPr>
            <p:cNvPr id="50" name="文本框 49"/>
            <p:cNvSpPr txBox="1"/>
            <p:nvPr/>
          </p:nvSpPr>
          <p:spPr>
            <a:xfrm>
              <a:off x="4081112" y="907988"/>
              <a:ext cx="4029776" cy="335960"/>
            </a:xfrm>
            <a:prstGeom prst="rect">
              <a:avLst/>
            </a:prstGeom>
            <a:noFill/>
          </p:spPr>
          <p:txBody>
            <a:bodyPr wrap="square" rtlCol="0">
              <a:spAutoFit/>
            </a:bodyPr>
            <a:lstStyle/>
            <a:p>
              <a:pPr algn="ctr"/>
              <a:r>
                <a:rPr kumimoji="1" lang="zh-CN" altLang="en-US" sz="2400" b="1" dirty="0" smtClean="0">
                  <a:solidFill>
                    <a:schemeClr val="bg1"/>
                  </a:solidFill>
                  <a:latin typeface="Microsoft YaHei" charset="-122"/>
                  <a:ea typeface="Microsoft YaHei" charset="-122"/>
                  <a:cs typeface="Microsoft YaHei" charset="-122"/>
                </a:rPr>
                <a:t>目的</a:t>
              </a:r>
              <a:endParaRPr kumimoji="1" lang="zh-CN" altLang="en-US" sz="2400" b="1" dirty="0">
                <a:solidFill>
                  <a:schemeClr val="bg1"/>
                </a:solidFill>
                <a:latin typeface="Microsoft YaHei" charset="-122"/>
                <a:ea typeface="Microsoft YaHei" charset="-122"/>
                <a:cs typeface="Microsoft YaHei" charset="-122"/>
              </a:endParaRPr>
            </a:p>
          </p:txBody>
        </p:sp>
      </p:grpSp>
      <p:sp>
        <p:nvSpPr>
          <p:cNvPr id="51" name="Oval 29"/>
          <p:cNvSpPr>
            <a:spLocks noChangeAspect="1"/>
          </p:cNvSpPr>
          <p:nvPr/>
        </p:nvSpPr>
        <p:spPr>
          <a:xfrm>
            <a:off x="1022572" y="2310511"/>
            <a:ext cx="552450" cy="550863"/>
          </a:xfrm>
          <a:prstGeom prst="ellipse">
            <a:avLst/>
          </a:prstGeom>
          <a:solidFill>
            <a:srgbClr val="F772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cs typeface="+mn-cs"/>
              </a:rPr>
              <a:t>1</a:t>
            </a:r>
            <a:endParaRPr kumimoji="0" 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3" name="矩形 2"/>
          <p:cNvSpPr/>
          <p:nvPr/>
        </p:nvSpPr>
        <p:spPr>
          <a:xfrm>
            <a:off x="1790302" y="2310511"/>
            <a:ext cx="6096000" cy="2536400"/>
          </a:xfrm>
          <a:prstGeom prst="rect">
            <a:avLst/>
          </a:prstGeom>
        </p:spPr>
        <p:txBody>
          <a:bodyPr>
            <a:spAutoFit/>
          </a:bodyPr>
          <a:lstStyle/>
          <a:p>
            <a:pPr algn="just">
              <a:lnSpc>
                <a:spcPct val="150000"/>
              </a:lnSpc>
            </a:pPr>
            <a:r>
              <a:rPr lang="zh-CN" altLang="en-US" b="1" dirty="0">
                <a:solidFill>
                  <a:srgbClr val="FB0007"/>
                </a:solidFill>
                <a:latin typeface="Microsoft YaHei" charset="-122"/>
                <a:ea typeface="Microsoft YaHei" charset="-122"/>
                <a:cs typeface="Microsoft YaHei" charset="-122"/>
              </a:rPr>
              <a:t>明确、完成以及验收需求</a:t>
            </a:r>
            <a:r>
              <a:rPr lang="zh-CN" altLang="en-US" dirty="0">
                <a:solidFill>
                  <a:srgbClr val="000000"/>
                </a:solidFill>
                <a:latin typeface="Microsoft YaHei" charset="-122"/>
                <a:ea typeface="Microsoft YaHei" charset="-122"/>
                <a:cs typeface="Microsoft YaHei" charset="-122"/>
              </a:rPr>
              <a:t>：作为一种需求工具，原型能够辅助我们取得共识、查找错误和遗漏以及评估需求的准确性和质量。用户通过对原型进行评估，能够指出需求中存在的问题，还能发现被忽略的需求，使我们在构建实际产品之前，能够以低成本方式加以改正。对于系统中不容易理解的或是风险较大或者复杂的部分，原型特别有效</a:t>
            </a:r>
            <a:r>
              <a:rPr lang="zh-CN" altLang="en-US" dirty="0" smtClean="0">
                <a:solidFill>
                  <a:srgbClr val="000000"/>
                </a:solidFill>
                <a:latin typeface="Microsoft YaHei" charset="-122"/>
                <a:ea typeface="Microsoft YaHei" charset="-122"/>
                <a:cs typeface="Microsoft YaHei" charset="-122"/>
              </a:rPr>
              <a:t>。</a:t>
            </a:r>
            <a:r>
              <a:rPr lang="en-US" altLang="zh-CN" dirty="0" smtClean="0">
                <a:solidFill>
                  <a:srgbClr val="000000"/>
                </a:solidFill>
                <a:latin typeface="Microsoft YaHei" charset="-122"/>
                <a:ea typeface="Microsoft YaHei" charset="-122"/>
                <a:cs typeface="Microsoft YaHei" charset="-122"/>
              </a:rPr>
              <a:t>[1]</a:t>
            </a:r>
            <a:endParaRPr lang="zh-CN" altLang="en-US" dirty="0">
              <a:solidFill>
                <a:srgbClr val="000000"/>
              </a:solidFill>
              <a:effectLst/>
              <a:latin typeface="Microsoft YaHei" charset="-122"/>
              <a:ea typeface="Microsoft YaHei" charset="-122"/>
              <a:cs typeface="Microsoft YaHei" charset="-122"/>
            </a:endParaRPr>
          </a:p>
        </p:txBody>
      </p:sp>
    </p:spTree>
    <p:extLst>
      <p:ext uri="{BB962C8B-B14F-4D97-AF65-F5344CB8AC3E}">
        <p14:creationId xmlns:p14="http://schemas.microsoft.com/office/powerpoint/2010/main" val="19534802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23"/>
          <p:cNvSpPr txBox="1">
            <a:spLocks noChangeArrowheads="1"/>
          </p:cNvSpPr>
          <p:nvPr/>
        </p:nvSpPr>
        <p:spPr bwMode="auto">
          <a:xfrm>
            <a:off x="739774" y="298450"/>
            <a:ext cx="262064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1" i="0" u="none" strike="noStrike" kern="1200" cap="none" spc="0" normalizeH="0" baseline="0" noProof="0" dirty="0" err="1" smtClean="0">
                <a:ln>
                  <a:noFill/>
                </a:ln>
                <a:solidFill>
                  <a:srgbClr val="F77258"/>
                </a:solidFill>
                <a:effectLst/>
                <a:uLnTx/>
                <a:uFillTx/>
                <a:latin typeface="微软雅黑" panose="020B0503020204020204" pitchFamily="34" charset="-122"/>
                <a:ea typeface="微软雅黑" panose="020B0503020204020204" pitchFamily="34" charset="-122"/>
                <a:cs typeface="+mn-cs"/>
              </a:rPr>
              <a:t>Axure</a:t>
            </a:r>
            <a:r>
              <a:rPr kumimoji="0" lang="zh-CN" altLang="en-US" sz="2000" b="1" i="0" u="none" strike="noStrike" kern="1200" cap="none" spc="0" normalizeH="0" baseline="0" noProof="0" dirty="0" smtClean="0">
                <a:ln>
                  <a:noFill/>
                </a:ln>
                <a:solidFill>
                  <a:srgbClr val="F77258"/>
                </a:solidFill>
                <a:effectLst/>
                <a:uLnTx/>
                <a:uFillTx/>
                <a:latin typeface="微软雅黑" panose="020B0503020204020204" pitchFamily="34" charset="-122"/>
                <a:ea typeface="微软雅黑" panose="020B0503020204020204" pitchFamily="34" charset="-122"/>
                <a:cs typeface="+mn-cs"/>
              </a:rPr>
              <a:t> </a:t>
            </a:r>
            <a:r>
              <a:rPr kumimoji="0" lang="en-US" altLang="zh-CN" sz="2000" b="1" i="0" u="none" strike="noStrike" kern="1200" cap="none" spc="0" normalizeH="0" baseline="0" noProof="0" dirty="0" smtClean="0">
                <a:ln>
                  <a:noFill/>
                </a:ln>
                <a:solidFill>
                  <a:srgbClr val="F77258"/>
                </a:solidFill>
                <a:effectLst/>
                <a:uLnTx/>
                <a:uFillTx/>
                <a:latin typeface="微软雅黑" panose="020B0503020204020204" pitchFamily="34" charset="-122"/>
                <a:ea typeface="微软雅黑" panose="020B0503020204020204" pitchFamily="34" charset="-122"/>
                <a:cs typeface="+mn-cs"/>
              </a:rPr>
              <a:t>RP</a:t>
            </a:r>
            <a:r>
              <a:rPr kumimoji="0" lang="zh-CN" altLang="en-US" sz="2000" b="1" i="0" u="none" strike="noStrike" kern="1200" cap="none" spc="0" normalizeH="0" baseline="0" noProof="0" dirty="0" smtClean="0">
                <a:ln>
                  <a:noFill/>
                </a:ln>
                <a:solidFill>
                  <a:srgbClr val="F77258"/>
                </a:solidFill>
                <a:effectLst/>
                <a:uLnTx/>
                <a:uFillTx/>
                <a:latin typeface="微软雅黑" panose="020B0503020204020204" pitchFamily="34" charset="-122"/>
                <a:ea typeface="微软雅黑" panose="020B0503020204020204" pitchFamily="34" charset="-122"/>
                <a:cs typeface="+mn-cs"/>
              </a:rPr>
              <a:t> </a:t>
            </a:r>
            <a:r>
              <a:rPr lang="zh-CN" altLang="en-US" sz="2000" b="1" noProof="0" dirty="0" smtClean="0">
                <a:solidFill>
                  <a:srgbClr val="F77258"/>
                </a:solidFill>
                <a:latin typeface="微软雅黑" panose="020B0503020204020204" pitchFamily="34" charset="-122"/>
                <a:ea typeface="微软雅黑" panose="020B0503020204020204" pitchFamily="34" charset="-122"/>
              </a:rPr>
              <a:t>使用</a:t>
            </a:r>
            <a:endParaRPr kumimoji="0" lang="zh-CN" altLang="en-US" sz="2000" b="1" i="0" u="none" strike="noStrike" kern="1200" cap="none" spc="0" normalizeH="0" baseline="0" noProof="0" dirty="0">
              <a:ln>
                <a:noFill/>
              </a:ln>
              <a:solidFill>
                <a:srgbClr val="F77258"/>
              </a:solidFill>
              <a:effectLst/>
              <a:uLnTx/>
              <a:uFillTx/>
              <a:latin typeface="微软雅黑" panose="020B0503020204020204" pitchFamily="34" charset="-122"/>
              <a:ea typeface="微软雅黑" panose="020B0503020204020204" pitchFamily="34" charset="-122"/>
              <a:cs typeface="+mn-cs"/>
            </a:endParaRPr>
          </a:p>
        </p:txBody>
      </p:sp>
      <p:grpSp>
        <p:nvGrpSpPr>
          <p:cNvPr id="6" name="组合 29"/>
          <p:cNvGrpSpPr/>
          <p:nvPr/>
        </p:nvGrpSpPr>
        <p:grpSpPr bwMode="auto">
          <a:xfrm>
            <a:off x="338138" y="293688"/>
            <a:ext cx="333375" cy="411162"/>
            <a:chOff x="10668001" y="925959"/>
            <a:chExt cx="444498" cy="545940"/>
          </a:xfrm>
        </p:grpSpPr>
        <p:sp>
          <p:nvSpPr>
            <p:cNvPr id="8" name="等腰三角形 27"/>
            <p:cNvSpPr/>
            <p:nvPr/>
          </p:nvSpPr>
          <p:spPr>
            <a:xfrm rot="5400000">
              <a:off x="10633062" y="1005163"/>
              <a:ext cx="501675" cy="431798"/>
            </a:xfrm>
            <a:prstGeom prst="triangle">
              <a:avLst/>
            </a:pr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9" name="等腰三角形 28"/>
            <p:cNvSpPr/>
            <p:nvPr/>
          </p:nvSpPr>
          <p:spPr>
            <a:xfrm rot="5400000">
              <a:off x="10705952" y="955741"/>
              <a:ext cx="436330" cy="376765"/>
            </a:xfrm>
            <a:prstGeom prst="triangle">
              <a:avLst/>
            </a:pr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sp>
        <p:nvSpPr>
          <p:cNvPr id="10" name="Oval 29"/>
          <p:cNvSpPr>
            <a:spLocks noChangeAspect="1"/>
          </p:cNvSpPr>
          <p:nvPr/>
        </p:nvSpPr>
        <p:spPr>
          <a:xfrm>
            <a:off x="739774" y="2005780"/>
            <a:ext cx="552450" cy="550863"/>
          </a:xfrm>
          <a:prstGeom prst="ellipse">
            <a:avLst/>
          </a:prstGeom>
          <a:solidFill>
            <a:srgbClr val="F772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b="1" noProof="0" dirty="0">
                <a:solidFill>
                  <a:prstClr val="white"/>
                </a:solidFill>
                <a:latin typeface="微软雅黑" panose="020B0503020204020204" pitchFamily="34" charset="-122"/>
                <a:ea typeface="微软雅黑" panose="020B0503020204020204" pitchFamily="34" charset="-122"/>
              </a:rPr>
              <a:t>8</a:t>
            </a:r>
            <a:endParaRPr kumimoji="0" 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4" name="矩形 3"/>
          <p:cNvSpPr/>
          <p:nvPr/>
        </p:nvSpPr>
        <p:spPr>
          <a:xfrm>
            <a:off x="1485579" y="2096545"/>
            <a:ext cx="2723823" cy="369332"/>
          </a:xfrm>
          <a:prstGeom prst="rect">
            <a:avLst/>
          </a:prstGeom>
        </p:spPr>
        <p:txBody>
          <a:bodyPr wrap="none">
            <a:spAutoFit/>
          </a:bodyPr>
          <a:lstStyle/>
          <a:p>
            <a:r>
              <a:rPr lang="zh-CN" altLang="en-US" b="1" dirty="0">
                <a:solidFill>
                  <a:srgbClr val="333333"/>
                </a:solidFill>
                <a:latin typeface="Microsoft YaHei" charset="-122"/>
                <a:ea typeface="Microsoft YaHei" charset="-122"/>
                <a:cs typeface="Microsoft YaHei" charset="-122"/>
              </a:rPr>
              <a:t>设置线段</a:t>
            </a:r>
            <a:r>
              <a:rPr lang="en-US" altLang="zh-CN" b="1" dirty="0">
                <a:solidFill>
                  <a:srgbClr val="333333"/>
                </a:solidFill>
                <a:latin typeface="Microsoft YaHei" charset="-122"/>
                <a:ea typeface="Microsoft YaHei" charset="-122"/>
                <a:cs typeface="Microsoft YaHei" charset="-122"/>
              </a:rPr>
              <a:t>/</a:t>
            </a:r>
            <a:r>
              <a:rPr lang="zh-CN" altLang="en-US" b="1" dirty="0">
                <a:solidFill>
                  <a:srgbClr val="333333"/>
                </a:solidFill>
                <a:latin typeface="Microsoft YaHei" charset="-122"/>
                <a:ea typeface="Microsoft YaHei" charset="-122"/>
                <a:cs typeface="Microsoft YaHei" charset="-122"/>
              </a:rPr>
              <a:t>箭头</a:t>
            </a:r>
            <a:r>
              <a:rPr lang="en-US" altLang="zh-CN" b="1" dirty="0">
                <a:solidFill>
                  <a:srgbClr val="333333"/>
                </a:solidFill>
                <a:latin typeface="Microsoft YaHei" charset="-122"/>
                <a:ea typeface="Microsoft YaHei" charset="-122"/>
                <a:cs typeface="Microsoft YaHei" charset="-122"/>
              </a:rPr>
              <a:t>/</a:t>
            </a:r>
            <a:r>
              <a:rPr lang="zh-CN" altLang="en-US" b="1" dirty="0">
                <a:solidFill>
                  <a:srgbClr val="333333"/>
                </a:solidFill>
                <a:latin typeface="Microsoft YaHei" charset="-122"/>
                <a:ea typeface="Microsoft YaHei" charset="-122"/>
                <a:cs typeface="Microsoft YaHei" charset="-122"/>
              </a:rPr>
              <a:t>边框样式</a:t>
            </a:r>
          </a:p>
        </p:txBody>
      </p:sp>
      <p:sp>
        <p:nvSpPr>
          <p:cNvPr id="11" name="矩形 10"/>
          <p:cNvSpPr/>
          <p:nvPr/>
        </p:nvSpPr>
        <p:spPr>
          <a:xfrm>
            <a:off x="739774" y="2928855"/>
            <a:ext cx="4068200" cy="874407"/>
          </a:xfrm>
          <a:prstGeom prst="rect">
            <a:avLst/>
          </a:prstGeom>
        </p:spPr>
        <p:txBody>
          <a:bodyPr wrap="square">
            <a:spAutoFit/>
          </a:bodyPr>
          <a:lstStyle/>
          <a:p>
            <a:pPr>
              <a:lnSpc>
                <a:spcPct val="150000"/>
              </a:lnSpc>
            </a:pPr>
            <a:r>
              <a:rPr lang="zh-CN" altLang="en-US" dirty="0">
                <a:latin typeface="Microsoft YaHei" charset="-122"/>
                <a:ea typeface="Microsoft YaHei" charset="-122"/>
                <a:cs typeface="Microsoft YaHei" charset="-122"/>
              </a:rPr>
              <a:t>线段、箭头和元件边框的样式可以在快捷功能或者元件样式中进行设置。</a:t>
            </a:r>
            <a:endParaRPr lang="en-US" altLang="zh-CN" dirty="0" smtClean="0">
              <a:latin typeface="Microsoft YaHei" charset="-122"/>
              <a:ea typeface="Microsoft YaHei" charset="-122"/>
              <a:cs typeface="Microsoft YaHei" charset="-122"/>
            </a:endParaRP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99605" y="2680258"/>
            <a:ext cx="3835400" cy="1371600"/>
          </a:xfrm>
          <a:prstGeom prst="rect">
            <a:avLst/>
          </a:prstGeom>
        </p:spPr>
      </p:pic>
    </p:spTree>
    <p:extLst>
      <p:ext uri="{BB962C8B-B14F-4D97-AF65-F5344CB8AC3E}">
        <p14:creationId xmlns:p14="http://schemas.microsoft.com/office/powerpoint/2010/main" val="860284922"/>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23"/>
          <p:cNvSpPr txBox="1">
            <a:spLocks noChangeArrowheads="1"/>
          </p:cNvSpPr>
          <p:nvPr/>
        </p:nvSpPr>
        <p:spPr bwMode="auto">
          <a:xfrm>
            <a:off x="739774" y="298450"/>
            <a:ext cx="262064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1" i="0" u="none" strike="noStrike" kern="1200" cap="none" spc="0" normalizeH="0" baseline="0" noProof="0" dirty="0" err="1" smtClean="0">
                <a:ln>
                  <a:noFill/>
                </a:ln>
                <a:solidFill>
                  <a:srgbClr val="F77258"/>
                </a:solidFill>
                <a:effectLst/>
                <a:uLnTx/>
                <a:uFillTx/>
                <a:latin typeface="微软雅黑" panose="020B0503020204020204" pitchFamily="34" charset="-122"/>
                <a:ea typeface="微软雅黑" panose="020B0503020204020204" pitchFamily="34" charset="-122"/>
                <a:cs typeface="+mn-cs"/>
              </a:rPr>
              <a:t>Axure</a:t>
            </a:r>
            <a:r>
              <a:rPr kumimoji="0" lang="zh-CN" altLang="en-US" sz="2000" b="1" i="0" u="none" strike="noStrike" kern="1200" cap="none" spc="0" normalizeH="0" baseline="0" noProof="0" dirty="0" smtClean="0">
                <a:ln>
                  <a:noFill/>
                </a:ln>
                <a:solidFill>
                  <a:srgbClr val="F77258"/>
                </a:solidFill>
                <a:effectLst/>
                <a:uLnTx/>
                <a:uFillTx/>
                <a:latin typeface="微软雅黑" panose="020B0503020204020204" pitchFamily="34" charset="-122"/>
                <a:ea typeface="微软雅黑" panose="020B0503020204020204" pitchFamily="34" charset="-122"/>
                <a:cs typeface="+mn-cs"/>
              </a:rPr>
              <a:t> </a:t>
            </a:r>
            <a:r>
              <a:rPr kumimoji="0" lang="en-US" altLang="zh-CN" sz="2000" b="1" i="0" u="none" strike="noStrike" kern="1200" cap="none" spc="0" normalizeH="0" baseline="0" noProof="0" dirty="0" smtClean="0">
                <a:ln>
                  <a:noFill/>
                </a:ln>
                <a:solidFill>
                  <a:srgbClr val="F77258"/>
                </a:solidFill>
                <a:effectLst/>
                <a:uLnTx/>
                <a:uFillTx/>
                <a:latin typeface="微软雅黑" panose="020B0503020204020204" pitchFamily="34" charset="-122"/>
                <a:ea typeface="微软雅黑" panose="020B0503020204020204" pitchFamily="34" charset="-122"/>
                <a:cs typeface="+mn-cs"/>
              </a:rPr>
              <a:t>RP</a:t>
            </a:r>
            <a:r>
              <a:rPr kumimoji="0" lang="zh-CN" altLang="en-US" sz="2000" b="1" i="0" u="none" strike="noStrike" kern="1200" cap="none" spc="0" normalizeH="0" baseline="0" noProof="0" dirty="0" smtClean="0">
                <a:ln>
                  <a:noFill/>
                </a:ln>
                <a:solidFill>
                  <a:srgbClr val="F77258"/>
                </a:solidFill>
                <a:effectLst/>
                <a:uLnTx/>
                <a:uFillTx/>
                <a:latin typeface="微软雅黑" panose="020B0503020204020204" pitchFamily="34" charset="-122"/>
                <a:ea typeface="微软雅黑" panose="020B0503020204020204" pitchFamily="34" charset="-122"/>
                <a:cs typeface="+mn-cs"/>
              </a:rPr>
              <a:t> </a:t>
            </a:r>
            <a:r>
              <a:rPr lang="zh-CN" altLang="en-US" sz="2000" b="1" noProof="0" dirty="0" smtClean="0">
                <a:solidFill>
                  <a:srgbClr val="F77258"/>
                </a:solidFill>
                <a:latin typeface="微软雅黑" panose="020B0503020204020204" pitchFamily="34" charset="-122"/>
                <a:ea typeface="微软雅黑" panose="020B0503020204020204" pitchFamily="34" charset="-122"/>
              </a:rPr>
              <a:t>使用</a:t>
            </a:r>
            <a:endParaRPr kumimoji="0" lang="zh-CN" altLang="en-US" sz="2000" b="1" i="0" u="none" strike="noStrike" kern="1200" cap="none" spc="0" normalizeH="0" baseline="0" noProof="0" dirty="0">
              <a:ln>
                <a:noFill/>
              </a:ln>
              <a:solidFill>
                <a:srgbClr val="F77258"/>
              </a:solidFill>
              <a:effectLst/>
              <a:uLnTx/>
              <a:uFillTx/>
              <a:latin typeface="微软雅黑" panose="020B0503020204020204" pitchFamily="34" charset="-122"/>
              <a:ea typeface="微软雅黑" panose="020B0503020204020204" pitchFamily="34" charset="-122"/>
              <a:cs typeface="+mn-cs"/>
            </a:endParaRPr>
          </a:p>
        </p:txBody>
      </p:sp>
      <p:grpSp>
        <p:nvGrpSpPr>
          <p:cNvPr id="6" name="组合 29"/>
          <p:cNvGrpSpPr/>
          <p:nvPr/>
        </p:nvGrpSpPr>
        <p:grpSpPr bwMode="auto">
          <a:xfrm>
            <a:off x="338138" y="293688"/>
            <a:ext cx="333375" cy="411162"/>
            <a:chOff x="10668001" y="925959"/>
            <a:chExt cx="444498" cy="545940"/>
          </a:xfrm>
        </p:grpSpPr>
        <p:sp>
          <p:nvSpPr>
            <p:cNvPr id="8" name="等腰三角形 27"/>
            <p:cNvSpPr/>
            <p:nvPr/>
          </p:nvSpPr>
          <p:spPr>
            <a:xfrm rot="5400000">
              <a:off x="10633062" y="1005163"/>
              <a:ext cx="501675" cy="431798"/>
            </a:xfrm>
            <a:prstGeom prst="triangle">
              <a:avLst/>
            </a:pr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9" name="等腰三角形 28"/>
            <p:cNvSpPr/>
            <p:nvPr/>
          </p:nvSpPr>
          <p:spPr>
            <a:xfrm rot="5400000">
              <a:off x="10705952" y="955741"/>
              <a:ext cx="436330" cy="376765"/>
            </a:xfrm>
            <a:prstGeom prst="triangle">
              <a:avLst/>
            </a:pr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sp>
        <p:nvSpPr>
          <p:cNvPr id="10" name="Oval 29"/>
          <p:cNvSpPr>
            <a:spLocks noChangeAspect="1"/>
          </p:cNvSpPr>
          <p:nvPr/>
        </p:nvSpPr>
        <p:spPr>
          <a:xfrm>
            <a:off x="739774" y="2005780"/>
            <a:ext cx="552450" cy="550863"/>
          </a:xfrm>
          <a:prstGeom prst="ellipse">
            <a:avLst/>
          </a:prstGeom>
          <a:solidFill>
            <a:srgbClr val="F772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b="1" dirty="0">
                <a:solidFill>
                  <a:prstClr val="white"/>
                </a:solidFill>
                <a:latin typeface="微软雅黑" panose="020B0503020204020204" pitchFamily="34" charset="-122"/>
                <a:ea typeface="微软雅黑" panose="020B0503020204020204" pitchFamily="34" charset="-122"/>
              </a:rPr>
              <a:t>9</a:t>
            </a:r>
            <a:endParaRPr kumimoji="0" 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4" name="矩形 3"/>
          <p:cNvSpPr/>
          <p:nvPr/>
        </p:nvSpPr>
        <p:spPr>
          <a:xfrm>
            <a:off x="1485579" y="2096545"/>
            <a:ext cx="2031325" cy="369332"/>
          </a:xfrm>
          <a:prstGeom prst="rect">
            <a:avLst/>
          </a:prstGeom>
        </p:spPr>
        <p:txBody>
          <a:bodyPr wrap="none">
            <a:spAutoFit/>
          </a:bodyPr>
          <a:lstStyle/>
          <a:p>
            <a:r>
              <a:rPr lang="zh-CN" altLang="en-US" b="1" dirty="0">
                <a:solidFill>
                  <a:srgbClr val="333333"/>
                </a:solidFill>
                <a:latin typeface="Microsoft YaHei" charset="-122"/>
                <a:ea typeface="Microsoft YaHei" charset="-122"/>
                <a:cs typeface="Microsoft YaHei" charset="-122"/>
              </a:rPr>
              <a:t>设置元件</a:t>
            </a:r>
            <a:r>
              <a:rPr lang="zh-CN" altLang="en-US" b="1" dirty="0" smtClean="0">
                <a:solidFill>
                  <a:srgbClr val="333333"/>
                </a:solidFill>
                <a:latin typeface="Microsoft YaHei" charset="-122"/>
                <a:ea typeface="Microsoft YaHei" charset="-122"/>
                <a:cs typeface="Microsoft YaHei" charset="-122"/>
              </a:rPr>
              <a:t>文字属性</a:t>
            </a:r>
            <a:endParaRPr lang="zh-CN" altLang="en-US" b="1" dirty="0">
              <a:solidFill>
                <a:srgbClr val="333333"/>
              </a:solidFill>
              <a:latin typeface="Microsoft YaHei" charset="-122"/>
              <a:ea typeface="Microsoft YaHei" charset="-122"/>
              <a:cs typeface="Microsoft YaHei" charset="-122"/>
            </a:endParaRPr>
          </a:p>
        </p:txBody>
      </p:sp>
      <p:sp>
        <p:nvSpPr>
          <p:cNvPr id="11" name="矩形 10"/>
          <p:cNvSpPr/>
          <p:nvPr/>
        </p:nvSpPr>
        <p:spPr>
          <a:xfrm>
            <a:off x="739774" y="2928855"/>
            <a:ext cx="4068200" cy="1338828"/>
          </a:xfrm>
          <a:prstGeom prst="rect">
            <a:avLst/>
          </a:prstGeom>
        </p:spPr>
        <p:txBody>
          <a:bodyPr wrap="square">
            <a:spAutoFit/>
          </a:bodyPr>
          <a:lstStyle/>
          <a:p>
            <a:pPr>
              <a:lnSpc>
                <a:spcPct val="150000"/>
              </a:lnSpc>
            </a:pPr>
            <a:r>
              <a:rPr lang="zh-CN" altLang="en-US" dirty="0">
                <a:latin typeface="Microsoft YaHei" charset="-122"/>
                <a:ea typeface="Microsoft YaHei" charset="-122"/>
                <a:cs typeface="Microsoft YaHei" charset="-122"/>
              </a:rPr>
              <a:t>在元件样式中可以设置元件文字</a:t>
            </a:r>
            <a:r>
              <a:rPr lang="zh-CN" altLang="en-US" dirty="0" smtClean="0">
                <a:latin typeface="Microsoft YaHei" charset="-122"/>
                <a:ea typeface="Microsoft YaHei" charset="-122"/>
                <a:cs typeface="Microsoft YaHei" charset="-122"/>
              </a:rPr>
              <a:t>的「字体」、「行间距」与「填充」等属性。</a:t>
            </a:r>
            <a:endParaRPr lang="en-US" altLang="zh-CN" dirty="0" smtClean="0">
              <a:latin typeface="Microsoft YaHei" charset="-122"/>
              <a:ea typeface="Microsoft YaHei" charset="-122"/>
              <a:cs typeface="Microsoft YaHei" charset="-122"/>
            </a:endParaRP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65240" y="2096545"/>
            <a:ext cx="3746500" cy="2679700"/>
          </a:xfrm>
          <a:prstGeom prst="rect">
            <a:avLst/>
          </a:prstGeom>
        </p:spPr>
      </p:pic>
    </p:spTree>
    <p:extLst>
      <p:ext uri="{BB962C8B-B14F-4D97-AF65-F5344CB8AC3E}">
        <p14:creationId xmlns:p14="http://schemas.microsoft.com/office/powerpoint/2010/main" val="62980251"/>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23"/>
          <p:cNvSpPr txBox="1">
            <a:spLocks noChangeArrowheads="1"/>
          </p:cNvSpPr>
          <p:nvPr/>
        </p:nvSpPr>
        <p:spPr bwMode="auto">
          <a:xfrm>
            <a:off x="739774" y="298450"/>
            <a:ext cx="262064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1" i="0" u="none" strike="noStrike" kern="1200" cap="none" spc="0" normalizeH="0" baseline="0" noProof="0" dirty="0" err="1" smtClean="0">
                <a:ln>
                  <a:noFill/>
                </a:ln>
                <a:solidFill>
                  <a:srgbClr val="F77258"/>
                </a:solidFill>
                <a:effectLst/>
                <a:uLnTx/>
                <a:uFillTx/>
                <a:latin typeface="微软雅黑" panose="020B0503020204020204" pitchFamily="34" charset="-122"/>
                <a:ea typeface="微软雅黑" panose="020B0503020204020204" pitchFamily="34" charset="-122"/>
                <a:cs typeface="+mn-cs"/>
              </a:rPr>
              <a:t>Axure</a:t>
            </a:r>
            <a:r>
              <a:rPr kumimoji="0" lang="zh-CN" altLang="en-US" sz="2000" b="1" i="0" u="none" strike="noStrike" kern="1200" cap="none" spc="0" normalizeH="0" baseline="0" noProof="0" dirty="0" smtClean="0">
                <a:ln>
                  <a:noFill/>
                </a:ln>
                <a:solidFill>
                  <a:srgbClr val="F77258"/>
                </a:solidFill>
                <a:effectLst/>
                <a:uLnTx/>
                <a:uFillTx/>
                <a:latin typeface="微软雅黑" panose="020B0503020204020204" pitchFamily="34" charset="-122"/>
                <a:ea typeface="微软雅黑" panose="020B0503020204020204" pitchFamily="34" charset="-122"/>
                <a:cs typeface="+mn-cs"/>
              </a:rPr>
              <a:t> </a:t>
            </a:r>
            <a:r>
              <a:rPr kumimoji="0" lang="en-US" altLang="zh-CN" sz="2000" b="1" i="0" u="none" strike="noStrike" kern="1200" cap="none" spc="0" normalizeH="0" baseline="0" noProof="0" dirty="0" smtClean="0">
                <a:ln>
                  <a:noFill/>
                </a:ln>
                <a:solidFill>
                  <a:srgbClr val="F77258"/>
                </a:solidFill>
                <a:effectLst/>
                <a:uLnTx/>
                <a:uFillTx/>
                <a:latin typeface="微软雅黑" panose="020B0503020204020204" pitchFamily="34" charset="-122"/>
                <a:ea typeface="微软雅黑" panose="020B0503020204020204" pitchFamily="34" charset="-122"/>
                <a:cs typeface="+mn-cs"/>
              </a:rPr>
              <a:t>RP</a:t>
            </a:r>
            <a:r>
              <a:rPr kumimoji="0" lang="zh-CN" altLang="en-US" sz="2000" b="1" i="0" u="none" strike="noStrike" kern="1200" cap="none" spc="0" normalizeH="0" baseline="0" noProof="0" dirty="0" smtClean="0">
                <a:ln>
                  <a:noFill/>
                </a:ln>
                <a:solidFill>
                  <a:srgbClr val="F77258"/>
                </a:solidFill>
                <a:effectLst/>
                <a:uLnTx/>
                <a:uFillTx/>
                <a:latin typeface="微软雅黑" panose="020B0503020204020204" pitchFamily="34" charset="-122"/>
                <a:ea typeface="微软雅黑" panose="020B0503020204020204" pitchFamily="34" charset="-122"/>
                <a:cs typeface="+mn-cs"/>
              </a:rPr>
              <a:t> </a:t>
            </a:r>
            <a:r>
              <a:rPr lang="zh-CN" altLang="en-US" sz="2000" b="1" noProof="0" dirty="0" smtClean="0">
                <a:solidFill>
                  <a:srgbClr val="F77258"/>
                </a:solidFill>
                <a:latin typeface="微软雅黑" panose="020B0503020204020204" pitchFamily="34" charset="-122"/>
                <a:ea typeface="微软雅黑" panose="020B0503020204020204" pitchFamily="34" charset="-122"/>
              </a:rPr>
              <a:t>使用</a:t>
            </a:r>
            <a:endParaRPr kumimoji="0" lang="zh-CN" altLang="en-US" sz="2000" b="1" i="0" u="none" strike="noStrike" kern="1200" cap="none" spc="0" normalizeH="0" baseline="0" noProof="0" dirty="0">
              <a:ln>
                <a:noFill/>
              </a:ln>
              <a:solidFill>
                <a:srgbClr val="F77258"/>
              </a:solidFill>
              <a:effectLst/>
              <a:uLnTx/>
              <a:uFillTx/>
              <a:latin typeface="微软雅黑" panose="020B0503020204020204" pitchFamily="34" charset="-122"/>
              <a:ea typeface="微软雅黑" panose="020B0503020204020204" pitchFamily="34" charset="-122"/>
              <a:cs typeface="+mn-cs"/>
            </a:endParaRPr>
          </a:p>
        </p:txBody>
      </p:sp>
      <p:grpSp>
        <p:nvGrpSpPr>
          <p:cNvPr id="6" name="组合 29"/>
          <p:cNvGrpSpPr/>
          <p:nvPr/>
        </p:nvGrpSpPr>
        <p:grpSpPr bwMode="auto">
          <a:xfrm>
            <a:off x="338138" y="293688"/>
            <a:ext cx="333375" cy="411162"/>
            <a:chOff x="10668001" y="925959"/>
            <a:chExt cx="444498" cy="545940"/>
          </a:xfrm>
        </p:grpSpPr>
        <p:sp>
          <p:nvSpPr>
            <p:cNvPr id="8" name="等腰三角形 27"/>
            <p:cNvSpPr/>
            <p:nvPr/>
          </p:nvSpPr>
          <p:spPr>
            <a:xfrm rot="5400000">
              <a:off x="10633062" y="1005163"/>
              <a:ext cx="501675" cy="431798"/>
            </a:xfrm>
            <a:prstGeom prst="triangle">
              <a:avLst/>
            </a:pr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9" name="等腰三角形 28"/>
            <p:cNvSpPr/>
            <p:nvPr/>
          </p:nvSpPr>
          <p:spPr>
            <a:xfrm rot="5400000">
              <a:off x="10705952" y="955741"/>
              <a:ext cx="436330" cy="376765"/>
            </a:xfrm>
            <a:prstGeom prst="triangle">
              <a:avLst/>
            </a:pr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sp>
        <p:nvSpPr>
          <p:cNvPr id="10" name="Oval 29"/>
          <p:cNvSpPr>
            <a:spLocks noChangeAspect="1"/>
          </p:cNvSpPr>
          <p:nvPr/>
        </p:nvSpPr>
        <p:spPr>
          <a:xfrm>
            <a:off x="739774" y="2005780"/>
            <a:ext cx="552450" cy="550863"/>
          </a:xfrm>
          <a:prstGeom prst="ellipse">
            <a:avLst/>
          </a:prstGeom>
          <a:solidFill>
            <a:srgbClr val="F772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b="1" noProof="0" smtClean="0">
                <a:solidFill>
                  <a:prstClr val="white"/>
                </a:solidFill>
                <a:latin typeface="微软雅黑" panose="020B0503020204020204" pitchFamily="34" charset="-122"/>
                <a:ea typeface="微软雅黑" panose="020B0503020204020204" pitchFamily="34" charset="-122"/>
              </a:rPr>
              <a:t>10</a:t>
            </a:r>
            <a:endParaRPr kumimoji="0" lang="en-US" sz="12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4" name="矩形 3"/>
          <p:cNvSpPr/>
          <p:nvPr/>
        </p:nvSpPr>
        <p:spPr>
          <a:xfrm>
            <a:off x="1485579" y="2096545"/>
            <a:ext cx="2031325" cy="369332"/>
          </a:xfrm>
          <a:prstGeom prst="rect">
            <a:avLst/>
          </a:prstGeom>
        </p:spPr>
        <p:txBody>
          <a:bodyPr wrap="none">
            <a:spAutoFit/>
          </a:bodyPr>
          <a:lstStyle/>
          <a:p>
            <a:r>
              <a:rPr lang="zh-CN" altLang="en-US" b="1" dirty="0">
                <a:solidFill>
                  <a:srgbClr val="333333"/>
                </a:solidFill>
                <a:latin typeface="Microsoft YaHei" charset="-122"/>
                <a:ea typeface="Microsoft YaHei" charset="-122"/>
                <a:cs typeface="Microsoft YaHei" charset="-122"/>
              </a:rPr>
              <a:t>设置元件默认隐藏</a:t>
            </a:r>
          </a:p>
        </p:txBody>
      </p:sp>
      <p:sp>
        <p:nvSpPr>
          <p:cNvPr id="11" name="矩形 10"/>
          <p:cNvSpPr/>
          <p:nvPr/>
        </p:nvSpPr>
        <p:spPr>
          <a:xfrm>
            <a:off x="739774" y="2928855"/>
            <a:ext cx="4068200" cy="874407"/>
          </a:xfrm>
          <a:prstGeom prst="rect">
            <a:avLst/>
          </a:prstGeom>
        </p:spPr>
        <p:txBody>
          <a:bodyPr wrap="square">
            <a:spAutoFit/>
          </a:bodyPr>
          <a:lstStyle/>
          <a:p>
            <a:pPr>
              <a:lnSpc>
                <a:spcPct val="150000"/>
              </a:lnSpc>
            </a:pPr>
            <a:r>
              <a:rPr lang="zh-CN" altLang="en-US" dirty="0">
                <a:latin typeface="Microsoft YaHei" charset="-122"/>
                <a:ea typeface="Microsoft YaHei" charset="-122"/>
                <a:cs typeface="Microsoft YaHei" charset="-122"/>
              </a:rPr>
              <a:t>选择要隐藏的元件，在快捷功能或者元件样式中</a:t>
            </a:r>
            <a:r>
              <a:rPr lang="zh-CN" altLang="en-US" dirty="0" smtClean="0">
                <a:latin typeface="Microsoft YaHei" charset="-122"/>
                <a:ea typeface="Microsoft YaHei" charset="-122"/>
                <a:cs typeface="Microsoft YaHei" charset="-122"/>
              </a:rPr>
              <a:t>勾选「隐藏」选项</a:t>
            </a:r>
            <a:r>
              <a:rPr lang="zh-CN" altLang="en-US" dirty="0">
                <a:latin typeface="Microsoft YaHei" charset="-122"/>
                <a:ea typeface="Microsoft YaHei" charset="-122"/>
                <a:cs typeface="Microsoft YaHei" charset="-122"/>
              </a:rPr>
              <a:t>。</a:t>
            </a:r>
            <a:endParaRPr lang="en-US" altLang="zh-CN" dirty="0" smtClean="0">
              <a:latin typeface="Microsoft YaHei" charset="-122"/>
              <a:ea typeface="Microsoft YaHei" charset="-122"/>
              <a:cs typeface="Microsoft YaHei" charset="-122"/>
            </a:endParaRP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10960" y="2914262"/>
            <a:ext cx="3759200" cy="1778000"/>
          </a:xfrm>
          <a:prstGeom prst="rect">
            <a:avLst/>
          </a:prstGeom>
        </p:spPr>
      </p:pic>
    </p:spTree>
    <p:extLst>
      <p:ext uri="{BB962C8B-B14F-4D97-AF65-F5344CB8AC3E}">
        <p14:creationId xmlns:p14="http://schemas.microsoft.com/office/powerpoint/2010/main" val="1586305451"/>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等腰三角形 4"/>
          <p:cNvSpPr/>
          <p:nvPr/>
        </p:nvSpPr>
        <p:spPr>
          <a:xfrm rot="11374545">
            <a:off x="2130425" y="1654175"/>
            <a:ext cx="501650" cy="525463"/>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2DCCD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7" name="等腰三角形 4"/>
          <p:cNvSpPr/>
          <p:nvPr/>
        </p:nvSpPr>
        <p:spPr>
          <a:xfrm rot="20476330">
            <a:off x="1949450" y="2011363"/>
            <a:ext cx="1676400" cy="1760537"/>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5" name="等腰三角形 4"/>
          <p:cNvSpPr/>
          <p:nvPr/>
        </p:nvSpPr>
        <p:spPr>
          <a:xfrm>
            <a:off x="1379538" y="2217738"/>
            <a:ext cx="1282700" cy="1347787"/>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BF55D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6" name="等腰三角形 4"/>
          <p:cNvSpPr/>
          <p:nvPr/>
        </p:nvSpPr>
        <p:spPr>
          <a:xfrm>
            <a:off x="1252538" y="2532063"/>
            <a:ext cx="468312" cy="492125"/>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59E3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8" name="等腰三角形 4"/>
          <p:cNvSpPr/>
          <p:nvPr/>
        </p:nvSpPr>
        <p:spPr>
          <a:xfrm rot="746830">
            <a:off x="1998663" y="3535363"/>
            <a:ext cx="344487" cy="3619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5613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9" name="等腰三角形 4"/>
          <p:cNvSpPr/>
          <p:nvPr/>
        </p:nvSpPr>
        <p:spPr>
          <a:xfrm rot="3834254">
            <a:off x="1611313" y="4127500"/>
            <a:ext cx="342900" cy="3619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2DCCD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0" name="等腰三角形 4"/>
          <p:cNvSpPr/>
          <p:nvPr/>
        </p:nvSpPr>
        <p:spPr>
          <a:xfrm rot="3834254">
            <a:off x="1672431" y="4660107"/>
            <a:ext cx="244475" cy="255588"/>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8D84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1" name="等腰三角形 4"/>
          <p:cNvSpPr/>
          <p:nvPr/>
        </p:nvSpPr>
        <p:spPr>
          <a:xfrm rot="20057258">
            <a:off x="2133600" y="4494213"/>
            <a:ext cx="244475" cy="255587"/>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772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2" name="等腰三角形 4"/>
          <p:cNvSpPr/>
          <p:nvPr/>
        </p:nvSpPr>
        <p:spPr>
          <a:xfrm rot="3834254">
            <a:off x="2316957" y="4094956"/>
            <a:ext cx="461962" cy="485775"/>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8D84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3" name="等腰三角形 4"/>
          <p:cNvSpPr/>
          <p:nvPr/>
        </p:nvSpPr>
        <p:spPr>
          <a:xfrm rot="1648580">
            <a:off x="3402013" y="3717925"/>
            <a:ext cx="1177925" cy="12382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8D84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4" name="等腰三角形 4"/>
          <p:cNvSpPr/>
          <p:nvPr/>
        </p:nvSpPr>
        <p:spPr>
          <a:xfrm rot="12600000">
            <a:off x="2419350" y="3060700"/>
            <a:ext cx="1109663" cy="1165225"/>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5" name="等腰三角形 4"/>
          <p:cNvSpPr/>
          <p:nvPr/>
        </p:nvSpPr>
        <p:spPr>
          <a:xfrm rot="21025852">
            <a:off x="4132263" y="2724150"/>
            <a:ext cx="244475" cy="255588"/>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772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6" name="等腰三角形 4"/>
          <p:cNvSpPr/>
          <p:nvPr/>
        </p:nvSpPr>
        <p:spPr>
          <a:xfrm rot="21025852">
            <a:off x="2298700" y="1577975"/>
            <a:ext cx="244475" cy="257175"/>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772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nvGrpSpPr>
          <p:cNvPr id="5135" name="组合 1"/>
          <p:cNvGrpSpPr/>
          <p:nvPr/>
        </p:nvGrpSpPr>
        <p:grpSpPr bwMode="auto">
          <a:xfrm>
            <a:off x="5222875" y="2244725"/>
            <a:ext cx="6237288" cy="2233613"/>
            <a:chOff x="5222408" y="2405563"/>
            <a:chExt cx="6238226" cy="2232768"/>
          </a:xfrm>
        </p:grpSpPr>
        <p:grpSp>
          <p:nvGrpSpPr>
            <p:cNvPr id="5136" name="组合 17"/>
            <p:cNvGrpSpPr/>
            <p:nvPr/>
          </p:nvGrpSpPr>
          <p:grpSpPr bwMode="auto">
            <a:xfrm>
              <a:off x="5226065" y="2405563"/>
              <a:ext cx="6234569" cy="1772715"/>
              <a:chOff x="271020" y="2420002"/>
              <a:chExt cx="6234569" cy="1772715"/>
            </a:xfrm>
          </p:grpSpPr>
          <p:sp>
            <p:nvSpPr>
              <p:cNvPr id="5138" name="文本框 18"/>
              <p:cNvSpPr txBox="1">
                <a:spLocks noChangeArrowheads="1"/>
              </p:cNvSpPr>
              <p:nvPr/>
            </p:nvSpPr>
            <p:spPr bwMode="auto">
              <a:xfrm>
                <a:off x="297950" y="2420002"/>
                <a:ext cx="4115955"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6000" b="1" i="0" u="none" strike="noStrike" kern="1200" cap="none" spc="0" normalizeH="0" baseline="0" noProof="0" dirty="0">
                    <a:ln>
                      <a:noFill/>
                    </a:ln>
                    <a:solidFill>
                      <a:srgbClr val="2DCCDF"/>
                    </a:solidFill>
                    <a:effectLst/>
                    <a:uLnTx/>
                    <a:uFillTx/>
                    <a:latin typeface="微软雅黑" panose="020B0503020204020204" pitchFamily="34" charset="-122"/>
                    <a:ea typeface="微软雅黑" panose="020B0503020204020204" pitchFamily="34" charset="-122"/>
                    <a:cs typeface="+mn-cs"/>
                  </a:rPr>
                  <a:t>Part  </a:t>
                </a:r>
                <a:r>
                  <a:rPr kumimoji="0" lang="en-US" altLang="zh-CN" sz="6000" b="1" i="0" u="none" strike="noStrike" kern="1200" cap="none" spc="0" normalizeH="0" baseline="0" noProof="0" dirty="0" smtClean="0">
                    <a:ln>
                      <a:noFill/>
                    </a:ln>
                    <a:solidFill>
                      <a:srgbClr val="2DCCDF"/>
                    </a:solidFill>
                    <a:effectLst/>
                    <a:uLnTx/>
                    <a:uFillTx/>
                    <a:latin typeface="微软雅黑" panose="020B0503020204020204" pitchFamily="34" charset="-122"/>
                    <a:ea typeface="微软雅黑" panose="020B0503020204020204" pitchFamily="34" charset="-122"/>
                    <a:cs typeface="+mn-cs"/>
                  </a:rPr>
                  <a:t>05</a:t>
                </a:r>
                <a:endParaRPr kumimoji="0" lang="zh-CN" altLang="en-US" sz="6000" b="1" i="0" u="none" strike="noStrike" kern="1200" cap="none" spc="0" normalizeH="0" baseline="0" noProof="0" dirty="0">
                  <a:ln>
                    <a:noFill/>
                  </a:ln>
                  <a:solidFill>
                    <a:srgbClr val="2DCCDF"/>
                  </a:solidFill>
                  <a:effectLst/>
                  <a:uLnTx/>
                  <a:uFillTx/>
                  <a:latin typeface="微软雅黑" panose="020B0503020204020204" pitchFamily="34" charset="-122"/>
                  <a:ea typeface="微软雅黑" panose="020B0503020204020204" pitchFamily="34" charset="-122"/>
                  <a:cs typeface="+mn-cs"/>
                </a:endParaRPr>
              </a:p>
            </p:txBody>
          </p:sp>
          <p:sp>
            <p:nvSpPr>
              <p:cNvPr id="5139" name="文本框 19"/>
              <p:cNvSpPr txBox="1">
                <a:spLocks noChangeArrowheads="1"/>
              </p:cNvSpPr>
              <p:nvPr/>
            </p:nvSpPr>
            <p:spPr bwMode="auto">
              <a:xfrm>
                <a:off x="271020" y="3269736"/>
                <a:ext cx="6234569" cy="922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lang="zh-CN" altLang="en-US" sz="5400" b="1" dirty="0" smtClean="0">
                    <a:solidFill>
                      <a:srgbClr val="F77258"/>
                    </a:solidFill>
                    <a:latin typeface="微软雅黑" panose="020B0503020204020204" pitchFamily="34" charset="-122"/>
                    <a:ea typeface="微软雅黑" panose="020B0503020204020204" pitchFamily="34" charset="-122"/>
                  </a:rPr>
                  <a:t>互动提问</a:t>
                </a:r>
                <a:endParaRPr kumimoji="0" lang="zh-CN" altLang="en-US" sz="5400" b="1" i="0" u="none" strike="noStrike" kern="1200" cap="none" spc="0" normalizeH="0" baseline="0" noProof="0" dirty="0">
                  <a:ln>
                    <a:noFill/>
                  </a:ln>
                  <a:solidFill>
                    <a:srgbClr val="F77258"/>
                  </a:solidFill>
                  <a:effectLst/>
                  <a:uLnTx/>
                  <a:uFillTx/>
                  <a:latin typeface="微软雅黑" panose="020B0503020204020204" pitchFamily="34" charset="-122"/>
                  <a:ea typeface="微软雅黑" panose="020B0503020204020204" pitchFamily="34" charset="-122"/>
                  <a:cs typeface="+mn-cs"/>
                </a:endParaRPr>
              </a:p>
            </p:txBody>
          </p:sp>
        </p:grpSp>
        <p:sp>
          <p:nvSpPr>
            <p:cNvPr id="5137" name="文本框 20"/>
            <p:cNvSpPr txBox="1">
              <a:spLocks noChangeArrowheads="1"/>
            </p:cNvSpPr>
            <p:nvPr/>
          </p:nvSpPr>
          <p:spPr bwMode="auto">
            <a:xfrm>
              <a:off x="5222408" y="4299777"/>
              <a:ext cx="605050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600" b="0" i="0" u="none" strike="noStrike" kern="1200" cap="none" spc="0" normalizeH="0" baseline="0" noProof="0" dirty="0" smtClean="0">
                  <a:ln>
                    <a:noFill/>
                  </a:ln>
                  <a:solidFill>
                    <a:srgbClr val="353A3E"/>
                  </a:solidFill>
                  <a:effectLst/>
                  <a:uLnTx/>
                  <a:uFillTx/>
                  <a:latin typeface="微软雅黑" panose="020B0503020204020204" pitchFamily="34" charset="-122"/>
                  <a:ea typeface="微软雅黑" panose="020B0503020204020204" pitchFamily="34" charset="-122"/>
                  <a:cs typeface="+mn-cs"/>
                </a:rPr>
                <a:t>Q</a:t>
              </a:r>
              <a:r>
                <a:rPr kumimoji="0" lang="zh-CN" altLang="en-US" sz="1600" b="0" i="0" u="none" strike="noStrike" kern="1200" cap="none" spc="0" normalizeH="0" baseline="0" noProof="0" dirty="0" smtClean="0">
                  <a:ln>
                    <a:noFill/>
                  </a:ln>
                  <a:solidFill>
                    <a:srgbClr val="353A3E"/>
                  </a:solidFill>
                  <a:effectLst/>
                  <a:uLnTx/>
                  <a:uFillTx/>
                  <a:latin typeface="微软雅黑" panose="020B0503020204020204" pitchFamily="34" charset="-122"/>
                  <a:ea typeface="微软雅黑" panose="020B0503020204020204" pitchFamily="34" charset="-122"/>
                  <a:cs typeface="+mn-cs"/>
                </a:rPr>
                <a:t> </a:t>
              </a:r>
              <a:r>
                <a:rPr kumimoji="0" lang="en-US" altLang="zh-CN" sz="1600" b="0" i="0" u="none" strike="noStrike" kern="1200" cap="none" spc="0" normalizeH="0" baseline="0" noProof="0" dirty="0" smtClean="0">
                  <a:ln>
                    <a:noFill/>
                  </a:ln>
                  <a:solidFill>
                    <a:srgbClr val="353A3E"/>
                  </a:solidFill>
                  <a:effectLst/>
                  <a:uLnTx/>
                  <a:uFillTx/>
                  <a:latin typeface="微软雅黑" panose="020B0503020204020204" pitchFamily="34" charset="-122"/>
                  <a:ea typeface="微软雅黑" panose="020B0503020204020204" pitchFamily="34" charset="-122"/>
                  <a:cs typeface="+mn-cs"/>
                </a:rPr>
                <a:t>&amp;</a:t>
              </a:r>
              <a:r>
                <a:rPr kumimoji="0" lang="zh-CN" altLang="en-US" sz="1600" b="0" i="0" u="none" strike="noStrike" kern="1200" cap="none" spc="0" normalizeH="0" baseline="0" noProof="0" dirty="0" smtClean="0">
                  <a:ln>
                    <a:noFill/>
                  </a:ln>
                  <a:solidFill>
                    <a:srgbClr val="353A3E"/>
                  </a:solidFill>
                  <a:effectLst/>
                  <a:uLnTx/>
                  <a:uFillTx/>
                  <a:latin typeface="微软雅黑" panose="020B0503020204020204" pitchFamily="34" charset="-122"/>
                  <a:ea typeface="微软雅黑" panose="020B0503020204020204" pitchFamily="34" charset="-122"/>
                  <a:cs typeface="+mn-cs"/>
                </a:rPr>
                <a:t> </a:t>
              </a:r>
              <a:r>
                <a:rPr kumimoji="0" lang="en-US" altLang="zh-CN" sz="1600" b="0" i="0" u="none" strike="noStrike" kern="1200" cap="none" spc="0" normalizeH="0" baseline="0" noProof="0" dirty="0" smtClean="0">
                  <a:ln>
                    <a:noFill/>
                  </a:ln>
                  <a:solidFill>
                    <a:srgbClr val="353A3E"/>
                  </a:solidFill>
                  <a:effectLst/>
                  <a:uLnTx/>
                  <a:uFillTx/>
                  <a:latin typeface="微软雅黑" panose="020B0503020204020204" pitchFamily="34" charset="-122"/>
                  <a:ea typeface="微软雅黑" panose="020B0503020204020204" pitchFamily="34" charset="-122"/>
                  <a:cs typeface="+mn-cs"/>
                </a:rPr>
                <a:t>A</a:t>
              </a:r>
              <a:endParaRPr kumimoji="0" lang="zh-CN" altLang="en-US" sz="1600" b="0" i="0" u="none" strike="noStrike" kern="1200" cap="none" spc="0" normalizeH="0" baseline="0" noProof="0" dirty="0">
                <a:ln>
                  <a:noFill/>
                </a:ln>
                <a:solidFill>
                  <a:srgbClr val="353A3E"/>
                </a:solidFill>
                <a:effectLst/>
                <a:uLnTx/>
                <a:uFillTx/>
                <a:latin typeface="微软雅黑" panose="020B0503020204020204" pitchFamily="34" charset="-122"/>
                <a:ea typeface="微软雅黑" panose="020B0503020204020204" pitchFamily="34" charset="-122"/>
                <a:cs typeface="+mn-cs"/>
              </a:endParaRPr>
            </a:p>
          </p:txBody>
        </p:sp>
      </p:grpSp>
      <p:pic>
        <p:nvPicPr>
          <p:cNvPr id="20" name="图片 1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00" y="5743971"/>
            <a:ext cx="1277897" cy="1277897"/>
          </a:xfrm>
          <a:prstGeom prst="rect">
            <a:avLst/>
          </a:prstGeom>
        </p:spPr>
      </p:pic>
    </p:spTree>
    <p:extLst>
      <p:ext uri="{BB962C8B-B14F-4D97-AF65-F5344CB8AC3E}">
        <p14:creationId xmlns:p14="http://schemas.microsoft.com/office/powerpoint/2010/main" val="2010960799"/>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50000" decel="5000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0-#ppt_w/2"/>
                                          </p:val>
                                        </p:tav>
                                        <p:tav tm="100000">
                                          <p:val>
                                            <p:strVal val="#ppt_x"/>
                                          </p:val>
                                        </p:tav>
                                      </p:tavLst>
                                    </p:anim>
                                    <p:anim calcmode="lin" valueType="num">
                                      <p:cBhvr additive="base">
                                        <p:cTn id="8" dur="500" fill="hold"/>
                                        <p:tgtEl>
                                          <p:spTgt spid="17"/>
                                        </p:tgtEl>
                                        <p:attrNameLst>
                                          <p:attrName>ppt_y</p:attrName>
                                        </p:attrNameLst>
                                      </p:cBhvr>
                                      <p:tavLst>
                                        <p:tav tm="0">
                                          <p:val>
                                            <p:strVal val="#ppt_y"/>
                                          </p:val>
                                        </p:tav>
                                        <p:tav tm="100000">
                                          <p:val>
                                            <p:strVal val="#ppt_y"/>
                                          </p:val>
                                        </p:tav>
                                      </p:tavLst>
                                    </p:anim>
                                  </p:childTnLst>
                                </p:cTn>
                              </p:par>
                              <p:par>
                                <p:cTn id="9" presetID="2" presetClass="entr" presetSubtype="8" accel="50000" decel="5000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0-#ppt_w/2"/>
                                          </p:val>
                                        </p:tav>
                                        <p:tav tm="100000">
                                          <p:val>
                                            <p:strVal val="#ppt_x"/>
                                          </p:val>
                                        </p:tav>
                                      </p:tavLst>
                                    </p:anim>
                                    <p:anim calcmode="lin" valueType="num">
                                      <p:cBhvr additive="base">
                                        <p:cTn id="12" dur="500" fill="hold"/>
                                        <p:tgtEl>
                                          <p:spTgt spid="7"/>
                                        </p:tgtEl>
                                        <p:attrNameLst>
                                          <p:attrName>ppt_y</p:attrName>
                                        </p:attrNameLst>
                                      </p:cBhvr>
                                      <p:tavLst>
                                        <p:tav tm="0">
                                          <p:val>
                                            <p:strVal val="#ppt_y"/>
                                          </p:val>
                                        </p:tav>
                                        <p:tav tm="100000">
                                          <p:val>
                                            <p:strVal val="#ppt_y"/>
                                          </p:val>
                                        </p:tav>
                                      </p:tavLst>
                                    </p:anim>
                                  </p:childTnLst>
                                </p:cTn>
                              </p:par>
                              <p:par>
                                <p:cTn id="13" presetID="2" presetClass="entr" presetSubtype="8" accel="50000" decel="5000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fill="hold"/>
                                        <p:tgtEl>
                                          <p:spTgt spid="5"/>
                                        </p:tgtEl>
                                        <p:attrNameLst>
                                          <p:attrName>ppt_x</p:attrName>
                                        </p:attrNameLst>
                                      </p:cBhvr>
                                      <p:tavLst>
                                        <p:tav tm="0">
                                          <p:val>
                                            <p:strVal val="0-#ppt_w/2"/>
                                          </p:val>
                                        </p:tav>
                                        <p:tav tm="100000">
                                          <p:val>
                                            <p:strVal val="#ppt_x"/>
                                          </p:val>
                                        </p:tav>
                                      </p:tavLst>
                                    </p:anim>
                                    <p:anim calcmode="lin" valueType="num">
                                      <p:cBhvr additive="base">
                                        <p:cTn id="16" dur="500" fill="hold"/>
                                        <p:tgtEl>
                                          <p:spTgt spid="5"/>
                                        </p:tgtEl>
                                        <p:attrNameLst>
                                          <p:attrName>ppt_y</p:attrName>
                                        </p:attrNameLst>
                                      </p:cBhvr>
                                      <p:tavLst>
                                        <p:tav tm="0">
                                          <p:val>
                                            <p:strVal val="#ppt_y"/>
                                          </p:val>
                                        </p:tav>
                                        <p:tav tm="100000">
                                          <p:val>
                                            <p:strVal val="#ppt_y"/>
                                          </p:val>
                                        </p:tav>
                                      </p:tavLst>
                                    </p:anim>
                                  </p:childTnLst>
                                </p:cTn>
                              </p:par>
                              <p:par>
                                <p:cTn id="17" presetID="2" presetClass="entr" presetSubtype="8" accel="50000" decel="5000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0-#ppt_w/2"/>
                                          </p:val>
                                        </p:tav>
                                        <p:tav tm="100000">
                                          <p:val>
                                            <p:strVal val="#ppt_x"/>
                                          </p:val>
                                        </p:tav>
                                      </p:tavLst>
                                    </p:anim>
                                    <p:anim calcmode="lin" valueType="num">
                                      <p:cBhvr additive="base">
                                        <p:cTn id="20" dur="500" fill="hold"/>
                                        <p:tgtEl>
                                          <p:spTgt spid="6"/>
                                        </p:tgtEl>
                                        <p:attrNameLst>
                                          <p:attrName>ppt_y</p:attrName>
                                        </p:attrNameLst>
                                      </p:cBhvr>
                                      <p:tavLst>
                                        <p:tav tm="0">
                                          <p:val>
                                            <p:strVal val="#ppt_y"/>
                                          </p:val>
                                        </p:tav>
                                        <p:tav tm="100000">
                                          <p:val>
                                            <p:strVal val="#ppt_y"/>
                                          </p:val>
                                        </p:tav>
                                      </p:tavLst>
                                    </p:anim>
                                  </p:childTnLst>
                                </p:cTn>
                              </p:par>
                              <p:par>
                                <p:cTn id="21" presetID="2" presetClass="entr" presetSubtype="8" accel="50000" decel="5000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additive="base">
                                        <p:cTn id="23" dur="500" fill="hold"/>
                                        <p:tgtEl>
                                          <p:spTgt spid="8"/>
                                        </p:tgtEl>
                                        <p:attrNameLst>
                                          <p:attrName>ppt_x</p:attrName>
                                        </p:attrNameLst>
                                      </p:cBhvr>
                                      <p:tavLst>
                                        <p:tav tm="0">
                                          <p:val>
                                            <p:strVal val="0-#ppt_w/2"/>
                                          </p:val>
                                        </p:tav>
                                        <p:tav tm="100000">
                                          <p:val>
                                            <p:strVal val="#ppt_x"/>
                                          </p:val>
                                        </p:tav>
                                      </p:tavLst>
                                    </p:anim>
                                    <p:anim calcmode="lin" valueType="num">
                                      <p:cBhvr additive="base">
                                        <p:cTn id="24" dur="500" fill="hold"/>
                                        <p:tgtEl>
                                          <p:spTgt spid="8"/>
                                        </p:tgtEl>
                                        <p:attrNameLst>
                                          <p:attrName>ppt_y</p:attrName>
                                        </p:attrNameLst>
                                      </p:cBhvr>
                                      <p:tavLst>
                                        <p:tav tm="0">
                                          <p:val>
                                            <p:strVal val="#ppt_y"/>
                                          </p:val>
                                        </p:tav>
                                        <p:tav tm="100000">
                                          <p:val>
                                            <p:strVal val="#ppt_y"/>
                                          </p:val>
                                        </p:tav>
                                      </p:tavLst>
                                    </p:anim>
                                  </p:childTnLst>
                                </p:cTn>
                              </p:par>
                              <p:par>
                                <p:cTn id="25" presetID="2" presetClass="entr" presetSubtype="8" accel="50000" decel="5000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fill="hold"/>
                                        <p:tgtEl>
                                          <p:spTgt spid="9"/>
                                        </p:tgtEl>
                                        <p:attrNameLst>
                                          <p:attrName>ppt_x</p:attrName>
                                        </p:attrNameLst>
                                      </p:cBhvr>
                                      <p:tavLst>
                                        <p:tav tm="0">
                                          <p:val>
                                            <p:strVal val="0-#ppt_w/2"/>
                                          </p:val>
                                        </p:tav>
                                        <p:tav tm="100000">
                                          <p:val>
                                            <p:strVal val="#ppt_x"/>
                                          </p:val>
                                        </p:tav>
                                      </p:tavLst>
                                    </p:anim>
                                    <p:anim calcmode="lin" valueType="num">
                                      <p:cBhvr additive="base">
                                        <p:cTn id="28" dur="500" fill="hold"/>
                                        <p:tgtEl>
                                          <p:spTgt spid="9"/>
                                        </p:tgtEl>
                                        <p:attrNameLst>
                                          <p:attrName>ppt_y</p:attrName>
                                        </p:attrNameLst>
                                      </p:cBhvr>
                                      <p:tavLst>
                                        <p:tav tm="0">
                                          <p:val>
                                            <p:strVal val="#ppt_y"/>
                                          </p:val>
                                        </p:tav>
                                        <p:tav tm="100000">
                                          <p:val>
                                            <p:strVal val="#ppt_y"/>
                                          </p:val>
                                        </p:tav>
                                      </p:tavLst>
                                    </p:anim>
                                  </p:childTnLst>
                                </p:cTn>
                              </p:par>
                              <p:par>
                                <p:cTn id="29" presetID="2" presetClass="entr" presetSubtype="8" accel="50000" decel="50000"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additive="base">
                                        <p:cTn id="31" dur="500" fill="hold"/>
                                        <p:tgtEl>
                                          <p:spTgt spid="10"/>
                                        </p:tgtEl>
                                        <p:attrNameLst>
                                          <p:attrName>ppt_x</p:attrName>
                                        </p:attrNameLst>
                                      </p:cBhvr>
                                      <p:tavLst>
                                        <p:tav tm="0">
                                          <p:val>
                                            <p:strVal val="0-#ppt_w/2"/>
                                          </p:val>
                                        </p:tav>
                                        <p:tav tm="100000">
                                          <p:val>
                                            <p:strVal val="#ppt_x"/>
                                          </p:val>
                                        </p:tav>
                                      </p:tavLst>
                                    </p:anim>
                                    <p:anim calcmode="lin" valueType="num">
                                      <p:cBhvr additive="base">
                                        <p:cTn id="32" dur="500" fill="hold"/>
                                        <p:tgtEl>
                                          <p:spTgt spid="10"/>
                                        </p:tgtEl>
                                        <p:attrNameLst>
                                          <p:attrName>ppt_y</p:attrName>
                                        </p:attrNameLst>
                                      </p:cBhvr>
                                      <p:tavLst>
                                        <p:tav tm="0">
                                          <p:val>
                                            <p:strVal val="#ppt_y"/>
                                          </p:val>
                                        </p:tav>
                                        <p:tav tm="100000">
                                          <p:val>
                                            <p:strVal val="#ppt_y"/>
                                          </p:val>
                                        </p:tav>
                                      </p:tavLst>
                                    </p:anim>
                                  </p:childTnLst>
                                </p:cTn>
                              </p:par>
                              <p:par>
                                <p:cTn id="33" presetID="2" presetClass="entr" presetSubtype="8" accel="50000" decel="50000" fill="hold" grpId="0" nodeType="withEffect">
                                  <p:stCondLst>
                                    <p:cond delay="0"/>
                                  </p:stCondLst>
                                  <p:childTnLst>
                                    <p:set>
                                      <p:cBhvr>
                                        <p:cTn id="34" dur="1" fill="hold">
                                          <p:stCondLst>
                                            <p:cond delay="0"/>
                                          </p:stCondLst>
                                        </p:cTn>
                                        <p:tgtEl>
                                          <p:spTgt spid="11"/>
                                        </p:tgtEl>
                                        <p:attrNameLst>
                                          <p:attrName>style.visibility</p:attrName>
                                        </p:attrNameLst>
                                      </p:cBhvr>
                                      <p:to>
                                        <p:strVal val="visible"/>
                                      </p:to>
                                    </p:set>
                                    <p:anim calcmode="lin" valueType="num">
                                      <p:cBhvr additive="base">
                                        <p:cTn id="35" dur="500" fill="hold"/>
                                        <p:tgtEl>
                                          <p:spTgt spid="11"/>
                                        </p:tgtEl>
                                        <p:attrNameLst>
                                          <p:attrName>ppt_x</p:attrName>
                                        </p:attrNameLst>
                                      </p:cBhvr>
                                      <p:tavLst>
                                        <p:tav tm="0">
                                          <p:val>
                                            <p:strVal val="0-#ppt_w/2"/>
                                          </p:val>
                                        </p:tav>
                                        <p:tav tm="100000">
                                          <p:val>
                                            <p:strVal val="#ppt_x"/>
                                          </p:val>
                                        </p:tav>
                                      </p:tavLst>
                                    </p:anim>
                                    <p:anim calcmode="lin" valueType="num">
                                      <p:cBhvr additive="base">
                                        <p:cTn id="36" dur="500" fill="hold"/>
                                        <p:tgtEl>
                                          <p:spTgt spid="11"/>
                                        </p:tgtEl>
                                        <p:attrNameLst>
                                          <p:attrName>ppt_y</p:attrName>
                                        </p:attrNameLst>
                                      </p:cBhvr>
                                      <p:tavLst>
                                        <p:tav tm="0">
                                          <p:val>
                                            <p:strVal val="#ppt_y"/>
                                          </p:val>
                                        </p:tav>
                                        <p:tav tm="100000">
                                          <p:val>
                                            <p:strVal val="#ppt_y"/>
                                          </p:val>
                                        </p:tav>
                                      </p:tavLst>
                                    </p:anim>
                                  </p:childTnLst>
                                </p:cTn>
                              </p:par>
                              <p:par>
                                <p:cTn id="37" presetID="2" presetClass="entr" presetSubtype="8" accel="50000" decel="50000" fill="hold" grpId="0" nodeType="withEffect">
                                  <p:stCondLst>
                                    <p:cond delay="0"/>
                                  </p:stCondLst>
                                  <p:childTnLst>
                                    <p:set>
                                      <p:cBhvr>
                                        <p:cTn id="38" dur="1" fill="hold">
                                          <p:stCondLst>
                                            <p:cond delay="0"/>
                                          </p:stCondLst>
                                        </p:cTn>
                                        <p:tgtEl>
                                          <p:spTgt spid="12"/>
                                        </p:tgtEl>
                                        <p:attrNameLst>
                                          <p:attrName>style.visibility</p:attrName>
                                        </p:attrNameLst>
                                      </p:cBhvr>
                                      <p:to>
                                        <p:strVal val="visible"/>
                                      </p:to>
                                    </p:set>
                                    <p:anim calcmode="lin" valueType="num">
                                      <p:cBhvr additive="base">
                                        <p:cTn id="39" dur="500" fill="hold"/>
                                        <p:tgtEl>
                                          <p:spTgt spid="12"/>
                                        </p:tgtEl>
                                        <p:attrNameLst>
                                          <p:attrName>ppt_x</p:attrName>
                                        </p:attrNameLst>
                                      </p:cBhvr>
                                      <p:tavLst>
                                        <p:tav tm="0">
                                          <p:val>
                                            <p:strVal val="0-#ppt_w/2"/>
                                          </p:val>
                                        </p:tav>
                                        <p:tav tm="100000">
                                          <p:val>
                                            <p:strVal val="#ppt_x"/>
                                          </p:val>
                                        </p:tav>
                                      </p:tavLst>
                                    </p:anim>
                                    <p:anim calcmode="lin" valueType="num">
                                      <p:cBhvr additive="base">
                                        <p:cTn id="40" dur="500" fill="hold"/>
                                        <p:tgtEl>
                                          <p:spTgt spid="12"/>
                                        </p:tgtEl>
                                        <p:attrNameLst>
                                          <p:attrName>ppt_y</p:attrName>
                                        </p:attrNameLst>
                                      </p:cBhvr>
                                      <p:tavLst>
                                        <p:tav tm="0">
                                          <p:val>
                                            <p:strVal val="#ppt_y"/>
                                          </p:val>
                                        </p:tav>
                                        <p:tav tm="100000">
                                          <p:val>
                                            <p:strVal val="#ppt_y"/>
                                          </p:val>
                                        </p:tav>
                                      </p:tavLst>
                                    </p:anim>
                                  </p:childTnLst>
                                </p:cTn>
                              </p:par>
                              <p:par>
                                <p:cTn id="41" presetID="2" presetClass="entr" presetSubtype="8" accel="50000" decel="50000" fill="hold" grpId="0" nodeType="withEffect">
                                  <p:stCondLst>
                                    <p:cond delay="0"/>
                                  </p:stCondLst>
                                  <p:childTnLst>
                                    <p:set>
                                      <p:cBhvr>
                                        <p:cTn id="42" dur="1" fill="hold">
                                          <p:stCondLst>
                                            <p:cond delay="0"/>
                                          </p:stCondLst>
                                        </p:cTn>
                                        <p:tgtEl>
                                          <p:spTgt spid="14"/>
                                        </p:tgtEl>
                                        <p:attrNameLst>
                                          <p:attrName>style.visibility</p:attrName>
                                        </p:attrNameLst>
                                      </p:cBhvr>
                                      <p:to>
                                        <p:strVal val="visible"/>
                                      </p:to>
                                    </p:set>
                                    <p:anim calcmode="lin" valueType="num">
                                      <p:cBhvr additive="base">
                                        <p:cTn id="43" dur="500" fill="hold"/>
                                        <p:tgtEl>
                                          <p:spTgt spid="14"/>
                                        </p:tgtEl>
                                        <p:attrNameLst>
                                          <p:attrName>ppt_x</p:attrName>
                                        </p:attrNameLst>
                                      </p:cBhvr>
                                      <p:tavLst>
                                        <p:tav tm="0">
                                          <p:val>
                                            <p:strVal val="0-#ppt_w/2"/>
                                          </p:val>
                                        </p:tav>
                                        <p:tav tm="100000">
                                          <p:val>
                                            <p:strVal val="#ppt_x"/>
                                          </p:val>
                                        </p:tav>
                                      </p:tavLst>
                                    </p:anim>
                                    <p:anim calcmode="lin" valueType="num">
                                      <p:cBhvr additive="base">
                                        <p:cTn id="44" dur="500" fill="hold"/>
                                        <p:tgtEl>
                                          <p:spTgt spid="14"/>
                                        </p:tgtEl>
                                        <p:attrNameLst>
                                          <p:attrName>ppt_y</p:attrName>
                                        </p:attrNameLst>
                                      </p:cBhvr>
                                      <p:tavLst>
                                        <p:tav tm="0">
                                          <p:val>
                                            <p:strVal val="#ppt_y"/>
                                          </p:val>
                                        </p:tav>
                                        <p:tav tm="100000">
                                          <p:val>
                                            <p:strVal val="#ppt_y"/>
                                          </p:val>
                                        </p:tav>
                                      </p:tavLst>
                                    </p:anim>
                                  </p:childTnLst>
                                </p:cTn>
                              </p:par>
                              <p:par>
                                <p:cTn id="45" presetID="2" presetClass="entr" presetSubtype="8" accel="50000" decel="50000" fill="hold" grpId="0" nodeType="withEffect">
                                  <p:stCondLst>
                                    <p:cond delay="0"/>
                                  </p:stCondLst>
                                  <p:childTnLst>
                                    <p:set>
                                      <p:cBhvr>
                                        <p:cTn id="46" dur="1" fill="hold">
                                          <p:stCondLst>
                                            <p:cond delay="0"/>
                                          </p:stCondLst>
                                        </p:cTn>
                                        <p:tgtEl>
                                          <p:spTgt spid="15"/>
                                        </p:tgtEl>
                                        <p:attrNameLst>
                                          <p:attrName>style.visibility</p:attrName>
                                        </p:attrNameLst>
                                      </p:cBhvr>
                                      <p:to>
                                        <p:strVal val="visible"/>
                                      </p:to>
                                    </p:set>
                                    <p:anim calcmode="lin" valueType="num">
                                      <p:cBhvr additive="base">
                                        <p:cTn id="47" dur="500" fill="hold"/>
                                        <p:tgtEl>
                                          <p:spTgt spid="15"/>
                                        </p:tgtEl>
                                        <p:attrNameLst>
                                          <p:attrName>ppt_x</p:attrName>
                                        </p:attrNameLst>
                                      </p:cBhvr>
                                      <p:tavLst>
                                        <p:tav tm="0">
                                          <p:val>
                                            <p:strVal val="0-#ppt_w/2"/>
                                          </p:val>
                                        </p:tav>
                                        <p:tav tm="100000">
                                          <p:val>
                                            <p:strVal val="#ppt_x"/>
                                          </p:val>
                                        </p:tav>
                                      </p:tavLst>
                                    </p:anim>
                                    <p:anim calcmode="lin" valueType="num">
                                      <p:cBhvr additive="base">
                                        <p:cTn id="48" dur="500" fill="hold"/>
                                        <p:tgtEl>
                                          <p:spTgt spid="15"/>
                                        </p:tgtEl>
                                        <p:attrNameLst>
                                          <p:attrName>ppt_y</p:attrName>
                                        </p:attrNameLst>
                                      </p:cBhvr>
                                      <p:tavLst>
                                        <p:tav tm="0">
                                          <p:val>
                                            <p:strVal val="#ppt_y"/>
                                          </p:val>
                                        </p:tav>
                                        <p:tav tm="100000">
                                          <p:val>
                                            <p:strVal val="#ppt_y"/>
                                          </p:val>
                                        </p:tav>
                                      </p:tavLst>
                                    </p:anim>
                                  </p:childTnLst>
                                </p:cTn>
                              </p:par>
                              <p:par>
                                <p:cTn id="49" presetID="2" presetClass="entr" presetSubtype="8" accel="50000" decel="50000" fill="hold" grpId="0" nodeType="withEffect">
                                  <p:stCondLst>
                                    <p:cond delay="0"/>
                                  </p:stCondLst>
                                  <p:childTnLst>
                                    <p:set>
                                      <p:cBhvr>
                                        <p:cTn id="50" dur="1" fill="hold">
                                          <p:stCondLst>
                                            <p:cond delay="0"/>
                                          </p:stCondLst>
                                        </p:cTn>
                                        <p:tgtEl>
                                          <p:spTgt spid="16"/>
                                        </p:tgtEl>
                                        <p:attrNameLst>
                                          <p:attrName>style.visibility</p:attrName>
                                        </p:attrNameLst>
                                      </p:cBhvr>
                                      <p:to>
                                        <p:strVal val="visible"/>
                                      </p:to>
                                    </p:set>
                                    <p:anim calcmode="lin" valueType="num">
                                      <p:cBhvr additive="base">
                                        <p:cTn id="51" dur="500" fill="hold"/>
                                        <p:tgtEl>
                                          <p:spTgt spid="16"/>
                                        </p:tgtEl>
                                        <p:attrNameLst>
                                          <p:attrName>ppt_x</p:attrName>
                                        </p:attrNameLst>
                                      </p:cBhvr>
                                      <p:tavLst>
                                        <p:tav tm="0">
                                          <p:val>
                                            <p:strVal val="0-#ppt_w/2"/>
                                          </p:val>
                                        </p:tav>
                                        <p:tav tm="100000">
                                          <p:val>
                                            <p:strVal val="#ppt_x"/>
                                          </p:val>
                                        </p:tav>
                                      </p:tavLst>
                                    </p:anim>
                                    <p:anim calcmode="lin" valueType="num">
                                      <p:cBhvr additive="base">
                                        <p:cTn id="52" dur="500" fill="hold"/>
                                        <p:tgtEl>
                                          <p:spTgt spid="16"/>
                                        </p:tgtEl>
                                        <p:attrNameLst>
                                          <p:attrName>ppt_y</p:attrName>
                                        </p:attrNameLst>
                                      </p:cBhvr>
                                      <p:tavLst>
                                        <p:tav tm="0">
                                          <p:val>
                                            <p:strVal val="#ppt_y"/>
                                          </p:val>
                                        </p:tav>
                                        <p:tav tm="100000">
                                          <p:val>
                                            <p:strVal val="#ppt_y"/>
                                          </p:val>
                                        </p:tav>
                                      </p:tavLst>
                                    </p:anim>
                                  </p:childTnLst>
                                </p:cTn>
                              </p:par>
                              <p:par>
                                <p:cTn id="53" presetID="2" presetClass="entr" presetSubtype="8" accel="50000" decel="50000" fill="hold" grpId="0" nodeType="withEffect">
                                  <p:stCondLst>
                                    <p:cond delay="0"/>
                                  </p:stCondLst>
                                  <p:childTnLst>
                                    <p:set>
                                      <p:cBhvr>
                                        <p:cTn id="54" dur="1" fill="hold">
                                          <p:stCondLst>
                                            <p:cond delay="0"/>
                                          </p:stCondLst>
                                        </p:cTn>
                                        <p:tgtEl>
                                          <p:spTgt spid="13"/>
                                        </p:tgtEl>
                                        <p:attrNameLst>
                                          <p:attrName>style.visibility</p:attrName>
                                        </p:attrNameLst>
                                      </p:cBhvr>
                                      <p:to>
                                        <p:strVal val="visible"/>
                                      </p:to>
                                    </p:set>
                                    <p:anim calcmode="lin" valueType="num">
                                      <p:cBhvr additive="base">
                                        <p:cTn id="55" dur="500" fill="hold"/>
                                        <p:tgtEl>
                                          <p:spTgt spid="13"/>
                                        </p:tgtEl>
                                        <p:attrNameLst>
                                          <p:attrName>ppt_x</p:attrName>
                                        </p:attrNameLst>
                                      </p:cBhvr>
                                      <p:tavLst>
                                        <p:tav tm="0">
                                          <p:val>
                                            <p:strVal val="0-#ppt_w/2"/>
                                          </p:val>
                                        </p:tav>
                                        <p:tav tm="100000">
                                          <p:val>
                                            <p:strVal val="#ppt_x"/>
                                          </p:val>
                                        </p:tav>
                                      </p:tavLst>
                                    </p:anim>
                                    <p:anim calcmode="lin" valueType="num">
                                      <p:cBhvr additive="base">
                                        <p:cTn id="56" dur="50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7" grpId="0" animBg="1"/>
      <p:bldP spid="5" grpId="0" animBg="1"/>
      <p:bldP spid="6" grpId="0" animBg="1"/>
      <p:bldP spid="8" grpId="0" animBg="1"/>
      <p:bldP spid="9" grpId="0" animBg="1"/>
      <p:bldP spid="10" grpId="0" animBg="1"/>
      <p:bldP spid="11" grpId="0" animBg="1"/>
      <p:bldP spid="12" grpId="0" animBg="1"/>
      <p:bldP spid="13" grpId="0" animBg="1"/>
      <p:bldP spid="14" grpId="0" animBg="1"/>
      <p:bldP spid="15" grpId="0" animBg="1"/>
      <p:bldP spid="16"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Oval 1"/>
          <p:cNvSpPr/>
          <p:nvPr/>
        </p:nvSpPr>
        <p:spPr>
          <a:xfrm>
            <a:off x="2191084" y="2816309"/>
            <a:ext cx="1176338" cy="1176337"/>
          </a:xfrm>
          <a:prstGeom prst="ellipse">
            <a:avLst/>
          </a:prstGeom>
          <a:solidFill>
            <a:srgbClr val="F04077"/>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smtClean="0">
                <a:ln>
                  <a:noFill/>
                </a:ln>
                <a:solidFill>
                  <a:prstClr val="white"/>
                </a:solidFill>
                <a:effectLst/>
                <a:uLnTx/>
                <a:uFillTx/>
                <a:latin typeface="Arial" panose="020B0604020202020204" pitchFamily="34" charset="0"/>
                <a:ea typeface="微软雅黑" panose="020B0503020204020204" pitchFamily="34" charset="-122"/>
                <a:cs typeface="+mn-cs"/>
              </a:rPr>
              <a:t>Q1</a:t>
            </a:r>
            <a:endParaRPr kumimoji="0" lang="en-US" sz="2000" b="1"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cs"/>
            </a:endParaRPr>
          </a:p>
        </p:txBody>
      </p:sp>
      <p:sp>
        <p:nvSpPr>
          <p:cNvPr id="23" name="文本框 23"/>
          <p:cNvSpPr txBox="1">
            <a:spLocks noChangeArrowheads="1"/>
          </p:cNvSpPr>
          <p:nvPr/>
        </p:nvSpPr>
        <p:spPr bwMode="auto">
          <a:xfrm>
            <a:off x="739775" y="298450"/>
            <a:ext cx="20335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000" b="1" i="0" u="none" strike="noStrike" kern="1200" cap="none" spc="0" normalizeH="0" baseline="0" noProof="0" dirty="0" smtClean="0">
                <a:ln>
                  <a:noFill/>
                </a:ln>
                <a:solidFill>
                  <a:srgbClr val="F77258"/>
                </a:solidFill>
                <a:effectLst/>
                <a:uLnTx/>
                <a:uFillTx/>
                <a:latin typeface="微软雅黑" panose="020B0503020204020204" pitchFamily="34" charset="-122"/>
                <a:ea typeface="微软雅黑" panose="020B0503020204020204" pitchFamily="34" charset="-122"/>
                <a:cs typeface="+mn-cs"/>
              </a:rPr>
              <a:t>互动提问</a:t>
            </a:r>
            <a:endParaRPr kumimoji="0" lang="zh-CN" altLang="en-US" sz="2000" b="1" i="0" u="none" strike="noStrike" kern="1200" cap="none" spc="0" normalizeH="0" baseline="0" noProof="0" dirty="0">
              <a:ln>
                <a:noFill/>
              </a:ln>
              <a:solidFill>
                <a:srgbClr val="F77258"/>
              </a:solidFill>
              <a:effectLst/>
              <a:uLnTx/>
              <a:uFillTx/>
              <a:latin typeface="微软雅黑" panose="020B0503020204020204" pitchFamily="34" charset="-122"/>
              <a:ea typeface="微软雅黑" panose="020B0503020204020204" pitchFamily="34" charset="-122"/>
              <a:cs typeface="+mn-cs"/>
            </a:endParaRPr>
          </a:p>
        </p:txBody>
      </p:sp>
      <p:grpSp>
        <p:nvGrpSpPr>
          <p:cNvPr id="24" name="组合 29"/>
          <p:cNvGrpSpPr/>
          <p:nvPr/>
        </p:nvGrpSpPr>
        <p:grpSpPr bwMode="auto">
          <a:xfrm>
            <a:off x="338138" y="293688"/>
            <a:ext cx="333375" cy="411162"/>
            <a:chOff x="10668001" y="925959"/>
            <a:chExt cx="444498" cy="545940"/>
          </a:xfrm>
        </p:grpSpPr>
        <p:sp>
          <p:nvSpPr>
            <p:cNvPr id="25" name="等腰三角形 27"/>
            <p:cNvSpPr/>
            <p:nvPr/>
          </p:nvSpPr>
          <p:spPr>
            <a:xfrm rot="5400000">
              <a:off x="10633062" y="1005163"/>
              <a:ext cx="501675" cy="431798"/>
            </a:xfrm>
            <a:prstGeom prst="triangle">
              <a:avLst/>
            </a:pr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6" name="等腰三角形 28"/>
            <p:cNvSpPr/>
            <p:nvPr/>
          </p:nvSpPr>
          <p:spPr>
            <a:xfrm rot="5400000">
              <a:off x="10705952" y="955741"/>
              <a:ext cx="436330" cy="376765"/>
            </a:xfrm>
            <a:prstGeom prst="triangle">
              <a:avLst/>
            </a:pr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sp>
        <p:nvSpPr>
          <p:cNvPr id="2" name="矩形 1"/>
          <p:cNvSpPr/>
          <p:nvPr/>
        </p:nvSpPr>
        <p:spPr>
          <a:xfrm>
            <a:off x="3684993" y="3219811"/>
            <a:ext cx="4918334" cy="460382"/>
          </a:xfrm>
          <a:prstGeom prst="rect">
            <a:avLst/>
          </a:prstGeom>
        </p:spPr>
        <p:txBody>
          <a:bodyPr wrap="none">
            <a:spAutoFit/>
          </a:bodyPr>
          <a:lstStyle/>
          <a:p>
            <a:pPr>
              <a:lnSpc>
                <a:spcPct val="150000"/>
              </a:lnSpc>
            </a:pPr>
            <a:r>
              <a:rPr lang="zh-CN" altLang="en-US" dirty="0">
                <a:latin typeface="Microsoft YaHei" charset="-122"/>
                <a:ea typeface="Microsoft YaHei" charset="-122"/>
                <a:cs typeface="Microsoft YaHei" charset="-122"/>
              </a:rPr>
              <a:t>请说出原型能够实现三个主要目的中的任意</a:t>
            </a:r>
            <a:r>
              <a:rPr lang="en-US" altLang="zh-CN" dirty="0">
                <a:latin typeface="Microsoft YaHei" charset="-122"/>
                <a:ea typeface="Microsoft YaHei" charset="-122"/>
                <a:cs typeface="Microsoft YaHei" charset="-122"/>
              </a:rPr>
              <a:t>2</a:t>
            </a:r>
            <a:r>
              <a:rPr lang="zh-CN" altLang="en-US" dirty="0">
                <a:latin typeface="Microsoft YaHei" charset="-122"/>
                <a:ea typeface="Microsoft YaHei" charset="-122"/>
                <a:cs typeface="Microsoft YaHei" charset="-122"/>
              </a:rPr>
              <a:t>个</a:t>
            </a:r>
          </a:p>
        </p:txBody>
      </p:sp>
    </p:spTree>
    <p:extLst>
      <p:ext uri="{BB962C8B-B14F-4D97-AF65-F5344CB8AC3E}">
        <p14:creationId xmlns:p14="http://schemas.microsoft.com/office/powerpoint/2010/main" val="2487362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Oval 1"/>
          <p:cNvSpPr/>
          <p:nvPr/>
        </p:nvSpPr>
        <p:spPr>
          <a:xfrm>
            <a:off x="2191084" y="2816309"/>
            <a:ext cx="1176338" cy="1176337"/>
          </a:xfrm>
          <a:prstGeom prst="ellipse">
            <a:avLst/>
          </a:prstGeom>
          <a:solidFill>
            <a:srgbClr val="2FCCDF"/>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000" b="1" dirty="0">
                <a:solidFill>
                  <a:prstClr val="white"/>
                </a:solidFill>
                <a:latin typeface="Arial" panose="020B0604020202020204" pitchFamily="34" charset="0"/>
                <a:ea typeface="微软雅黑" panose="020B0503020204020204" pitchFamily="34" charset="-122"/>
              </a:rPr>
              <a:t>A</a:t>
            </a:r>
            <a:r>
              <a:rPr kumimoji="0" lang="en-US" altLang="zh-CN" sz="2000" b="1" i="0" u="none" strike="noStrike" kern="1200" cap="none" spc="0" normalizeH="0" baseline="0" noProof="0" dirty="0" smtClean="0">
                <a:ln>
                  <a:noFill/>
                </a:ln>
                <a:solidFill>
                  <a:prstClr val="white"/>
                </a:solidFill>
                <a:effectLst/>
                <a:uLnTx/>
                <a:uFillTx/>
                <a:latin typeface="Arial" panose="020B0604020202020204" pitchFamily="34" charset="0"/>
                <a:ea typeface="微软雅黑" panose="020B0503020204020204" pitchFamily="34" charset="-122"/>
                <a:cs typeface="+mn-cs"/>
              </a:rPr>
              <a:t>1</a:t>
            </a:r>
            <a:endParaRPr kumimoji="0" lang="en-US" sz="2000" b="1"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cs"/>
            </a:endParaRPr>
          </a:p>
        </p:txBody>
      </p:sp>
      <p:sp>
        <p:nvSpPr>
          <p:cNvPr id="23" name="文本框 23"/>
          <p:cNvSpPr txBox="1">
            <a:spLocks noChangeArrowheads="1"/>
          </p:cNvSpPr>
          <p:nvPr/>
        </p:nvSpPr>
        <p:spPr bwMode="auto">
          <a:xfrm>
            <a:off x="739775" y="298450"/>
            <a:ext cx="20335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000" b="1" i="0" u="none" strike="noStrike" kern="1200" cap="none" spc="0" normalizeH="0" baseline="0" noProof="0" dirty="0" smtClean="0">
                <a:ln>
                  <a:noFill/>
                </a:ln>
                <a:solidFill>
                  <a:srgbClr val="F77258"/>
                </a:solidFill>
                <a:effectLst/>
                <a:uLnTx/>
                <a:uFillTx/>
                <a:latin typeface="微软雅黑" panose="020B0503020204020204" pitchFamily="34" charset="-122"/>
                <a:ea typeface="微软雅黑" panose="020B0503020204020204" pitchFamily="34" charset="-122"/>
                <a:cs typeface="+mn-cs"/>
              </a:rPr>
              <a:t>互动提问</a:t>
            </a:r>
            <a:endParaRPr kumimoji="0" lang="zh-CN" altLang="en-US" sz="2000" b="1" i="0" u="none" strike="noStrike" kern="1200" cap="none" spc="0" normalizeH="0" baseline="0" noProof="0" dirty="0">
              <a:ln>
                <a:noFill/>
              </a:ln>
              <a:solidFill>
                <a:srgbClr val="F77258"/>
              </a:solidFill>
              <a:effectLst/>
              <a:uLnTx/>
              <a:uFillTx/>
              <a:latin typeface="微软雅黑" panose="020B0503020204020204" pitchFamily="34" charset="-122"/>
              <a:ea typeface="微软雅黑" panose="020B0503020204020204" pitchFamily="34" charset="-122"/>
              <a:cs typeface="+mn-cs"/>
            </a:endParaRPr>
          </a:p>
        </p:txBody>
      </p:sp>
      <p:grpSp>
        <p:nvGrpSpPr>
          <p:cNvPr id="24" name="组合 29"/>
          <p:cNvGrpSpPr/>
          <p:nvPr/>
        </p:nvGrpSpPr>
        <p:grpSpPr bwMode="auto">
          <a:xfrm>
            <a:off x="338138" y="293688"/>
            <a:ext cx="333375" cy="411162"/>
            <a:chOff x="10668001" y="925959"/>
            <a:chExt cx="444498" cy="545940"/>
          </a:xfrm>
        </p:grpSpPr>
        <p:sp>
          <p:nvSpPr>
            <p:cNvPr id="25" name="等腰三角形 27"/>
            <p:cNvSpPr/>
            <p:nvPr/>
          </p:nvSpPr>
          <p:spPr>
            <a:xfrm rot="5400000">
              <a:off x="10633062" y="1005163"/>
              <a:ext cx="501675" cy="431798"/>
            </a:xfrm>
            <a:prstGeom prst="triangle">
              <a:avLst/>
            </a:pr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6" name="等腰三角形 28"/>
            <p:cNvSpPr/>
            <p:nvPr/>
          </p:nvSpPr>
          <p:spPr>
            <a:xfrm rot="5400000">
              <a:off x="10705952" y="955741"/>
              <a:ext cx="436330" cy="376765"/>
            </a:xfrm>
            <a:prstGeom prst="triangle">
              <a:avLst/>
            </a:pr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sp>
        <p:nvSpPr>
          <p:cNvPr id="9" name="矩形 8"/>
          <p:cNvSpPr/>
          <p:nvPr/>
        </p:nvSpPr>
        <p:spPr>
          <a:xfrm>
            <a:off x="3745954" y="2816309"/>
            <a:ext cx="6622788" cy="1892826"/>
          </a:xfrm>
          <a:prstGeom prst="rect">
            <a:avLst/>
          </a:prstGeom>
        </p:spPr>
        <p:txBody>
          <a:bodyPr wrap="square">
            <a:spAutoFit/>
          </a:bodyPr>
          <a:lstStyle/>
          <a:p>
            <a:r>
              <a:rPr lang="en-US" altLang="zh-CN" dirty="0">
                <a:latin typeface="Microsoft YaHei" charset="-122"/>
                <a:ea typeface="Microsoft YaHei" charset="-122"/>
                <a:cs typeface="Microsoft YaHei" charset="-122"/>
              </a:rPr>
              <a:t>1.</a:t>
            </a:r>
            <a:r>
              <a:rPr lang="zh-CN" altLang="en-US" dirty="0">
                <a:latin typeface="Microsoft YaHei" charset="-122"/>
                <a:ea typeface="Microsoft YaHei" charset="-122"/>
                <a:cs typeface="Microsoft YaHei" charset="-122"/>
              </a:rPr>
              <a:t>明确，完成以及验证需求    </a:t>
            </a:r>
            <a:endParaRPr lang="en-US" altLang="zh-CN" dirty="0">
              <a:latin typeface="Microsoft YaHei" charset="-122"/>
              <a:ea typeface="Microsoft YaHei" charset="-122"/>
              <a:cs typeface="Microsoft YaHei" charset="-122"/>
            </a:endParaRPr>
          </a:p>
          <a:p>
            <a:r>
              <a:rPr lang="zh-CN" altLang="en-US" dirty="0">
                <a:latin typeface="Microsoft YaHei" charset="-122"/>
                <a:ea typeface="Microsoft YaHei" charset="-122"/>
                <a:cs typeface="Microsoft YaHei" charset="-122"/>
              </a:rPr>
              <a:t>       </a:t>
            </a:r>
            <a:endParaRPr lang="en-US" altLang="zh-CN" dirty="0">
              <a:latin typeface="Microsoft YaHei" charset="-122"/>
              <a:ea typeface="Microsoft YaHei" charset="-122"/>
              <a:cs typeface="Microsoft YaHei" charset="-122"/>
            </a:endParaRPr>
          </a:p>
          <a:p>
            <a:r>
              <a:rPr lang="en-US" altLang="zh-CN" dirty="0">
                <a:latin typeface="Microsoft YaHei" charset="-122"/>
                <a:ea typeface="Microsoft YaHei" charset="-122"/>
                <a:cs typeface="Microsoft YaHei" charset="-122"/>
              </a:rPr>
              <a:t>2.</a:t>
            </a:r>
            <a:r>
              <a:rPr lang="zh-CN" altLang="en-US" dirty="0">
                <a:latin typeface="Microsoft YaHei" charset="-122"/>
                <a:ea typeface="Microsoft YaHei" charset="-122"/>
                <a:cs typeface="Microsoft YaHei" charset="-122"/>
              </a:rPr>
              <a:t>探究设计的选择方案 </a:t>
            </a:r>
            <a:endParaRPr lang="en-US" altLang="zh-CN" dirty="0" smtClean="0">
              <a:latin typeface="Microsoft YaHei" charset="-122"/>
              <a:ea typeface="Microsoft YaHei" charset="-122"/>
              <a:cs typeface="Microsoft YaHei" charset="-122"/>
            </a:endParaRPr>
          </a:p>
          <a:p>
            <a:endParaRPr lang="en-US" altLang="zh-CN" dirty="0">
              <a:latin typeface="Microsoft YaHei" charset="-122"/>
              <a:ea typeface="Microsoft YaHei" charset="-122"/>
              <a:cs typeface="Microsoft YaHei" charset="-122"/>
            </a:endParaRPr>
          </a:p>
          <a:p>
            <a:r>
              <a:rPr lang="en-US" altLang="zh-CN" dirty="0">
                <a:latin typeface="Microsoft YaHei" charset="-122"/>
                <a:ea typeface="Microsoft YaHei" charset="-122"/>
                <a:cs typeface="Microsoft YaHei" charset="-122"/>
              </a:rPr>
              <a:t>3.</a:t>
            </a:r>
            <a:r>
              <a:rPr lang="zh-CN" altLang="en-US" dirty="0">
                <a:latin typeface="Microsoft YaHei" charset="-122"/>
                <a:ea typeface="Microsoft YaHei" charset="-122"/>
                <a:cs typeface="Microsoft YaHei" charset="-122"/>
              </a:rPr>
              <a:t>创建一个可以演变为成品的部分系统</a:t>
            </a:r>
          </a:p>
          <a:p>
            <a:pPr>
              <a:lnSpc>
                <a:spcPct val="150000"/>
              </a:lnSpc>
            </a:pPr>
            <a:endParaRPr lang="zh-CN" altLang="en-US" dirty="0"/>
          </a:p>
        </p:txBody>
      </p:sp>
    </p:spTree>
    <p:extLst>
      <p:ext uri="{BB962C8B-B14F-4D97-AF65-F5344CB8AC3E}">
        <p14:creationId xmlns:p14="http://schemas.microsoft.com/office/powerpoint/2010/main" val="596982750"/>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Oval 1"/>
          <p:cNvSpPr/>
          <p:nvPr/>
        </p:nvSpPr>
        <p:spPr>
          <a:xfrm>
            <a:off x="2191084" y="2816309"/>
            <a:ext cx="1176338" cy="1176337"/>
          </a:xfrm>
          <a:prstGeom prst="ellipse">
            <a:avLst/>
          </a:prstGeom>
          <a:solidFill>
            <a:srgbClr val="F04077"/>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smtClean="0">
                <a:ln>
                  <a:noFill/>
                </a:ln>
                <a:solidFill>
                  <a:prstClr val="white"/>
                </a:solidFill>
                <a:effectLst/>
                <a:uLnTx/>
                <a:uFillTx/>
                <a:latin typeface="Arial" panose="020B0604020202020204" pitchFamily="34" charset="0"/>
                <a:ea typeface="微软雅黑" panose="020B0503020204020204" pitchFamily="34" charset="-122"/>
                <a:cs typeface="+mn-cs"/>
              </a:rPr>
              <a:t>Q2</a:t>
            </a:r>
            <a:endParaRPr kumimoji="0" lang="en-US" sz="2000" b="1"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cs"/>
            </a:endParaRPr>
          </a:p>
        </p:txBody>
      </p:sp>
      <p:sp>
        <p:nvSpPr>
          <p:cNvPr id="23" name="文本框 23"/>
          <p:cNvSpPr txBox="1">
            <a:spLocks noChangeArrowheads="1"/>
          </p:cNvSpPr>
          <p:nvPr/>
        </p:nvSpPr>
        <p:spPr bwMode="auto">
          <a:xfrm>
            <a:off x="739775" y="298450"/>
            <a:ext cx="20335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000" b="1" i="0" u="none" strike="noStrike" kern="1200" cap="none" spc="0" normalizeH="0" baseline="0" noProof="0" dirty="0" smtClean="0">
                <a:ln>
                  <a:noFill/>
                </a:ln>
                <a:solidFill>
                  <a:srgbClr val="F77258"/>
                </a:solidFill>
                <a:effectLst/>
                <a:uLnTx/>
                <a:uFillTx/>
                <a:latin typeface="微软雅黑" panose="020B0503020204020204" pitchFamily="34" charset="-122"/>
                <a:ea typeface="微软雅黑" panose="020B0503020204020204" pitchFamily="34" charset="-122"/>
                <a:cs typeface="+mn-cs"/>
              </a:rPr>
              <a:t>互动提问</a:t>
            </a:r>
            <a:endParaRPr kumimoji="0" lang="zh-CN" altLang="en-US" sz="2000" b="1" i="0" u="none" strike="noStrike" kern="1200" cap="none" spc="0" normalizeH="0" baseline="0" noProof="0" dirty="0">
              <a:ln>
                <a:noFill/>
              </a:ln>
              <a:solidFill>
                <a:srgbClr val="F77258"/>
              </a:solidFill>
              <a:effectLst/>
              <a:uLnTx/>
              <a:uFillTx/>
              <a:latin typeface="微软雅黑" panose="020B0503020204020204" pitchFamily="34" charset="-122"/>
              <a:ea typeface="微软雅黑" panose="020B0503020204020204" pitchFamily="34" charset="-122"/>
              <a:cs typeface="+mn-cs"/>
            </a:endParaRPr>
          </a:p>
        </p:txBody>
      </p:sp>
      <p:grpSp>
        <p:nvGrpSpPr>
          <p:cNvPr id="24" name="组合 29"/>
          <p:cNvGrpSpPr/>
          <p:nvPr/>
        </p:nvGrpSpPr>
        <p:grpSpPr bwMode="auto">
          <a:xfrm>
            <a:off x="338138" y="293688"/>
            <a:ext cx="333375" cy="411162"/>
            <a:chOff x="10668001" y="925959"/>
            <a:chExt cx="444498" cy="545940"/>
          </a:xfrm>
        </p:grpSpPr>
        <p:sp>
          <p:nvSpPr>
            <p:cNvPr id="25" name="等腰三角形 27"/>
            <p:cNvSpPr/>
            <p:nvPr/>
          </p:nvSpPr>
          <p:spPr>
            <a:xfrm rot="5400000">
              <a:off x="10633062" y="1005163"/>
              <a:ext cx="501675" cy="431798"/>
            </a:xfrm>
            <a:prstGeom prst="triangle">
              <a:avLst/>
            </a:pr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6" name="等腰三角形 28"/>
            <p:cNvSpPr/>
            <p:nvPr/>
          </p:nvSpPr>
          <p:spPr>
            <a:xfrm rot="5400000">
              <a:off x="10705952" y="955741"/>
              <a:ext cx="436330" cy="376765"/>
            </a:xfrm>
            <a:prstGeom prst="triangle">
              <a:avLst/>
            </a:pr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sp>
        <p:nvSpPr>
          <p:cNvPr id="2" name="矩形 1"/>
          <p:cNvSpPr/>
          <p:nvPr/>
        </p:nvSpPr>
        <p:spPr>
          <a:xfrm>
            <a:off x="3684993" y="3219811"/>
            <a:ext cx="5724644" cy="369332"/>
          </a:xfrm>
          <a:prstGeom prst="rect">
            <a:avLst/>
          </a:prstGeom>
        </p:spPr>
        <p:txBody>
          <a:bodyPr wrap="none">
            <a:spAutoFit/>
          </a:bodyPr>
          <a:lstStyle/>
          <a:p>
            <a:r>
              <a:rPr lang="zh-CN" altLang="en-US" dirty="0" smtClean="0">
                <a:solidFill>
                  <a:prstClr val="black"/>
                </a:solidFill>
                <a:latin typeface="微软雅黑" panose="020B0503020204020204" pitchFamily="34" charset="-122"/>
                <a:ea typeface="微软雅黑" panose="020B0503020204020204" pitchFamily="34" charset="-122"/>
                <a:sym typeface="Arial" panose="020B0604020202020204" pitchFamily="34" charset="0"/>
              </a:rPr>
              <a:t>如何解决原型发布的压力？（回答一种解决方式即可）</a:t>
            </a:r>
            <a:endParaRPr lang="zh-CN" altLang="en-US" dirty="0"/>
          </a:p>
        </p:txBody>
      </p:sp>
    </p:spTree>
    <p:extLst>
      <p:ext uri="{BB962C8B-B14F-4D97-AF65-F5344CB8AC3E}">
        <p14:creationId xmlns:p14="http://schemas.microsoft.com/office/powerpoint/2010/main" val="8768557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Oval 1"/>
          <p:cNvSpPr/>
          <p:nvPr/>
        </p:nvSpPr>
        <p:spPr>
          <a:xfrm>
            <a:off x="2191084" y="2816309"/>
            <a:ext cx="1176338" cy="1176337"/>
          </a:xfrm>
          <a:prstGeom prst="ellipse">
            <a:avLst/>
          </a:prstGeom>
          <a:solidFill>
            <a:srgbClr val="2FCCDF"/>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000" b="1" dirty="0" smtClean="0">
                <a:solidFill>
                  <a:prstClr val="white"/>
                </a:solidFill>
                <a:latin typeface="Arial" panose="020B0604020202020204" pitchFamily="34" charset="0"/>
                <a:ea typeface="微软雅黑" panose="020B0503020204020204" pitchFamily="34" charset="-122"/>
              </a:rPr>
              <a:t>A</a:t>
            </a:r>
            <a:r>
              <a:rPr lang="en-US" altLang="zh-CN" sz="2000" b="1" dirty="0">
                <a:solidFill>
                  <a:prstClr val="white"/>
                </a:solidFill>
                <a:latin typeface="Arial" panose="020B0604020202020204" pitchFamily="34" charset="0"/>
                <a:ea typeface="微软雅黑" panose="020B0503020204020204" pitchFamily="34" charset="-122"/>
              </a:rPr>
              <a:t>2</a:t>
            </a:r>
            <a:endParaRPr kumimoji="0" lang="en-US" sz="2000" b="1"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cs"/>
            </a:endParaRPr>
          </a:p>
        </p:txBody>
      </p:sp>
      <p:sp>
        <p:nvSpPr>
          <p:cNvPr id="23" name="文本框 23"/>
          <p:cNvSpPr txBox="1">
            <a:spLocks noChangeArrowheads="1"/>
          </p:cNvSpPr>
          <p:nvPr/>
        </p:nvSpPr>
        <p:spPr bwMode="auto">
          <a:xfrm>
            <a:off x="739775" y="298450"/>
            <a:ext cx="20335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000" b="1" i="0" u="none" strike="noStrike" kern="1200" cap="none" spc="0" normalizeH="0" baseline="0" noProof="0" dirty="0" smtClean="0">
                <a:ln>
                  <a:noFill/>
                </a:ln>
                <a:solidFill>
                  <a:srgbClr val="F77258"/>
                </a:solidFill>
                <a:effectLst/>
                <a:uLnTx/>
                <a:uFillTx/>
                <a:latin typeface="微软雅黑" panose="020B0503020204020204" pitchFamily="34" charset="-122"/>
                <a:ea typeface="微软雅黑" panose="020B0503020204020204" pitchFamily="34" charset="-122"/>
                <a:cs typeface="+mn-cs"/>
              </a:rPr>
              <a:t>互动提问</a:t>
            </a:r>
            <a:endParaRPr kumimoji="0" lang="zh-CN" altLang="en-US" sz="2000" b="1" i="0" u="none" strike="noStrike" kern="1200" cap="none" spc="0" normalizeH="0" baseline="0" noProof="0" dirty="0">
              <a:ln>
                <a:noFill/>
              </a:ln>
              <a:solidFill>
                <a:srgbClr val="F77258"/>
              </a:solidFill>
              <a:effectLst/>
              <a:uLnTx/>
              <a:uFillTx/>
              <a:latin typeface="微软雅黑" panose="020B0503020204020204" pitchFamily="34" charset="-122"/>
              <a:ea typeface="微软雅黑" panose="020B0503020204020204" pitchFamily="34" charset="-122"/>
              <a:cs typeface="+mn-cs"/>
            </a:endParaRPr>
          </a:p>
        </p:txBody>
      </p:sp>
      <p:grpSp>
        <p:nvGrpSpPr>
          <p:cNvPr id="24" name="组合 29"/>
          <p:cNvGrpSpPr/>
          <p:nvPr/>
        </p:nvGrpSpPr>
        <p:grpSpPr bwMode="auto">
          <a:xfrm>
            <a:off x="338138" y="293688"/>
            <a:ext cx="333375" cy="411162"/>
            <a:chOff x="10668001" y="925959"/>
            <a:chExt cx="444498" cy="545940"/>
          </a:xfrm>
        </p:grpSpPr>
        <p:sp>
          <p:nvSpPr>
            <p:cNvPr id="25" name="等腰三角形 27"/>
            <p:cNvSpPr/>
            <p:nvPr/>
          </p:nvSpPr>
          <p:spPr>
            <a:xfrm rot="5400000">
              <a:off x="10633062" y="1005163"/>
              <a:ext cx="501675" cy="431798"/>
            </a:xfrm>
            <a:prstGeom prst="triangle">
              <a:avLst/>
            </a:pr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6" name="等腰三角形 28"/>
            <p:cNvSpPr/>
            <p:nvPr/>
          </p:nvSpPr>
          <p:spPr>
            <a:xfrm rot="5400000">
              <a:off x="10705952" y="955741"/>
              <a:ext cx="436330" cy="376765"/>
            </a:xfrm>
            <a:prstGeom prst="triangle">
              <a:avLst/>
            </a:pr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sp>
        <p:nvSpPr>
          <p:cNvPr id="9" name="矩形 8"/>
          <p:cNvSpPr/>
          <p:nvPr/>
        </p:nvSpPr>
        <p:spPr>
          <a:xfrm>
            <a:off x="3745954" y="2319564"/>
            <a:ext cx="6622788" cy="2169825"/>
          </a:xfrm>
          <a:prstGeom prst="rect">
            <a:avLst/>
          </a:prstGeom>
        </p:spPr>
        <p:txBody>
          <a:bodyPr wrap="square">
            <a:spAutoFit/>
          </a:bodyPr>
          <a:lstStyle/>
          <a:p>
            <a:pPr marL="285750" indent="-285750">
              <a:lnSpc>
                <a:spcPct val="150000"/>
              </a:lnSpc>
              <a:buFont typeface="Arial" charset="0"/>
              <a:buChar char="•"/>
            </a:pPr>
            <a:r>
              <a:rPr lang="zh-CN" altLang="en-US" dirty="0">
                <a:latin typeface="Microsoft YaHei" charset="-122"/>
                <a:ea typeface="Microsoft YaHei" charset="-122"/>
                <a:cs typeface="Microsoft YaHei" charset="-122"/>
              </a:rPr>
              <a:t>应该要让每个关注原型的人都要理解原型的目的及局限性，清楚创建原型的原因，并且明白我们才是决定原型最终命运的人。</a:t>
            </a:r>
          </a:p>
          <a:p>
            <a:pPr marL="285750" indent="-285750">
              <a:lnSpc>
                <a:spcPct val="150000"/>
              </a:lnSpc>
              <a:buFont typeface="Arial" charset="0"/>
              <a:buChar char="•"/>
            </a:pPr>
            <a:r>
              <a:rPr lang="zh-CN" altLang="en-US" dirty="0">
                <a:latin typeface="Microsoft YaHei" charset="-122"/>
                <a:ea typeface="Microsoft YaHei" charset="-122"/>
                <a:cs typeface="Microsoft YaHei" charset="-122"/>
              </a:rPr>
              <a:t>提交纸质版的原型，而不是电子版。</a:t>
            </a:r>
          </a:p>
          <a:p>
            <a:pPr marL="285750" indent="-285750">
              <a:lnSpc>
                <a:spcPct val="150000"/>
              </a:lnSpc>
              <a:buFont typeface="Arial" charset="0"/>
              <a:buChar char="•"/>
            </a:pPr>
            <a:r>
              <a:rPr lang="zh-CN" altLang="en-US" dirty="0">
                <a:latin typeface="Microsoft YaHei" charset="-122"/>
                <a:ea typeface="Microsoft YaHei" charset="-122"/>
                <a:cs typeface="Microsoft YaHei" charset="-122"/>
              </a:rPr>
              <a:t>选择合适的原型开发工具，使得原型看起来简陋些而非完善。</a:t>
            </a:r>
            <a:endParaRPr lang="zh-CN" altLang="en-US" dirty="0"/>
          </a:p>
        </p:txBody>
      </p:sp>
    </p:spTree>
    <p:extLst>
      <p:ext uri="{BB962C8B-B14F-4D97-AF65-F5344CB8AC3E}">
        <p14:creationId xmlns:p14="http://schemas.microsoft.com/office/powerpoint/2010/main" val="1282224711"/>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Oval 1"/>
          <p:cNvSpPr/>
          <p:nvPr/>
        </p:nvSpPr>
        <p:spPr>
          <a:xfrm>
            <a:off x="2191084" y="2816309"/>
            <a:ext cx="1176338" cy="1176337"/>
          </a:xfrm>
          <a:prstGeom prst="ellipse">
            <a:avLst/>
          </a:prstGeom>
          <a:solidFill>
            <a:srgbClr val="F04077"/>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smtClean="0">
                <a:ln>
                  <a:noFill/>
                </a:ln>
                <a:solidFill>
                  <a:prstClr val="white"/>
                </a:solidFill>
                <a:effectLst/>
                <a:uLnTx/>
                <a:uFillTx/>
                <a:latin typeface="Arial" panose="020B0604020202020204" pitchFamily="34" charset="0"/>
                <a:ea typeface="微软雅黑" panose="020B0503020204020204" pitchFamily="34" charset="-122"/>
                <a:cs typeface="+mn-cs"/>
              </a:rPr>
              <a:t>Q3</a:t>
            </a:r>
            <a:endParaRPr kumimoji="0" lang="en-US" sz="2000" b="1"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cs"/>
            </a:endParaRPr>
          </a:p>
        </p:txBody>
      </p:sp>
      <p:sp>
        <p:nvSpPr>
          <p:cNvPr id="23" name="文本框 23"/>
          <p:cNvSpPr txBox="1">
            <a:spLocks noChangeArrowheads="1"/>
          </p:cNvSpPr>
          <p:nvPr/>
        </p:nvSpPr>
        <p:spPr bwMode="auto">
          <a:xfrm>
            <a:off x="739775" y="298450"/>
            <a:ext cx="20335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000" b="1" i="0" u="none" strike="noStrike" kern="1200" cap="none" spc="0" normalizeH="0" baseline="0" noProof="0" dirty="0" smtClean="0">
                <a:ln>
                  <a:noFill/>
                </a:ln>
                <a:solidFill>
                  <a:srgbClr val="F77258"/>
                </a:solidFill>
                <a:effectLst/>
                <a:uLnTx/>
                <a:uFillTx/>
                <a:latin typeface="微软雅黑" panose="020B0503020204020204" pitchFamily="34" charset="-122"/>
                <a:ea typeface="微软雅黑" panose="020B0503020204020204" pitchFamily="34" charset="-122"/>
                <a:cs typeface="+mn-cs"/>
              </a:rPr>
              <a:t>互动提问</a:t>
            </a:r>
            <a:endParaRPr kumimoji="0" lang="zh-CN" altLang="en-US" sz="2000" b="1" i="0" u="none" strike="noStrike" kern="1200" cap="none" spc="0" normalizeH="0" baseline="0" noProof="0" dirty="0">
              <a:ln>
                <a:noFill/>
              </a:ln>
              <a:solidFill>
                <a:srgbClr val="F77258"/>
              </a:solidFill>
              <a:effectLst/>
              <a:uLnTx/>
              <a:uFillTx/>
              <a:latin typeface="微软雅黑" panose="020B0503020204020204" pitchFamily="34" charset="-122"/>
              <a:ea typeface="微软雅黑" panose="020B0503020204020204" pitchFamily="34" charset="-122"/>
              <a:cs typeface="+mn-cs"/>
            </a:endParaRPr>
          </a:p>
        </p:txBody>
      </p:sp>
      <p:grpSp>
        <p:nvGrpSpPr>
          <p:cNvPr id="24" name="组合 29"/>
          <p:cNvGrpSpPr/>
          <p:nvPr/>
        </p:nvGrpSpPr>
        <p:grpSpPr bwMode="auto">
          <a:xfrm>
            <a:off x="338138" y="293688"/>
            <a:ext cx="333375" cy="411162"/>
            <a:chOff x="10668001" y="925959"/>
            <a:chExt cx="444498" cy="545940"/>
          </a:xfrm>
        </p:grpSpPr>
        <p:sp>
          <p:nvSpPr>
            <p:cNvPr id="25" name="等腰三角形 27"/>
            <p:cNvSpPr/>
            <p:nvPr/>
          </p:nvSpPr>
          <p:spPr>
            <a:xfrm rot="5400000">
              <a:off x="10633062" y="1005163"/>
              <a:ext cx="501675" cy="431798"/>
            </a:xfrm>
            <a:prstGeom prst="triangle">
              <a:avLst/>
            </a:pr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6" name="等腰三角形 28"/>
            <p:cNvSpPr/>
            <p:nvPr/>
          </p:nvSpPr>
          <p:spPr>
            <a:xfrm rot="5400000">
              <a:off x="10705952" y="955741"/>
              <a:ext cx="436330" cy="376765"/>
            </a:xfrm>
            <a:prstGeom prst="triangle">
              <a:avLst/>
            </a:pr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sp>
        <p:nvSpPr>
          <p:cNvPr id="2" name="矩形 1"/>
          <p:cNvSpPr/>
          <p:nvPr/>
        </p:nvSpPr>
        <p:spPr>
          <a:xfrm>
            <a:off x="3684993" y="3219811"/>
            <a:ext cx="5724644" cy="646331"/>
          </a:xfrm>
          <a:prstGeom prst="rect">
            <a:avLst/>
          </a:prstGeom>
        </p:spPr>
        <p:txBody>
          <a:bodyPr wrap="none">
            <a:spAutoFit/>
          </a:bodyPr>
          <a:lstStyle/>
          <a:p>
            <a:r>
              <a:rPr lang="zh-CN" altLang="en-US" dirty="0">
                <a:latin typeface="Microsoft YaHei" charset="-122"/>
                <a:ea typeface="Microsoft YaHei" charset="-122"/>
                <a:cs typeface="Microsoft YaHei" charset="-122"/>
              </a:rPr>
              <a:t>描述</a:t>
            </a:r>
            <a:r>
              <a:rPr lang="zh-CN" altLang="en-US" dirty="0" smtClean="0">
                <a:latin typeface="Microsoft YaHei" charset="-122"/>
                <a:ea typeface="Microsoft YaHei" charset="-122"/>
                <a:cs typeface="Microsoft YaHei" charset="-122"/>
              </a:rPr>
              <a:t>下使用抛弃型原型</a:t>
            </a:r>
            <a:endParaRPr lang="en-US" altLang="zh-CN" dirty="0" smtClean="0">
              <a:latin typeface="Microsoft YaHei" charset="-122"/>
              <a:ea typeface="Microsoft YaHei" charset="-122"/>
              <a:cs typeface="Microsoft YaHei" charset="-122"/>
            </a:endParaRPr>
          </a:p>
          <a:p>
            <a:r>
              <a:rPr lang="zh-CN" altLang="en-US" dirty="0" smtClean="0">
                <a:latin typeface="Microsoft YaHei" charset="-122"/>
                <a:ea typeface="Microsoft YaHei" charset="-122"/>
                <a:cs typeface="Microsoft YaHei" charset="-122"/>
              </a:rPr>
              <a:t>从用</a:t>
            </a:r>
            <a:r>
              <a:rPr lang="zh-CN" altLang="en-US" dirty="0">
                <a:latin typeface="Microsoft YaHei" charset="-122"/>
                <a:ea typeface="Microsoft YaHei" charset="-122"/>
                <a:cs typeface="Microsoft YaHei" charset="-122"/>
              </a:rPr>
              <a:t>例到详细</a:t>
            </a:r>
            <a:r>
              <a:rPr lang="zh-CN" altLang="en-US" dirty="0" smtClean="0">
                <a:latin typeface="Microsoft YaHei" charset="-122"/>
                <a:ea typeface="Microsoft YaHei" charset="-122"/>
                <a:cs typeface="Microsoft YaHei" charset="-122"/>
              </a:rPr>
              <a:t>界面</a:t>
            </a:r>
            <a:r>
              <a:rPr lang="zh-CN" altLang="en-US" dirty="0">
                <a:latin typeface="Microsoft YaHei" charset="-122"/>
                <a:ea typeface="Microsoft YaHei" charset="-122"/>
                <a:cs typeface="Microsoft YaHei" charset="-122"/>
              </a:rPr>
              <a:t>设计过程中一系列可能的开发活动？</a:t>
            </a:r>
          </a:p>
        </p:txBody>
      </p:sp>
    </p:spTree>
    <p:extLst>
      <p:ext uri="{BB962C8B-B14F-4D97-AF65-F5344CB8AC3E}">
        <p14:creationId xmlns:p14="http://schemas.microsoft.com/office/powerpoint/2010/main" val="14449300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Oval 1"/>
          <p:cNvSpPr/>
          <p:nvPr/>
        </p:nvSpPr>
        <p:spPr>
          <a:xfrm>
            <a:off x="2191084" y="2816309"/>
            <a:ext cx="1176338" cy="1176337"/>
          </a:xfrm>
          <a:prstGeom prst="ellipse">
            <a:avLst/>
          </a:prstGeom>
          <a:solidFill>
            <a:srgbClr val="2FCCDF"/>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000" b="1" dirty="0" smtClean="0">
                <a:solidFill>
                  <a:prstClr val="white"/>
                </a:solidFill>
                <a:latin typeface="Arial" panose="020B0604020202020204" pitchFamily="34" charset="0"/>
                <a:ea typeface="微软雅黑" panose="020B0503020204020204" pitchFamily="34" charset="-122"/>
              </a:rPr>
              <a:t>A</a:t>
            </a:r>
            <a:r>
              <a:rPr lang="en-US" altLang="zh-CN" sz="2000" b="1" dirty="0">
                <a:solidFill>
                  <a:prstClr val="white"/>
                </a:solidFill>
                <a:latin typeface="Arial" panose="020B0604020202020204" pitchFamily="34" charset="0"/>
                <a:ea typeface="微软雅黑" panose="020B0503020204020204" pitchFamily="34" charset="-122"/>
              </a:rPr>
              <a:t>3</a:t>
            </a:r>
            <a:endParaRPr kumimoji="0" lang="en-US" sz="2000" b="1"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cs"/>
            </a:endParaRPr>
          </a:p>
        </p:txBody>
      </p:sp>
      <p:sp>
        <p:nvSpPr>
          <p:cNvPr id="23" name="文本框 23"/>
          <p:cNvSpPr txBox="1">
            <a:spLocks noChangeArrowheads="1"/>
          </p:cNvSpPr>
          <p:nvPr/>
        </p:nvSpPr>
        <p:spPr bwMode="auto">
          <a:xfrm>
            <a:off x="739775" y="298450"/>
            <a:ext cx="20335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000" b="1" i="0" u="none" strike="noStrike" kern="1200" cap="none" spc="0" normalizeH="0" baseline="0" noProof="0" dirty="0" smtClean="0">
                <a:ln>
                  <a:noFill/>
                </a:ln>
                <a:solidFill>
                  <a:srgbClr val="F77258"/>
                </a:solidFill>
                <a:effectLst/>
                <a:uLnTx/>
                <a:uFillTx/>
                <a:latin typeface="微软雅黑" panose="020B0503020204020204" pitchFamily="34" charset="-122"/>
                <a:ea typeface="微软雅黑" panose="020B0503020204020204" pitchFamily="34" charset="-122"/>
                <a:cs typeface="+mn-cs"/>
              </a:rPr>
              <a:t>互动提问</a:t>
            </a:r>
            <a:endParaRPr kumimoji="0" lang="zh-CN" altLang="en-US" sz="2000" b="1" i="0" u="none" strike="noStrike" kern="1200" cap="none" spc="0" normalizeH="0" baseline="0" noProof="0" dirty="0">
              <a:ln>
                <a:noFill/>
              </a:ln>
              <a:solidFill>
                <a:srgbClr val="F77258"/>
              </a:solidFill>
              <a:effectLst/>
              <a:uLnTx/>
              <a:uFillTx/>
              <a:latin typeface="微软雅黑" panose="020B0503020204020204" pitchFamily="34" charset="-122"/>
              <a:ea typeface="微软雅黑" panose="020B0503020204020204" pitchFamily="34" charset="-122"/>
              <a:cs typeface="+mn-cs"/>
            </a:endParaRPr>
          </a:p>
        </p:txBody>
      </p:sp>
      <p:grpSp>
        <p:nvGrpSpPr>
          <p:cNvPr id="24" name="组合 29"/>
          <p:cNvGrpSpPr/>
          <p:nvPr/>
        </p:nvGrpSpPr>
        <p:grpSpPr bwMode="auto">
          <a:xfrm>
            <a:off x="338138" y="293688"/>
            <a:ext cx="333375" cy="411162"/>
            <a:chOff x="10668001" y="925959"/>
            <a:chExt cx="444498" cy="545940"/>
          </a:xfrm>
        </p:grpSpPr>
        <p:sp>
          <p:nvSpPr>
            <p:cNvPr id="25" name="等腰三角形 27"/>
            <p:cNvSpPr/>
            <p:nvPr/>
          </p:nvSpPr>
          <p:spPr>
            <a:xfrm rot="5400000">
              <a:off x="10633062" y="1005163"/>
              <a:ext cx="501675" cy="431798"/>
            </a:xfrm>
            <a:prstGeom prst="triangle">
              <a:avLst/>
            </a:pr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6" name="等腰三角形 28"/>
            <p:cNvSpPr/>
            <p:nvPr/>
          </p:nvSpPr>
          <p:spPr>
            <a:xfrm rot="5400000">
              <a:off x="10705952" y="955741"/>
              <a:ext cx="436330" cy="376765"/>
            </a:xfrm>
            <a:prstGeom prst="triangle">
              <a:avLst/>
            </a:pr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sp>
        <p:nvSpPr>
          <p:cNvPr id="9" name="矩形 8"/>
          <p:cNvSpPr/>
          <p:nvPr/>
        </p:nvSpPr>
        <p:spPr>
          <a:xfrm>
            <a:off x="3745954" y="3172683"/>
            <a:ext cx="6622788" cy="369332"/>
          </a:xfrm>
          <a:prstGeom prst="rect">
            <a:avLst/>
          </a:prstGeom>
        </p:spPr>
        <p:txBody>
          <a:bodyPr wrap="square">
            <a:spAutoFit/>
          </a:bodyPr>
          <a:lstStyle/>
          <a:p>
            <a:r>
              <a:rPr lang="zh-CN" altLang="en-US" dirty="0">
                <a:latin typeface="Microsoft YaHei" charset="-122"/>
                <a:ea typeface="Microsoft YaHei" charset="-122"/>
                <a:cs typeface="Microsoft YaHei" charset="-122"/>
              </a:rPr>
              <a:t>用例 对话图 抛弃型模型或线框图 详细</a:t>
            </a:r>
            <a:r>
              <a:rPr lang="en-US" altLang="zh-CN" dirty="0">
                <a:latin typeface="Microsoft YaHei" charset="-122"/>
                <a:ea typeface="Microsoft YaHei" charset="-122"/>
                <a:cs typeface="Microsoft YaHei" charset="-122"/>
              </a:rPr>
              <a:t>UI</a:t>
            </a:r>
            <a:r>
              <a:rPr lang="zh-CN" altLang="en-US" dirty="0">
                <a:latin typeface="Microsoft YaHei" charset="-122"/>
                <a:ea typeface="Microsoft YaHei" charset="-122"/>
                <a:cs typeface="Microsoft YaHei" charset="-122"/>
              </a:rPr>
              <a:t>设计</a:t>
            </a:r>
          </a:p>
        </p:txBody>
      </p:sp>
    </p:spTree>
    <p:extLst>
      <p:ext uri="{BB962C8B-B14F-4D97-AF65-F5344CB8AC3E}">
        <p14:creationId xmlns:p14="http://schemas.microsoft.com/office/powerpoint/2010/main" val="1374655048"/>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文本框 23"/>
          <p:cNvSpPr txBox="1">
            <a:spLocks noChangeArrowheads="1"/>
          </p:cNvSpPr>
          <p:nvPr/>
        </p:nvSpPr>
        <p:spPr bwMode="auto">
          <a:xfrm>
            <a:off x="739775" y="298450"/>
            <a:ext cx="20335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000" b="1" i="0" u="none" strike="noStrike" kern="1200" cap="none" spc="0" normalizeH="0" baseline="0" noProof="0" dirty="0" smtClean="0">
                <a:ln>
                  <a:noFill/>
                </a:ln>
                <a:solidFill>
                  <a:srgbClr val="F77258"/>
                </a:solidFill>
                <a:effectLst/>
                <a:uLnTx/>
                <a:uFillTx/>
                <a:latin typeface="微软雅黑" panose="020B0503020204020204" pitchFamily="34" charset="-122"/>
                <a:ea typeface="微软雅黑" panose="020B0503020204020204" pitchFamily="34" charset="-122"/>
                <a:cs typeface="+mn-cs"/>
              </a:rPr>
              <a:t>原型界面简介</a:t>
            </a:r>
            <a:endParaRPr kumimoji="0" lang="zh-CN" altLang="en-US" sz="2000" b="1" i="0" u="none" strike="noStrike" kern="1200" cap="none" spc="0" normalizeH="0" baseline="0" noProof="0" dirty="0">
              <a:ln>
                <a:noFill/>
              </a:ln>
              <a:solidFill>
                <a:srgbClr val="F77258"/>
              </a:solidFill>
              <a:effectLst/>
              <a:uLnTx/>
              <a:uFillTx/>
              <a:latin typeface="微软雅黑" panose="020B0503020204020204" pitchFamily="34" charset="-122"/>
              <a:ea typeface="微软雅黑" panose="020B0503020204020204" pitchFamily="34" charset="-122"/>
              <a:cs typeface="+mn-cs"/>
            </a:endParaRPr>
          </a:p>
        </p:txBody>
      </p:sp>
      <p:grpSp>
        <p:nvGrpSpPr>
          <p:cNvPr id="21" name="组合 29"/>
          <p:cNvGrpSpPr/>
          <p:nvPr/>
        </p:nvGrpSpPr>
        <p:grpSpPr bwMode="auto">
          <a:xfrm>
            <a:off x="338138" y="293688"/>
            <a:ext cx="333375" cy="411162"/>
            <a:chOff x="10668001" y="925959"/>
            <a:chExt cx="444498" cy="545940"/>
          </a:xfrm>
        </p:grpSpPr>
        <p:sp>
          <p:nvSpPr>
            <p:cNvPr id="22" name="等腰三角形 27"/>
            <p:cNvSpPr/>
            <p:nvPr/>
          </p:nvSpPr>
          <p:spPr>
            <a:xfrm rot="5400000">
              <a:off x="10633062" y="1005163"/>
              <a:ext cx="501675" cy="431798"/>
            </a:xfrm>
            <a:prstGeom prst="triangle">
              <a:avLst/>
            </a:pr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3" name="等腰三角形 28"/>
            <p:cNvSpPr/>
            <p:nvPr/>
          </p:nvSpPr>
          <p:spPr>
            <a:xfrm rot="5400000">
              <a:off x="10705952" y="955741"/>
              <a:ext cx="436330" cy="376765"/>
            </a:xfrm>
            <a:prstGeom prst="triangle">
              <a:avLst/>
            </a:pr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sp>
        <p:nvSpPr>
          <p:cNvPr id="24" name="等腰三角形 3"/>
          <p:cNvSpPr/>
          <p:nvPr/>
        </p:nvSpPr>
        <p:spPr>
          <a:xfrm>
            <a:off x="8924925" y="0"/>
            <a:ext cx="3267075" cy="6858000"/>
          </a:xfrm>
          <a:prstGeom prst="triangle">
            <a:avLst>
              <a:gd name="adj" fmla="val 100000"/>
            </a:avLst>
          </a:prstGeom>
          <a:solidFill>
            <a:srgbClr val="F772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0" name="等腰三角形 4"/>
          <p:cNvSpPr/>
          <p:nvPr/>
        </p:nvSpPr>
        <p:spPr>
          <a:xfrm rot="11374545">
            <a:off x="8839200" y="1468438"/>
            <a:ext cx="501650" cy="5270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772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1" name="等腰三角形 4"/>
          <p:cNvSpPr/>
          <p:nvPr/>
        </p:nvSpPr>
        <p:spPr>
          <a:xfrm rot="20476330">
            <a:off x="10464800" y="766763"/>
            <a:ext cx="1674813" cy="1760537"/>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2" name="等腰三角形 4"/>
          <p:cNvSpPr/>
          <p:nvPr/>
        </p:nvSpPr>
        <p:spPr>
          <a:xfrm>
            <a:off x="10202863" y="1533525"/>
            <a:ext cx="1282700" cy="134620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2DCCD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3" name="等腰三角形 4"/>
          <p:cNvSpPr/>
          <p:nvPr/>
        </p:nvSpPr>
        <p:spPr>
          <a:xfrm rot="3834254">
            <a:off x="9466263" y="5322888"/>
            <a:ext cx="342900" cy="3619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2DCCD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4" name="等腰三角形 4"/>
          <p:cNvSpPr/>
          <p:nvPr/>
        </p:nvSpPr>
        <p:spPr>
          <a:xfrm rot="3834254">
            <a:off x="9100344" y="6187282"/>
            <a:ext cx="244475" cy="255587"/>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8D84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5" name="等腰三角形 4"/>
          <p:cNvSpPr/>
          <p:nvPr/>
        </p:nvSpPr>
        <p:spPr>
          <a:xfrm rot="4726618">
            <a:off x="9940925" y="3300413"/>
            <a:ext cx="1177925" cy="12382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8D84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6" name="等腰三角形 4"/>
          <p:cNvSpPr/>
          <p:nvPr/>
        </p:nvSpPr>
        <p:spPr>
          <a:xfrm rot="21025852">
            <a:off x="11661775" y="754063"/>
            <a:ext cx="244475" cy="257175"/>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8D84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7" name="等腰三角形 4"/>
          <p:cNvSpPr/>
          <p:nvPr/>
        </p:nvSpPr>
        <p:spPr>
          <a:xfrm rot="3834254">
            <a:off x="8044656" y="329407"/>
            <a:ext cx="344487" cy="3619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8" name="等腰三角形 4"/>
          <p:cNvSpPr/>
          <p:nvPr/>
        </p:nvSpPr>
        <p:spPr>
          <a:xfrm rot="18038681">
            <a:off x="9340056" y="-207169"/>
            <a:ext cx="344488" cy="3619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9" name="等腰三角形 4"/>
          <p:cNvSpPr/>
          <p:nvPr/>
        </p:nvSpPr>
        <p:spPr>
          <a:xfrm rot="11374545">
            <a:off x="10853738" y="5605463"/>
            <a:ext cx="501650" cy="525462"/>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nvGrpSpPr>
          <p:cNvPr id="40" name="组合 49"/>
          <p:cNvGrpSpPr/>
          <p:nvPr/>
        </p:nvGrpSpPr>
        <p:grpSpPr>
          <a:xfrm>
            <a:off x="9152214" y="832757"/>
            <a:ext cx="3080989" cy="5591028"/>
            <a:chOff x="9152214" y="832757"/>
            <a:chExt cx="3080989" cy="5591028"/>
          </a:xfrm>
          <a:solidFill>
            <a:srgbClr val="FFFFFF"/>
          </a:solidFill>
        </p:grpSpPr>
        <p:sp>
          <p:nvSpPr>
            <p:cNvPr id="41" name="任意多边形 50"/>
            <p:cNvSpPr/>
            <p:nvPr/>
          </p:nvSpPr>
          <p:spPr>
            <a:xfrm rot="20476330">
              <a:off x="10748648" y="1409739"/>
              <a:ext cx="1484555" cy="991655"/>
            </a:xfrm>
            <a:custGeom>
              <a:avLst/>
              <a:gdLst>
                <a:gd name="connsiteX0" fmla="*/ 964253 w 1484555"/>
                <a:gd name="connsiteY0" fmla="*/ 0 h 991655"/>
                <a:gd name="connsiteX1" fmla="*/ 1484555 w 1484555"/>
                <a:gd name="connsiteY1" fmla="*/ 377030 h 991655"/>
                <a:gd name="connsiteX2" fmla="*/ 0 w 1484555"/>
                <a:gd name="connsiteY2" fmla="*/ 991655 h 991655"/>
              </a:gdLst>
              <a:ahLst/>
              <a:cxnLst>
                <a:cxn ang="0">
                  <a:pos x="connsiteX0" y="connsiteY0"/>
                </a:cxn>
                <a:cxn ang="0">
                  <a:pos x="connsiteX1" y="connsiteY1"/>
                </a:cxn>
                <a:cxn ang="0">
                  <a:pos x="connsiteX2" y="connsiteY2"/>
                </a:cxn>
              </a:cxnLst>
              <a:rect l="l" t="t" r="r" b="b"/>
              <a:pathLst>
                <a:path w="1484555" h="991655">
                  <a:moveTo>
                    <a:pt x="964253" y="0"/>
                  </a:moveTo>
                  <a:lnTo>
                    <a:pt x="1484555" y="377030"/>
                  </a:lnTo>
                  <a:lnTo>
                    <a:pt x="0" y="991655"/>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42" name="任意多边形 51"/>
            <p:cNvSpPr/>
            <p:nvPr/>
          </p:nvSpPr>
          <p:spPr>
            <a:xfrm>
              <a:off x="10971638" y="2127252"/>
              <a:ext cx="513649" cy="434792"/>
            </a:xfrm>
            <a:custGeom>
              <a:avLst/>
              <a:gdLst>
                <a:gd name="connsiteX0" fmla="*/ 207102 w 513649"/>
                <a:gd name="connsiteY0" fmla="*/ 0 h 434792"/>
                <a:gd name="connsiteX1" fmla="*/ 513649 w 513649"/>
                <a:gd name="connsiteY1" fmla="*/ 222135 h 434792"/>
                <a:gd name="connsiteX2" fmla="*/ 0 w 513649"/>
                <a:gd name="connsiteY2" fmla="*/ 434792 h 434792"/>
              </a:gdLst>
              <a:ahLst/>
              <a:cxnLst>
                <a:cxn ang="0">
                  <a:pos x="connsiteX0" y="connsiteY0"/>
                </a:cxn>
                <a:cxn ang="0">
                  <a:pos x="connsiteX1" y="connsiteY1"/>
                </a:cxn>
                <a:cxn ang="0">
                  <a:pos x="connsiteX2" y="connsiteY2"/>
                </a:cxn>
              </a:cxnLst>
              <a:rect l="l" t="t" r="r" b="b"/>
              <a:pathLst>
                <a:path w="513649" h="434792">
                  <a:moveTo>
                    <a:pt x="207102" y="0"/>
                  </a:moveTo>
                  <a:lnTo>
                    <a:pt x="513649" y="222135"/>
                  </a:lnTo>
                  <a:lnTo>
                    <a:pt x="0" y="434792"/>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43" name="任意多边形 52"/>
            <p:cNvSpPr/>
            <p:nvPr/>
          </p:nvSpPr>
          <p:spPr>
            <a:xfrm rot="3834254">
              <a:off x="9520560" y="5357206"/>
              <a:ext cx="314048" cy="287533"/>
            </a:xfrm>
            <a:custGeom>
              <a:avLst/>
              <a:gdLst>
                <a:gd name="connsiteX0" fmla="*/ 11468 w 314048"/>
                <a:gd name="connsiteY0" fmla="*/ 0 h 287533"/>
                <a:gd name="connsiteX1" fmla="*/ 314048 w 314048"/>
                <a:gd name="connsiteY1" fmla="*/ 219261 h 287533"/>
                <a:gd name="connsiteX2" fmla="*/ 149143 w 314048"/>
                <a:gd name="connsiteY2" fmla="*/ 287533 h 287533"/>
                <a:gd name="connsiteX3" fmla="*/ 0 w 314048"/>
                <a:gd name="connsiteY3" fmla="*/ 99595 h 287533"/>
              </a:gdLst>
              <a:ahLst/>
              <a:cxnLst>
                <a:cxn ang="0">
                  <a:pos x="connsiteX0" y="connsiteY0"/>
                </a:cxn>
                <a:cxn ang="0">
                  <a:pos x="connsiteX1" y="connsiteY1"/>
                </a:cxn>
                <a:cxn ang="0">
                  <a:pos x="connsiteX2" y="connsiteY2"/>
                </a:cxn>
                <a:cxn ang="0">
                  <a:pos x="connsiteX3" y="connsiteY3"/>
                </a:cxn>
              </a:cxnLst>
              <a:rect l="l" t="t" r="r" b="b"/>
              <a:pathLst>
                <a:path w="314048" h="287533">
                  <a:moveTo>
                    <a:pt x="11468" y="0"/>
                  </a:moveTo>
                  <a:lnTo>
                    <a:pt x="314048" y="219261"/>
                  </a:lnTo>
                  <a:lnTo>
                    <a:pt x="149143" y="287533"/>
                  </a:lnTo>
                  <a:lnTo>
                    <a:pt x="0" y="99595"/>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44" name="任意多边形 66"/>
            <p:cNvSpPr/>
            <p:nvPr/>
          </p:nvSpPr>
          <p:spPr>
            <a:xfrm rot="3834254">
              <a:off x="9141845" y="6212916"/>
              <a:ext cx="221238" cy="200499"/>
            </a:xfrm>
            <a:custGeom>
              <a:avLst/>
              <a:gdLst>
                <a:gd name="connsiteX0" fmla="*/ 6794 w 221238"/>
                <a:gd name="connsiteY0" fmla="*/ 0 h 200499"/>
                <a:gd name="connsiteX1" fmla="*/ 221238 w 221238"/>
                <a:gd name="connsiteY1" fmla="*/ 155395 h 200499"/>
                <a:gd name="connsiteX2" fmla="*/ 112294 w 221238"/>
                <a:gd name="connsiteY2" fmla="*/ 200499 h 200499"/>
                <a:gd name="connsiteX3" fmla="*/ 0 w 221238"/>
                <a:gd name="connsiteY3" fmla="*/ 58996 h 200499"/>
              </a:gdLst>
              <a:ahLst/>
              <a:cxnLst>
                <a:cxn ang="0">
                  <a:pos x="connsiteX0" y="connsiteY0"/>
                </a:cxn>
                <a:cxn ang="0">
                  <a:pos x="connsiteX1" y="connsiteY1"/>
                </a:cxn>
                <a:cxn ang="0">
                  <a:pos x="connsiteX2" y="connsiteY2"/>
                </a:cxn>
                <a:cxn ang="0">
                  <a:pos x="connsiteX3" y="connsiteY3"/>
                </a:cxn>
              </a:cxnLst>
              <a:rect l="l" t="t" r="r" b="b"/>
              <a:pathLst>
                <a:path w="221238" h="200499">
                  <a:moveTo>
                    <a:pt x="6794" y="0"/>
                  </a:moveTo>
                  <a:lnTo>
                    <a:pt x="221238" y="155395"/>
                  </a:lnTo>
                  <a:lnTo>
                    <a:pt x="112294" y="200499"/>
                  </a:lnTo>
                  <a:lnTo>
                    <a:pt x="0" y="58996"/>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45" name="任意多边形 68"/>
            <p:cNvSpPr/>
            <p:nvPr/>
          </p:nvSpPr>
          <p:spPr>
            <a:xfrm rot="4726618">
              <a:off x="10137641" y="3462627"/>
              <a:ext cx="1090268" cy="942332"/>
            </a:xfrm>
            <a:custGeom>
              <a:avLst/>
              <a:gdLst>
                <a:gd name="connsiteX0" fmla="*/ 54741 w 1090268"/>
                <a:gd name="connsiteY0" fmla="*/ 0 h 942332"/>
                <a:gd name="connsiteX1" fmla="*/ 1090268 w 1090268"/>
                <a:gd name="connsiteY1" fmla="*/ 750382 h 942332"/>
                <a:gd name="connsiteX2" fmla="*/ 626636 w 1090268"/>
                <a:gd name="connsiteY2" fmla="*/ 942332 h 942332"/>
                <a:gd name="connsiteX3" fmla="*/ 0 w 1090268"/>
                <a:gd name="connsiteY3" fmla="*/ 475377 h 942332"/>
              </a:gdLst>
              <a:ahLst/>
              <a:cxnLst>
                <a:cxn ang="0">
                  <a:pos x="connsiteX0" y="connsiteY0"/>
                </a:cxn>
                <a:cxn ang="0">
                  <a:pos x="connsiteX1" y="connsiteY1"/>
                </a:cxn>
                <a:cxn ang="0">
                  <a:pos x="connsiteX2" y="connsiteY2"/>
                </a:cxn>
                <a:cxn ang="0">
                  <a:pos x="connsiteX3" y="connsiteY3"/>
                </a:cxn>
              </a:cxnLst>
              <a:rect l="l" t="t" r="r" b="b"/>
              <a:pathLst>
                <a:path w="1090268" h="942332">
                  <a:moveTo>
                    <a:pt x="54741" y="0"/>
                  </a:moveTo>
                  <a:lnTo>
                    <a:pt x="1090268" y="750382"/>
                  </a:lnTo>
                  <a:lnTo>
                    <a:pt x="626636" y="942332"/>
                  </a:lnTo>
                  <a:lnTo>
                    <a:pt x="0" y="475377"/>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46" name="任意多边形 69"/>
            <p:cNvSpPr/>
            <p:nvPr/>
          </p:nvSpPr>
          <p:spPr>
            <a:xfrm rot="21025852">
              <a:off x="11693675" y="832757"/>
              <a:ext cx="217959" cy="164561"/>
            </a:xfrm>
            <a:custGeom>
              <a:avLst/>
              <a:gdLst>
                <a:gd name="connsiteX0" fmla="*/ 115393 w 217959"/>
                <a:gd name="connsiteY0" fmla="*/ 0 h 164561"/>
                <a:gd name="connsiteX1" fmla="*/ 217959 w 217959"/>
                <a:gd name="connsiteY1" fmla="*/ 74324 h 164561"/>
                <a:gd name="connsiteX2" fmla="*/ 0 w 217959"/>
                <a:gd name="connsiteY2" fmla="*/ 164561 h 164561"/>
              </a:gdLst>
              <a:ahLst/>
              <a:cxnLst>
                <a:cxn ang="0">
                  <a:pos x="connsiteX0" y="connsiteY0"/>
                </a:cxn>
                <a:cxn ang="0">
                  <a:pos x="connsiteX1" y="connsiteY1"/>
                </a:cxn>
                <a:cxn ang="0">
                  <a:pos x="connsiteX2" y="connsiteY2"/>
                </a:cxn>
              </a:cxnLst>
              <a:rect l="l" t="t" r="r" b="b"/>
              <a:pathLst>
                <a:path w="217959" h="164561">
                  <a:moveTo>
                    <a:pt x="115393" y="0"/>
                  </a:moveTo>
                  <a:lnTo>
                    <a:pt x="217959" y="74324"/>
                  </a:lnTo>
                  <a:lnTo>
                    <a:pt x="0" y="16456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sp>
        <p:nvSpPr>
          <p:cNvPr id="47" name="等腰三角形 4"/>
          <p:cNvSpPr/>
          <p:nvPr/>
        </p:nvSpPr>
        <p:spPr>
          <a:xfrm rot="1555719">
            <a:off x="6561138" y="669925"/>
            <a:ext cx="242887" cy="255588"/>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51" name="Oval 29"/>
          <p:cNvSpPr>
            <a:spLocks noChangeAspect="1"/>
          </p:cNvSpPr>
          <p:nvPr/>
        </p:nvSpPr>
        <p:spPr>
          <a:xfrm>
            <a:off x="1022572" y="2310511"/>
            <a:ext cx="552450" cy="550863"/>
          </a:xfrm>
          <a:prstGeom prst="ellipse">
            <a:avLst/>
          </a:pr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b="1" dirty="0">
                <a:solidFill>
                  <a:prstClr val="white"/>
                </a:solidFill>
                <a:latin typeface="微软雅黑" panose="020B0503020204020204" pitchFamily="34" charset="-122"/>
                <a:ea typeface="微软雅黑" panose="020B0503020204020204" pitchFamily="34" charset="-122"/>
              </a:rPr>
              <a:t>2</a:t>
            </a:r>
            <a:endParaRPr kumimoji="0" 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3" name="矩形 2"/>
          <p:cNvSpPr/>
          <p:nvPr/>
        </p:nvSpPr>
        <p:spPr>
          <a:xfrm>
            <a:off x="1790302" y="2310511"/>
            <a:ext cx="6096000" cy="2120902"/>
          </a:xfrm>
          <a:prstGeom prst="rect">
            <a:avLst/>
          </a:prstGeom>
        </p:spPr>
        <p:txBody>
          <a:bodyPr>
            <a:spAutoFit/>
          </a:bodyPr>
          <a:lstStyle/>
          <a:p>
            <a:pPr algn="just">
              <a:lnSpc>
                <a:spcPct val="150000"/>
              </a:lnSpc>
            </a:pPr>
            <a:r>
              <a:rPr lang="zh-CN" altLang="en-US" b="1" dirty="0">
                <a:solidFill>
                  <a:srgbClr val="FF0000"/>
                </a:solidFill>
                <a:latin typeface="Microsoft YaHei" charset="-122"/>
                <a:ea typeface="Microsoft YaHei" charset="-122"/>
                <a:cs typeface="Microsoft YaHei" charset="-122"/>
              </a:rPr>
              <a:t>探究设计的选择方案</a:t>
            </a:r>
            <a:r>
              <a:rPr lang="zh-CN" altLang="en-US" dirty="0">
                <a:latin typeface="Microsoft YaHei" charset="-122"/>
                <a:ea typeface="Microsoft YaHei" charset="-122"/>
                <a:cs typeface="Microsoft YaHei" charset="-122"/>
              </a:rPr>
              <a:t>：原型用作设计工具，能够使项目干系人探究不同的用户交互技术、设想最终产品、优化系统的易用性以及评估潜在的技术方案。借助于设计方案，原型能够表示需求的可行性，在构建实际解决方案之前，原型可以帮助我们确认开发人员已经理解了需求</a:t>
            </a:r>
            <a:r>
              <a:rPr lang="zh-CN" altLang="en-US" dirty="0" smtClean="0">
                <a:latin typeface="Microsoft YaHei" charset="-122"/>
                <a:ea typeface="Microsoft YaHei" charset="-122"/>
                <a:cs typeface="Microsoft YaHei" charset="-122"/>
              </a:rPr>
              <a:t>。</a:t>
            </a:r>
            <a:r>
              <a:rPr lang="en-US" altLang="zh-CN" dirty="0" smtClean="0">
                <a:latin typeface="Microsoft YaHei" charset="-122"/>
                <a:ea typeface="Microsoft YaHei" charset="-122"/>
                <a:cs typeface="Microsoft YaHei" charset="-122"/>
              </a:rPr>
              <a:t>[1]</a:t>
            </a:r>
            <a:endParaRPr lang="zh-CN" altLang="en-US" dirty="0">
              <a:latin typeface="Microsoft YaHei" charset="-122"/>
              <a:ea typeface="Microsoft YaHei" charset="-122"/>
              <a:cs typeface="Microsoft YaHei" charset="-122"/>
            </a:endParaRPr>
          </a:p>
        </p:txBody>
      </p:sp>
      <p:grpSp>
        <p:nvGrpSpPr>
          <p:cNvPr id="55" name="组 54"/>
          <p:cNvGrpSpPr/>
          <p:nvPr/>
        </p:nvGrpSpPr>
        <p:grpSpPr>
          <a:xfrm>
            <a:off x="853823" y="1290267"/>
            <a:ext cx="1919540" cy="596856"/>
            <a:chOff x="4081112" y="875484"/>
            <a:chExt cx="4029776" cy="434340"/>
          </a:xfrm>
        </p:grpSpPr>
        <p:sp>
          <p:nvSpPr>
            <p:cNvPr id="56" name="圆角矩形 55"/>
            <p:cNvSpPr/>
            <p:nvPr/>
          </p:nvSpPr>
          <p:spPr>
            <a:xfrm>
              <a:off x="4136900" y="875484"/>
              <a:ext cx="3918200" cy="434340"/>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000"/>
            </a:p>
          </p:txBody>
        </p:sp>
        <p:sp>
          <p:nvSpPr>
            <p:cNvPr id="57" name="文本框 56"/>
            <p:cNvSpPr txBox="1"/>
            <p:nvPr/>
          </p:nvSpPr>
          <p:spPr>
            <a:xfrm>
              <a:off x="4081112" y="907988"/>
              <a:ext cx="4029776" cy="335960"/>
            </a:xfrm>
            <a:prstGeom prst="rect">
              <a:avLst/>
            </a:prstGeom>
            <a:noFill/>
          </p:spPr>
          <p:txBody>
            <a:bodyPr wrap="square" rtlCol="0">
              <a:spAutoFit/>
            </a:bodyPr>
            <a:lstStyle/>
            <a:p>
              <a:pPr algn="ctr"/>
              <a:r>
                <a:rPr kumimoji="1" lang="zh-CN" altLang="en-US" sz="2400" b="1" dirty="0" smtClean="0">
                  <a:solidFill>
                    <a:schemeClr val="bg1"/>
                  </a:solidFill>
                  <a:latin typeface="Microsoft YaHei" charset="-122"/>
                  <a:ea typeface="Microsoft YaHei" charset="-122"/>
                  <a:cs typeface="Microsoft YaHei" charset="-122"/>
                </a:rPr>
                <a:t>目的</a:t>
              </a:r>
              <a:endParaRPr kumimoji="1" lang="zh-CN" altLang="en-US" sz="2400" b="1" dirty="0">
                <a:solidFill>
                  <a:schemeClr val="bg1"/>
                </a:solidFill>
                <a:latin typeface="Microsoft YaHei" charset="-122"/>
                <a:ea typeface="Microsoft YaHei" charset="-122"/>
                <a:cs typeface="Microsoft YaHei" charset="-122"/>
              </a:endParaRPr>
            </a:p>
          </p:txBody>
        </p:sp>
      </p:grpSp>
    </p:spTree>
    <p:extLst>
      <p:ext uri="{BB962C8B-B14F-4D97-AF65-F5344CB8AC3E}">
        <p14:creationId xmlns:p14="http://schemas.microsoft.com/office/powerpoint/2010/main" val="8233764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35" name="组合 1"/>
          <p:cNvGrpSpPr/>
          <p:nvPr/>
        </p:nvGrpSpPr>
        <p:grpSpPr bwMode="auto">
          <a:xfrm>
            <a:off x="5222875" y="2244725"/>
            <a:ext cx="6237288" cy="2233613"/>
            <a:chOff x="5222408" y="2405563"/>
            <a:chExt cx="6238226" cy="2232768"/>
          </a:xfrm>
        </p:grpSpPr>
        <p:grpSp>
          <p:nvGrpSpPr>
            <p:cNvPr id="5136" name="组合 17"/>
            <p:cNvGrpSpPr/>
            <p:nvPr/>
          </p:nvGrpSpPr>
          <p:grpSpPr bwMode="auto">
            <a:xfrm>
              <a:off x="5226065" y="2405563"/>
              <a:ext cx="6234569" cy="1772715"/>
              <a:chOff x="271020" y="2420002"/>
              <a:chExt cx="6234569" cy="1772715"/>
            </a:xfrm>
          </p:grpSpPr>
          <p:sp>
            <p:nvSpPr>
              <p:cNvPr id="5138" name="文本框 18"/>
              <p:cNvSpPr txBox="1">
                <a:spLocks noChangeArrowheads="1"/>
              </p:cNvSpPr>
              <p:nvPr/>
            </p:nvSpPr>
            <p:spPr bwMode="auto">
              <a:xfrm>
                <a:off x="297950" y="2420002"/>
                <a:ext cx="4115955"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6000" b="1" i="0" u="none" strike="noStrike" kern="1200" cap="none" spc="0" normalizeH="0" baseline="0" noProof="0" dirty="0">
                    <a:ln>
                      <a:noFill/>
                    </a:ln>
                    <a:solidFill>
                      <a:srgbClr val="2DCCDF"/>
                    </a:solidFill>
                    <a:effectLst/>
                    <a:uLnTx/>
                    <a:uFillTx/>
                    <a:latin typeface="微软雅黑" panose="020B0503020204020204" pitchFamily="34" charset="-122"/>
                    <a:ea typeface="微软雅黑" panose="020B0503020204020204" pitchFamily="34" charset="-122"/>
                    <a:cs typeface="+mn-cs"/>
                  </a:rPr>
                  <a:t>Part  </a:t>
                </a:r>
                <a:r>
                  <a:rPr kumimoji="0" lang="en-US" altLang="zh-CN" sz="6000" b="1" i="0" u="none" strike="noStrike" kern="1200" cap="none" spc="0" normalizeH="0" baseline="0" noProof="0" dirty="0" smtClean="0">
                    <a:ln>
                      <a:noFill/>
                    </a:ln>
                    <a:solidFill>
                      <a:srgbClr val="2DCCDF"/>
                    </a:solidFill>
                    <a:effectLst/>
                    <a:uLnTx/>
                    <a:uFillTx/>
                    <a:latin typeface="微软雅黑" panose="020B0503020204020204" pitchFamily="34" charset="-122"/>
                    <a:ea typeface="微软雅黑" panose="020B0503020204020204" pitchFamily="34" charset="-122"/>
                    <a:cs typeface="+mn-cs"/>
                  </a:rPr>
                  <a:t>06</a:t>
                </a:r>
                <a:endParaRPr kumimoji="0" lang="zh-CN" altLang="en-US" sz="6000" b="1" i="0" u="none" strike="noStrike" kern="1200" cap="none" spc="0" normalizeH="0" baseline="0" noProof="0" dirty="0">
                  <a:ln>
                    <a:noFill/>
                  </a:ln>
                  <a:solidFill>
                    <a:srgbClr val="2DCCDF"/>
                  </a:solidFill>
                  <a:effectLst/>
                  <a:uLnTx/>
                  <a:uFillTx/>
                  <a:latin typeface="微软雅黑" panose="020B0503020204020204" pitchFamily="34" charset="-122"/>
                  <a:ea typeface="微软雅黑" panose="020B0503020204020204" pitchFamily="34" charset="-122"/>
                  <a:cs typeface="+mn-cs"/>
                </a:endParaRPr>
              </a:p>
            </p:txBody>
          </p:sp>
          <p:sp>
            <p:nvSpPr>
              <p:cNvPr id="5139" name="文本框 19"/>
              <p:cNvSpPr txBox="1">
                <a:spLocks noChangeArrowheads="1"/>
              </p:cNvSpPr>
              <p:nvPr/>
            </p:nvSpPr>
            <p:spPr bwMode="auto">
              <a:xfrm>
                <a:off x="271020" y="3269736"/>
                <a:ext cx="6234569" cy="922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lang="zh-CN" altLang="en-US" sz="5400" b="1" noProof="0" dirty="0" smtClean="0">
                    <a:solidFill>
                      <a:srgbClr val="F77258"/>
                    </a:solidFill>
                    <a:latin typeface="微软雅黑" panose="020B0503020204020204" pitchFamily="34" charset="-122"/>
                    <a:ea typeface="微软雅黑" panose="020B0503020204020204" pitchFamily="34" charset="-122"/>
                  </a:rPr>
                  <a:t>参考文献</a:t>
                </a:r>
                <a:endParaRPr kumimoji="0" lang="zh-CN" altLang="en-US" sz="5400" b="1" i="0" u="none" strike="noStrike" kern="1200" cap="none" spc="0" normalizeH="0" baseline="0" noProof="0" dirty="0">
                  <a:ln>
                    <a:noFill/>
                  </a:ln>
                  <a:solidFill>
                    <a:srgbClr val="F77258"/>
                  </a:solidFill>
                  <a:effectLst/>
                  <a:uLnTx/>
                  <a:uFillTx/>
                  <a:latin typeface="微软雅黑" panose="020B0503020204020204" pitchFamily="34" charset="-122"/>
                  <a:ea typeface="微软雅黑" panose="020B0503020204020204" pitchFamily="34" charset="-122"/>
                  <a:cs typeface="+mn-cs"/>
                </a:endParaRPr>
              </a:p>
            </p:txBody>
          </p:sp>
        </p:grpSp>
        <p:sp>
          <p:nvSpPr>
            <p:cNvPr id="5137" name="文本框 20"/>
            <p:cNvSpPr txBox="1">
              <a:spLocks noChangeArrowheads="1"/>
            </p:cNvSpPr>
            <p:nvPr/>
          </p:nvSpPr>
          <p:spPr bwMode="auto">
            <a:xfrm>
              <a:off x="5222408" y="4299777"/>
              <a:ext cx="605050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600" b="0" i="0" u="none" strike="noStrike" kern="1200" cap="none" spc="0" normalizeH="0" baseline="0" noProof="0" dirty="0" smtClean="0">
                  <a:ln>
                    <a:noFill/>
                  </a:ln>
                  <a:solidFill>
                    <a:srgbClr val="353A3E"/>
                  </a:solidFill>
                  <a:effectLst/>
                  <a:uLnTx/>
                  <a:uFillTx/>
                  <a:latin typeface="微软雅黑" panose="020B0503020204020204" pitchFamily="34" charset="-122"/>
                  <a:ea typeface="微软雅黑" panose="020B0503020204020204" pitchFamily="34" charset="-122"/>
                  <a:cs typeface="+mn-cs"/>
                </a:rPr>
                <a:t>REFERENCES</a:t>
              </a:r>
              <a:endParaRPr kumimoji="0" lang="zh-CN" altLang="en-US" sz="1600" b="0" i="0" u="none" strike="noStrike" kern="1200" cap="none" spc="0" normalizeH="0" baseline="0" noProof="0" dirty="0">
                <a:ln>
                  <a:noFill/>
                </a:ln>
                <a:solidFill>
                  <a:srgbClr val="353A3E"/>
                </a:solidFill>
                <a:effectLst/>
                <a:uLnTx/>
                <a:uFillTx/>
                <a:latin typeface="微软雅黑" panose="020B0503020204020204" pitchFamily="34" charset="-122"/>
                <a:ea typeface="微软雅黑" panose="020B0503020204020204" pitchFamily="34" charset="-122"/>
                <a:cs typeface="+mn-cs"/>
              </a:endParaRPr>
            </a:p>
          </p:txBody>
        </p:sp>
      </p:grpSp>
      <p:pic>
        <p:nvPicPr>
          <p:cNvPr id="20" name="图片 1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00" y="5743971"/>
            <a:ext cx="1277897" cy="1277897"/>
          </a:xfrm>
          <a:prstGeom prst="rect">
            <a:avLst/>
          </a:prstGeom>
        </p:spPr>
      </p:pic>
      <p:sp>
        <p:nvSpPr>
          <p:cNvPr id="21" name="等腰三角形 4"/>
          <p:cNvSpPr/>
          <p:nvPr/>
        </p:nvSpPr>
        <p:spPr>
          <a:xfrm rot="11374545">
            <a:off x="2130425" y="1654175"/>
            <a:ext cx="501650" cy="525463"/>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2DCCD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2" name="等腰三角形 4"/>
          <p:cNvSpPr/>
          <p:nvPr/>
        </p:nvSpPr>
        <p:spPr>
          <a:xfrm rot="20476330">
            <a:off x="1949450" y="2011363"/>
            <a:ext cx="1676400" cy="1760537"/>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3" name="等腰三角形 4"/>
          <p:cNvSpPr/>
          <p:nvPr/>
        </p:nvSpPr>
        <p:spPr>
          <a:xfrm>
            <a:off x="1379538" y="2217738"/>
            <a:ext cx="1282700" cy="1347787"/>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BF55D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4" name="等腰三角形 4"/>
          <p:cNvSpPr/>
          <p:nvPr/>
        </p:nvSpPr>
        <p:spPr>
          <a:xfrm>
            <a:off x="1252538" y="2532063"/>
            <a:ext cx="468312" cy="492125"/>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59E3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5" name="等腰三角形 4"/>
          <p:cNvSpPr/>
          <p:nvPr/>
        </p:nvSpPr>
        <p:spPr>
          <a:xfrm rot="746830">
            <a:off x="1998663" y="3535363"/>
            <a:ext cx="344487" cy="3619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5613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6" name="等腰三角形 4"/>
          <p:cNvSpPr/>
          <p:nvPr/>
        </p:nvSpPr>
        <p:spPr>
          <a:xfrm rot="3834254">
            <a:off x="1611313" y="4127500"/>
            <a:ext cx="342900" cy="3619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2DCCD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7" name="等腰三角形 4"/>
          <p:cNvSpPr/>
          <p:nvPr/>
        </p:nvSpPr>
        <p:spPr>
          <a:xfrm rot="3834254">
            <a:off x="1672431" y="4660107"/>
            <a:ext cx="244475" cy="255588"/>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8D84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8" name="等腰三角形 4"/>
          <p:cNvSpPr/>
          <p:nvPr/>
        </p:nvSpPr>
        <p:spPr>
          <a:xfrm rot="20057258">
            <a:off x="2133600" y="4494213"/>
            <a:ext cx="244475" cy="255587"/>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772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9" name="等腰三角形 4"/>
          <p:cNvSpPr/>
          <p:nvPr/>
        </p:nvSpPr>
        <p:spPr>
          <a:xfrm rot="3834254">
            <a:off x="2316957" y="4094956"/>
            <a:ext cx="461962" cy="485775"/>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8D84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0" name="等腰三角形 4"/>
          <p:cNvSpPr/>
          <p:nvPr/>
        </p:nvSpPr>
        <p:spPr>
          <a:xfrm rot="1648580">
            <a:off x="3402013" y="3717925"/>
            <a:ext cx="1177925" cy="12382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8D84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1" name="等腰三角形 4"/>
          <p:cNvSpPr/>
          <p:nvPr/>
        </p:nvSpPr>
        <p:spPr>
          <a:xfrm rot="12600000">
            <a:off x="2419350" y="3060700"/>
            <a:ext cx="1109663" cy="1165225"/>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2" name="等腰三角形 4"/>
          <p:cNvSpPr/>
          <p:nvPr/>
        </p:nvSpPr>
        <p:spPr>
          <a:xfrm rot="21025852">
            <a:off x="4132263" y="2724150"/>
            <a:ext cx="244475" cy="255588"/>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772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3" name="等腰三角形 4"/>
          <p:cNvSpPr/>
          <p:nvPr/>
        </p:nvSpPr>
        <p:spPr>
          <a:xfrm rot="21025852">
            <a:off x="2298700" y="1577975"/>
            <a:ext cx="244475" cy="257175"/>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772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859824955"/>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50000" decel="5000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0-#ppt_w/2"/>
                                          </p:val>
                                        </p:tav>
                                        <p:tav tm="100000">
                                          <p:val>
                                            <p:strVal val="#ppt_x"/>
                                          </p:val>
                                        </p:tav>
                                      </p:tavLst>
                                    </p:anim>
                                    <p:anim calcmode="lin" valueType="num">
                                      <p:cBhvr additive="base">
                                        <p:cTn id="8" dur="500" fill="hold"/>
                                        <p:tgtEl>
                                          <p:spTgt spid="21"/>
                                        </p:tgtEl>
                                        <p:attrNameLst>
                                          <p:attrName>ppt_y</p:attrName>
                                        </p:attrNameLst>
                                      </p:cBhvr>
                                      <p:tavLst>
                                        <p:tav tm="0">
                                          <p:val>
                                            <p:strVal val="#ppt_y"/>
                                          </p:val>
                                        </p:tav>
                                        <p:tav tm="100000">
                                          <p:val>
                                            <p:strVal val="#ppt_y"/>
                                          </p:val>
                                        </p:tav>
                                      </p:tavLst>
                                    </p:anim>
                                  </p:childTnLst>
                                </p:cTn>
                              </p:par>
                              <p:par>
                                <p:cTn id="9" presetID="2" presetClass="entr" presetSubtype="8" accel="50000" decel="50000"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anim calcmode="lin" valueType="num">
                                      <p:cBhvr additive="base">
                                        <p:cTn id="11" dur="500" fill="hold"/>
                                        <p:tgtEl>
                                          <p:spTgt spid="22"/>
                                        </p:tgtEl>
                                        <p:attrNameLst>
                                          <p:attrName>ppt_x</p:attrName>
                                        </p:attrNameLst>
                                      </p:cBhvr>
                                      <p:tavLst>
                                        <p:tav tm="0">
                                          <p:val>
                                            <p:strVal val="0-#ppt_w/2"/>
                                          </p:val>
                                        </p:tav>
                                        <p:tav tm="100000">
                                          <p:val>
                                            <p:strVal val="#ppt_x"/>
                                          </p:val>
                                        </p:tav>
                                      </p:tavLst>
                                    </p:anim>
                                    <p:anim calcmode="lin" valueType="num">
                                      <p:cBhvr additive="base">
                                        <p:cTn id="12" dur="500" fill="hold"/>
                                        <p:tgtEl>
                                          <p:spTgt spid="22"/>
                                        </p:tgtEl>
                                        <p:attrNameLst>
                                          <p:attrName>ppt_y</p:attrName>
                                        </p:attrNameLst>
                                      </p:cBhvr>
                                      <p:tavLst>
                                        <p:tav tm="0">
                                          <p:val>
                                            <p:strVal val="#ppt_y"/>
                                          </p:val>
                                        </p:tav>
                                        <p:tav tm="100000">
                                          <p:val>
                                            <p:strVal val="#ppt_y"/>
                                          </p:val>
                                        </p:tav>
                                      </p:tavLst>
                                    </p:anim>
                                  </p:childTnLst>
                                </p:cTn>
                              </p:par>
                              <p:par>
                                <p:cTn id="13" presetID="2" presetClass="entr" presetSubtype="8" accel="50000" decel="50000"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anim calcmode="lin" valueType="num">
                                      <p:cBhvr additive="base">
                                        <p:cTn id="15" dur="500" fill="hold"/>
                                        <p:tgtEl>
                                          <p:spTgt spid="23"/>
                                        </p:tgtEl>
                                        <p:attrNameLst>
                                          <p:attrName>ppt_x</p:attrName>
                                        </p:attrNameLst>
                                      </p:cBhvr>
                                      <p:tavLst>
                                        <p:tav tm="0">
                                          <p:val>
                                            <p:strVal val="0-#ppt_w/2"/>
                                          </p:val>
                                        </p:tav>
                                        <p:tav tm="100000">
                                          <p:val>
                                            <p:strVal val="#ppt_x"/>
                                          </p:val>
                                        </p:tav>
                                      </p:tavLst>
                                    </p:anim>
                                    <p:anim calcmode="lin" valueType="num">
                                      <p:cBhvr additive="base">
                                        <p:cTn id="16" dur="500" fill="hold"/>
                                        <p:tgtEl>
                                          <p:spTgt spid="23"/>
                                        </p:tgtEl>
                                        <p:attrNameLst>
                                          <p:attrName>ppt_y</p:attrName>
                                        </p:attrNameLst>
                                      </p:cBhvr>
                                      <p:tavLst>
                                        <p:tav tm="0">
                                          <p:val>
                                            <p:strVal val="#ppt_y"/>
                                          </p:val>
                                        </p:tav>
                                        <p:tav tm="100000">
                                          <p:val>
                                            <p:strVal val="#ppt_y"/>
                                          </p:val>
                                        </p:tav>
                                      </p:tavLst>
                                    </p:anim>
                                  </p:childTnLst>
                                </p:cTn>
                              </p:par>
                              <p:par>
                                <p:cTn id="17" presetID="2" presetClass="entr" presetSubtype="8" accel="50000" decel="50000" fill="hold" grpId="0" nodeType="withEffect">
                                  <p:stCondLst>
                                    <p:cond delay="0"/>
                                  </p:stCondLst>
                                  <p:childTnLst>
                                    <p:set>
                                      <p:cBhvr>
                                        <p:cTn id="18" dur="1" fill="hold">
                                          <p:stCondLst>
                                            <p:cond delay="0"/>
                                          </p:stCondLst>
                                        </p:cTn>
                                        <p:tgtEl>
                                          <p:spTgt spid="24"/>
                                        </p:tgtEl>
                                        <p:attrNameLst>
                                          <p:attrName>style.visibility</p:attrName>
                                        </p:attrNameLst>
                                      </p:cBhvr>
                                      <p:to>
                                        <p:strVal val="visible"/>
                                      </p:to>
                                    </p:set>
                                    <p:anim calcmode="lin" valueType="num">
                                      <p:cBhvr additive="base">
                                        <p:cTn id="19" dur="500" fill="hold"/>
                                        <p:tgtEl>
                                          <p:spTgt spid="24"/>
                                        </p:tgtEl>
                                        <p:attrNameLst>
                                          <p:attrName>ppt_x</p:attrName>
                                        </p:attrNameLst>
                                      </p:cBhvr>
                                      <p:tavLst>
                                        <p:tav tm="0">
                                          <p:val>
                                            <p:strVal val="0-#ppt_w/2"/>
                                          </p:val>
                                        </p:tav>
                                        <p:tav tm="100000">
                                          <p:val>
                                            <p:strVal val="#ppt_x"/>
                                          </p:val>
                                        </p:tav>
                                      </p:tavLst>
                                    </p:anim>
                                    <p:anim calcmode="lin" valueType="num">
                                      <p:cBhvr additive="base">
                                        <p:cTn id="20" dur="500" fill="hold"/>
                                        <p:tgtEl>
                                          <p:spTgt spid="24"/>
                                        </p:tgtEl>
                                        <p:attrNameLst>
                                          <p:attrName>ppt_y</p:attrName>
                                        </p:attrNameLst>
                                      </p:cBhvr>
                                      <p:tavLst>
                                        <p:tav tm="0">
                                          <p:val>
                                            <p:strVal val="#ppt_y"/>
                                          </p:val>
                                        </p:tav>
                                        <p:tav tm="100000">
                                          <p:val>
                                            <p:strVal val="#ppt_y"/>
                                          </p:val>
                                        </p:tav>
                                      </p:tavLst>
                                    </p:anim>
                                  </p:childTnLst>
                                </p:cTn>
                              </p:par>
                              <p:par>
                                <p:cTn id="21" presetID="2" presetClass="entr" presetSubtype="8" accel="50000" decel="50000" fill="hold" grpId="0" nodeType="withEffect">
                                  <p:stCondLst>
                                    <p:cond delay="0"/>
                                  </p:stCondLst>
                                  <p:childTnLst>
                                    <p:set>
                                      <p:cBhvr>
                                        <p:cTn id="22" dur="1" fill="hold">
                                          <p:stCondLst>
                                            <p:cond delay="0"/>
                                          </p:stCondLst>
                                        </p:cTn>
                                        <p:tgtEl>
                                          <p:spTgt spid="25"/>
                                        </p:tgtEl>
                                        <p:attrNameLst>
                                          <p:attrName>style.visibility</p:attrName>
                                        </p:attrNameLst>
                                      </p:cBhvr>
                                      <p:to>
                                        <p:strVal val="visible"/>
                                      </p:to>
                                    </p:set>
                                    <p:anim calcmode="lin" valueType="num">
                                      <p:cBhvr additive="base">
                                        <p:cTn id="23" dur="500" fill="hold"/>
                                        <p:tgtEl>
                                          <p:spTgt spid="25"/>
                                        </p:tgtEl>
                                        <p:attrNameLst>
                                          <p:attrName>ppt_x</p:attrName>
                                        </p:attrNameLst>
                                      </p:cBhvr>
                                      <p:tavLst>
                                        <p:tav tm="0">
                                          <p:val>
                                            <p:strVal val="0-#ppt_w/2"/>
                                          </p:val>
                                        </p:tav>
                                        <p:tav tm="100000">
                                          <p:val>
                                            <p:strVal val="#ppt_x"/>
                                          </p:val>
                                        </p:tav>
                                      </p:tavLst>
                                    </p:anim>
                                    <p:anim calcmode="lin" valueType="num">
                                      <p:cBhvr additive="base">
                                        <p:cTn id="24" dur="500" fill="hold"/>
                                        <p:tgtEl>
                                          <p:spTgt spid="25"/>
                                        </p:tgtEl>
                                        <p:attrNameLst>
                                          <p:attrName>ppt_y</p:attrName>
                                        </p:attrNameLst>
                                      </p:cBhvr>
                                      <p:tavLst>
                                        <p:tav tm="0">
                                          <p:val>
                                            <p:strVal val="#ppt_y"/>
                                          </p:val>
                                        </p:tav>
                                        <p:tav tm="100000">
                                          <p:val>
                                            <p:strVal val="#ppt_y"/>
                                          </p:val>
                                        </p:tav>
                                      </p:tavLst>
                                    </p:anim>
                                  </p:childTnLst>
                                </p:cTn>
                              </p:par>
                              <p:par>
                                <p:cTn id="25" presetID="2" presetClass="entr" presetSubtype="8" accel="50000" decel="50000" fill="hold" grpId="0" nodeType="withEffect">
                                  <p:stCondLst>
                                    <p:cond delay="0"/>
                                  </p:stCondLst>
                                  <p:childTnLst>
                                    <p:set>
                                      <p:cBhvr>
                                        <p:cTn id="26" dur="1" fill="hold">
                                          <p:stCondLst>
                                            <p:cond delay="0"/>
                                          </p:stCondLst>
                                        </p:cTn>
                                        <p:tgtEl>
                                          <p:spTgt spid="26"/>
                                        </p:tgtEl>
                                        <p:attrNameLst>
                                          <p:attrName>style.visibility</p:attrName>
                                        </p:attrNameLst>
                                      </p:cBhvr>
                                      <p:to>
                                        <p:strVal val="visible"/>
                                      </p:to>
                                    </p:set>
                                    <p:anim calcmode="lin" valueType="num">
                                      <p:cBhvr additive="base">
                                        <p:cTn id="27" dur="500" fill="hold"/>
                                        <p:tgtEl>
                                          <p:spTgt spid="26"/>
                                        </p:tgtEl>
                                        <p:attrNameLst>
                                          <p:attrName>ppt_x</p:attrName>
                                        </p:attrNameLst>
                                      </p:cBhvr>
                                      <p:tavLst>
                                        <p:tav tm="0">
                                          <p:val>
                                            <p:strVal val="0-#ppt_w/2"/>
                                          </p:val>
                                        </p:tav>
                                        <p:tav tm="100000">
                                          <p:val>
                                            <p:strVal val="#ppt_x"/>
                                          </p:val>
                                        </p:tav>
                                      </p:tavLst>
                                    </p:anim>
                                    <p:anim calcmode="lin" valueType="num">
                                      <p:cBhvr additive="base">
                                        <p:cTn id="28" dur="500" fill="hold"/>
                                        <p:tgtEl>
                                          <p:spTgt spid="26"/>
                                        </p:tgtEl>
                                        <p:attrNameLst>
                                          <p:attrName>ppt_y</p:attrName>
                                        </p:attrNameLst>
                                      </p:cBhvr>
                                      <p:tavLst>
                                        <p:tav tm="0">
                                          <p:val>
                                            <p:strVal val="#ppt_y"/>
                                          </p:val>
                                        </p:tav>
                                        <p:tav tm="100000">
                                          <p:val>
                                            <p:strVal val="#ppt_y"/>
                                          </p:val>
                                        </p:tav>
                                      </p:tavLst>
                                    </p:anim>
                                  </p:childTnLst>
                                </p:cTn>
                              </p:par>
                              <p:par>
                                <p:cTn id="29" presetID="2" presetClass="entr" presetSubtype="8" accel="50000" decel="50000" fill="hold" grpId="0" nodeType="withEffect">
                                  <p:stCondLst>
                                    <p:cond delay="0"/>
                                  </p:stCondLst>
                                  <p:childTnLst>
                                    <p:set>
                                      <p:cBhvr>
                                        <p:cTn id="30" dur="1" fill="hold">
                                          <p:stCondLst>
                                            <p:cond delay="0"/>
                                          </p:stCondLst>
                                        </p:cTn>
                                        <p:tgtEl>
                                          <p:spTgt spid="27"/>
                                        </p:tgtEl>
                                        <p:attrNameLst>
                                          <p:attrName>style.visibility</p:attrName>
                                        </p:attrNameLst>
                                      </p:cBhvr>
                                      <p:to>
                                        <p:strVal val="visible"/>
                                      </p:to>
                                    </p:set>
                                    <p:anim calcmode="lin" valueType="num">
                                      <p:cBhvr additive="base">
                                        <p:cTn id="31" dur="500" fill="hold"/>
                                        <p:tgtEl>
                                          <p:spTgt spid="27"/>
                                        </p:tgtEl>
                                        <p:attrNameLst>
                                          <p:attrName>ppt_x</p:attrName>
                                        </p:attrNameLst>
                                      </p:cBhvr>
                                      <p:tavLst>
                                        <p:tav tm="0">
                                          <p:val>
                                            <p:strVal val="0-#ppt_w/2"/>
                                          </p:val>
                                        </p:tav>
                                        <p:tav tm="100000">
                                          <p:val>
                                            <p:strVal val="#ppt_x"/>
                                          </p:val>
                                        </p:tav>
                                      </p:tavLst>
                                    </p:anim>
                                    <p:anim calcmode="lin" valueType="num">
                                      <p:cBhvr additive="base">
                                        <p:cTn id="32" dur="500" fill="hold"/>
                                        <p:tgtEl>
                                          <p:spTgt spid="27"/>
                                        </p:tgtEl>
                                        <p:attrNameLst>
                                          <p:attrName>ppt_y</p:attrName>
                                        </p:attrNameLst>
                                      </p:cBhvr>
                                      <p:tavLst>
                                        <p:tav tm="0">
                                          <p:val>
                                            <p:strVal val="#ppt_y"/>
                                          </p:val>
                                        </p:tav>
                                        <p:tav tm="100000">
                                          <p:val>
                                            <p:strVal val="#ppt_y"/>
                                          </p:val>
                                        </p:tav>
                                      </p:tavLst>
                                    </p:anim>
                                  </p:childTnLst>
                                </p:cTn>
                              </p:par>
                              <p:par>
                                <p:cTn id="33" presetID="2" presetClass="entr" presetSubtype="8" accel="50000" decel="50000" fill="hold" grpId="0" nodeType="withEffect">
                                  <p:stCondLst>
                                    <p:cond delay="0"/>
                                  </p:stCondLst>
                                  <p:childTnLst>
                                    <p:set>
                                      <p:cBhvr>
                                        <p:cTn id="34" dur="1" fill="hold">
                                          <p:stCondLst>
                                            <p:cond delay="0"/>
                                          </p:stCondLst>
                                        </p:cTn>
                                        <p:tgtEl>
                                          <p:spTgt spid="28"/>
                                        </p:tgtEl>
                                        <p:attrNameLst>
                                          <p:attrName>style.visibility</p:attrName>
                                        </p:attrNameLst>
                                      </p:cBhvr>
                                      <p:to>
                                        <p:strVal val="visible"/>
                                      </p:to>
                                    </p:set>
                                    <p:anim calcmode="lin" valueType="num">
                                      <p:cBhvr additive="base">
                                        <p:cTn id="35" dur="500" fill="hold"/>
                                        <p:tgtEl>
                                          <p:spTgt spid="28"/>
                                        </p:tgtEl>
                                        <p:attrNameLst>
                                          <p:attrName>ppt_x</p:attrName>
                                        </p:attrNameLst>
                                      </p:cBhvr>
                                      <p:tavLst>
                                        <p:tav tm="0">
                                          <p:val>
                                            <p:strVal val="0-#ppt_w/2"/>
                                          </p:val>
                                        </p:tav>
                                        <p:tav tm="100000">
                                          <p:val>
                                            <p:strVal val="#ppt_x"/>
                                          </p:val>
                                        </p:tav>
                                      </p:tavLst>
                                    </p:anim>
                                    <p:anim calcmode="lin" valueType="num">
                                      <p:cBhvr additive="base">
                                        <p:cTn id="36" dur="500" fill="hold"/>
                                        <p:tgtEl>
                                          <p:spTgt spid="28"/>
                                        </p:tgtEl>
                                        <p:attrNameLst>
                                          <p:attrName>ppt_y</p:attrName>
                                        </p:attrNameLst>
                                      </p:cBhvr>
                                      <p:tavLst>
                                        <p:tav tm="0">
                                          <p:val>
                                            <p:strVal val="#ppt_y"/>
                                          </p:val>
                                        </p:tav>
                                        <p:tav tm="100000">
                                          <p:val>
                                            <p:strVal val="#ppt_y"/>
                                          </p:val>
                                        </p:tav>
                                      </p:tavLst>
                                    </p:anim>
                                  </p:childTnLst>
                                </p:cTn>
                              </p:par>
                              <p:par>
                                <p:cTn id="37" presetID="2" presetClass="entr" presetSubtype="8" accel="50000" decel="50000" fill="hold" grpId="0" nodeType="withEffect">
                                  <p:stCondLst>
                                    <p:cond delay="0"/>
                                  </p:stCondLst>
                                  <p:childTnLst>
                                    <p:set>
                                      <p:cBhvr>
                                        <p:cTn id="38" dur="1" fill="hold">
                                          <p:stCondLst>
                                            <p:cond delay="0"/>
                                          </p:stCondLst>
                                        </p:cTn>
                                        <p:tgtEl>
                                          <p:spTgt spid="29"/>
                                        </p:tgtEl>
                                        <p:attrNameLst>
                                          <p:attrName>style.visibility</p:attrName>
                                        </p:attrNameLst>
                                      </p:cBhvr>
                                      <p:to>
                                        <p:strVal val="visible"/>
                                      </p:to>
                                    </p:set>
                                    <p:anim calcmode="lin" valueType="num">
                                      <p:cBhvr additive="base">
                                        <p:cTn id="39" dur="500" fill="hold"/>
                                        <p:tgtEl>
                                          <p:spTgt spid="29"/>
                                        </p:tgtEl>
                                        <p:attrNameLst>
                                          <p:attrName>ppt_x</p:attrName>
                                        </p:attrNameLst>
                                      </p:cBhvr>
                                      <p:tavLst>
                                        <p:tav tm="0">
                                          <p:val>
                                            <p:strVal val="0-#ppt_w/2"/>
                                          </p:val>
                                        </p:tav>
                                        <p:tav tm="100000">
                                          <p:val>
                                            <p:strVal val="#ppt_x"/>
                                          </p:val>
                                        </p:tav>
                                      </p:tavLst>
                                    </p:anim>
                                    <p:anim calcmode="lin" valueType="num">
                                      <p:cBhvr additive="base">
                                        <p:cTn id="40" dur="500" fill="hold"/>
                                        <p:tgtEl>
                                          <p:spTgt spid="29"/>
                                        </p:tgtEl>
                                        <p:attrNameLst>
                                          <p:attrName>ppt_y</p:attrName>
                                        </p:attrNameLst>
                                      </p:cBhvr>
                                      <p:tavLst>
                                        <p:tav tm="0">
                                          <p:val>
                                            <p:strVal val="#ppt_y"/>
                                          </p:val>
                                        </p:tav>
                                        <p:tav tm="100000">
                                          <p:val>
                                            <p:strVal val="#ppt_y"/>
                                          </p:val>
                                        </p:tav>
                                      </p:tavLst>
                                    </p:anim>
                                  </p:childTnLst>
                                </p:cTn>
                              </p:par>
                              <p:par>
                                <p:cTn id="41" presetID="2" presetClass="entr" presetSubtype="8" accel="50000" decel="50000" fill="hold" grpId="0" nodeType="withEffect">
                                  <p:stCondLst>
                                    <p:cond delay="0"/>
                                  </p:stCondLst>
                                  <p:childTnLst>
                                    <p:set>
                                      <p:cBhvr>
                                        <p:cTn id="42" dur="1" fill="hold">
                                          <p:stCondLst>
                                            <p:cond delay="0"/>
                                          </p:stCondLst>
                                        </p:cTn>
                                        <p:tgtEl>
                                          <p:spTgt spid="31"/>
                                        </p:tgtEl>
                                        <p:attrNameLst>
                                          <p:attrName>style.visibility</p:attrName>
                                        </p:attrNameLst>
                                      </p:cBhvr>
                                      <p:to>
                                        <p:strVal val="visible"/>
                                      </p:to>
                                    </p:set>
                                    <p:anim calcmode="lin" valueType="num">
                                      <p:cBhvr additive="base">
                                        <p:cTn id="43" dur="500" fill="hold"/>
                                        <p:tgtEl>
                                          <p:spTgt spid="31"/>
                                        </p:tgtEl>
                                        <p:attrNameLst>
                                          <p:attrName>ppt_x</p:attrName>
                                        </p:attrNameLst>
                                      </p:cBhvr>
                                      <p:tavLst>
                                        <p:tav tm="0">
                                          <p:val>
                                            <p:strVal val="0-#ppt_w/2"/>
                                          </p:val>
                                        </p:tav>
                                        <p:tav tm="100000">
                                          <p:val>
                                            <p:strVal val="#ppt_x"/>
                                          </p:val>
                                        </p:tav>
                                      </p:tavLst>
                                    </p:anim>
                                    <p:anim calcmode="lin" valueType="num">
                                      <p:cBhvr additive="base">
                                        <p:cTn id="44" dur="500" fill="hold"/>
                                        <p:tgtEl>
                                          <p:spTgt spid="31"/>
                                        </p:tgtEl>
                                        <p:attrNameLst>
                                          <p:attrName>ppt_y</p:attrName>
                                        </p:attrNameLst>
                                      </p:cBhvr>
                                      <p:tavLst>
                                        <p:tav tm="0">
                                          <p:val>
                                            <p:strVal val="#ppt_y"/>
                                          </p:val>
                                        </p:tav>
                                        <p:tav tm="100000">
                                          <p:val>
                                            <p:strVal val="#ppt_y"/>
                                          </p:val>
                                        </p:tav>
                                      </p:tavLst>
                                    </p:anim>
                                  </p:childTnLst>
                                </p:cTn>
                              </p:par>
                              <p:par>
                                <p:cTn id="45" presetID="2" presetClass="entr" presetSubtype="8" accel="50000" decel="50000" fill="hold" grpId="0" nodeType="withEffect">
                                  <p:stCondLst>
                                    <p:cond delay="0"/>
                                  </p:stCondLst>
                                  <p:childTnLst>
                                    <p:set>
                                      <p:cBhvr>
                                        <p:cTn id="46" dur="1" fill="hold">
                                          <p:stCondLst>
                                            <p:cond delay="0"/>
                                          </p:stCondLst>
                                        </p:cTn>
                                        <p:tgtEl>
                                          <p:spTgt spid="32"/>
                                        </p:tgtEl>
                                        <p:attrNameLst>
                                          <p:attrName>style.visibility</p:attrName>
                                        </p:attrNameLst>
                                      </p:cBhvr>
                                      <p:to>
                                        <p:strVal val="visible"/>
                                      </p:to>
                                    </p:set>
                                    <p:anim calcmode="lin" valueType="num">
                                      <p:cBhvr additive="base">
                                        <p:cTn id="47" dur="500" fill="hold"/>
                                        <p:tgtEl>
                                          <p:spTgt spid="32"/>
                                        </p:tgtEl>
                                        <p:attrNameLst>
                                          <p:attrName>ppt_x</p:attrName>
                                        </p:attrNameLst>
                                      </p:cBhvr>
                                      <p:tavLst>
                                        <p:tav tm="0">
                                          <p:val>
                                            <p:strVal val="0-#ppt_w/2"/>
                                          </p:val>
                                        </p:tav>
                                        <p:tav tm="100000">
                                          <p:val>
                                            <p:strVal val="#ppt_x"/>
                                          </p:val>
                                        </p:tav>
                                      </p:tavLst>
                                    </p:anim>
                                    <p:anim calcmode="lin" valueType="num">
                                      <p:cBhvr additive="base">
                                        <p:cTn id="48" dur="500" fill="hold"/>
                                        <p:tgtEl>
                                          <p:spTgt spid="32"/>
                                        </p:tgtEl>
                                        <p:attrNameLst>
                                          <p:attrName>ppt_y</p:attrName>
                                        </p:attrNameLst>
                                      </p:cBhvr>
                                      <p:tavLst>
                                        <p:tav tm="0">
                                          <p:val>
                                            <p:strVal val="#ppt_y"/>
                                          </p:val>
                                        </p:tav>
                                        <p:tav tm="100000">
                                          <p:val>
                                            <p:strVal val="#ppt_y"/>
                                          </p:val>
                                        </p:tav>
                                      </p:tavLst>
                                    </p:anim>
                                  </p:childTnLst>
                                </p:cTn>
                              </p:par>
                              <p:par>
                                <p:cTn id="49" presetID="2" presetClass="entr" presetSubtype="8" accel="50000" decel="50000" fill="hold" grpId="0" nodeType="withEffect">
                                  <p:stCondLst>
                                    <p:cond delay="0"/>
                                  </p:stCondLst>
                                  <p:childTnLst>
                                    <p:set>
                                      <p:cBhvr>
                                        <p:cTn id="50" dur="1" fill="hold">
                                          <p:stCondLst>
                                            <p:cond delay="0"/>
                                          </p:stCondLst>
                                        </p:cTn>
                                        <p:tgtEl>
                                          <p:spTgt spid="33"/>
                                        </p:tgtEl>
                                        <p:attrNameLst>
                                          <p:attrName>style.visibility</p:attrName>
                                        </p:attrNameLst>
                                      </p:cBhvr>
                                      <p:to>
                                        <p:strVal val="visible"/>
                                      </p:to>
                                    </p:set>
                                    <p:anim calcmode="lin" valueType="num">
                                      <p:cBhvr additive="base">
                                        <p:cTn id="51" dur="500" fill="hold"/>
                                        <p:tgtEl>
                                          <p:spTgt spid="33"/>
                                        </p:tgtEl>
                                        <p:attrNameLst>
                                          <p:attrName>ppt_x</p:attrName>
                                        </p:attrNameLst>
                                      </p:cBhvr>
                                      <p:tavLst>
                                        <p:tav tm="0">
                                          <p:val>
                                            <p:strVal val="0-#ppt_w/2"/>
                                          </p:val>
                                        </p:tav>
                                        <p:tav tm="100000">
                                          <p:val>
                                            <p:strVal val="#ppt_x"/>
                                          </p:val>
                                        </p:tav>
                                      </p:tavLst>
                                    </p:anim>
                                    <p:anim calcmode="lin" valueType="num">
                                      <p:cBhvr additive="base">
                                        <p:cTn id="52" dur="500" fill="hold"/>
                                        <p:tgtEl>
                                          <p:spTgt spid="33"/>
                                        </p:tgtEl>
                                        <p:attrNameLst>
                                          <p:attrName>ppt_y</p:attrName>
                                        </p:attrNameLst>
                                      </p:cBhvr>
                                      <p:tavLst>
                                        <p:tav tm="0">
                                          <p:val>
                                            <p:strVal val="#ppt_y"/>
                                          </p:val>
                                        </p:tav>
                                        <p:tav tm="100000">
                                          <p:val>
                                            <p:strVal val="#ppt_y"/>
                                          </p:val>
                                        </p:tav>
                                      </p:tavLst>
                                    </p:anim>
                                  </p:childTnLst>
                                </p:cTn>
                              </p:par>
                              <p:par>
                                <p:cTn id="53" presetID="2" presetClass="entr" presetSubtype="8" accel="50000" decel="50000" fill="hold" grpId="0" nodeType="withEffect">
                                  <p:stCondLst>
                                    <p:cond delay="0"/>
                                  </p:stCondLst>
                                  <p:childTnLst>
                                    <p:set>
                                      <p:cBhvr>
                                        <p:cTn id="54" dur="1" fill="hold">
                                          <p:stCondLst>
                                            <p:cond delay="0"/>
                                          </p:stCondLst>
                                        </p:cTn>
                                        <p:tgtEl>
                                          <p:spTgt spid="30"/>
                                        </p:tgtEl>
                                        <p:attrNameLst>
                                          <p:attrName>style.visibility</p:attrName>
                                        </p:attrNameLst>
                                      </p:cBhvr>
                                      <p:to>
                                        <p:strVal val="visible"/>
                                      </p:to>
                                    </p:set>
                                    <p:anim calcmode="lin" valueType="num">
                                      <p:cBhvr additive="base">
                                        <p:cTn id="55" dur="500" fill="hold"/>
                                        <p:tgtEl>
                                          <p:spTgt spid="30"/>
                                        </p:tgtEl>
                                        <p:attrNameLst>
                                          <p:attrName>ppt_x</p:attrName>
                                        </p:attrNameLst>
                                      </p:cBhvr>
                                      <p:tavLst>
                                        <p:tav tm="0">
                                          <p:val>
                                            <p:strVal val="0-#ppt_w/2"/>
                                          </p:val>
                                        </p:tav>
                                        <p:tav tm="100000">
                                          <p:val>
                                            <p:strVal val="#ppt_x"/>
                                          </p:val>
                                        </p:tav>
                                      </p:tavLst>
                                    </p:anim>
                                    <p:anim calcmode="lin" valueType="num">
                                      <p:cBhvr additive="base">
                                        <p:cTn id="56" dur="500" fill="hold"/>
                                        <p:tgtEl>
                                          <p:spTgt spid="3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文本框 23"/>
          <p:cNvSpPr txBox="1">
            <a:spLocks noChangeArrowheads="1"/>
          </p:cNvSpPr>
          <p:nvPr/>
        </p:nvSpPr>
        <p:spPr bwMode="auto">
          <a:xfrm>
            <a:off x="739775" y="298450"/>
            <a:ext cx="20335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lang="zh-CN" altLang="en-US" sz="2000" b="1" noProof="0" dirty="0" smtClean="0">
                <a:solidFill>
                  <a:srgbClr val="F77258"/>
                </a:solidFill>
                <a:latin typeface="微软雅黑" panose="020B0503020204020204" pitchFamily="34" charset="-122"/>
                <a:ea typeface="微软雅黑" panose="020B0503020204020204" pitchFamily="34" charset="-122"/>
              </a:rPr>
              <a:t>参考文献</a:t>
            </a:r>
            <a:endParaRPr kumimoji="0" lang="zh-CN" altLang="en-US" sz="2000" b="1" i="0" u="none" strike="noStrike" kern="1200" cap="none" spc="0" normalizeH="0" baseline="0" noProof="0" dirty="0">
              <a:ln>
                <a:noFill/>
              </a:ln>
              <a:solidFill>
                <a:srgbClr val="F77258"/>
              </a:solidFill>
              <a:effectLst/>
              <a:uLnTx/>
              <a:uFillTx/>
              <a:latin typeface="微软雅黑" panose="020B0503020204020204" pitchFamily="34" charset="-122"/>
              <a:ea typeface="微软雅黑" panose="020B0503020204020204" pitchFamily="34" charset="-122"/>
              <a:cs typeface="+mn-cs"/>
            </a:endParaRPr>
          </a:p>
        </p:txBody>
      </p:sp>
      <p:grpSp>
        <p:nvGrpSpPr>
          <p:cNvPr id="16387" name="组合 29"/>
          <p:cNvGrpSpPr/>
          <p:nvPr/>
        </p:nvGrpSpPr>
        <p:grpSpPr bwMode="auto">
          <a:xfrm>
            <a:off x="338138" y="293688"/>
            <a:ext cx="333375" cy="411162"/>
            <a:chOff x="10668001" y="925959"/>
            <a:chExt cx="444498" cy="545940"/>
          </a:xfrm>
        </p:grpSpPr>
        <p:sp>
          <p:nvSpPr>
            <p:cNvPr id="28" name="等腰三角形 27"/>
            <p:cNvSpPr/>
            <p:nvPr/>
          </p:nvSpPr>
          <p:spPr>
            <a:xfrm rot="5400000">
              <a:off x="10633062" y="1005163"/>
              <a:ext cx="501675" cy="431798"/>
            </a:xfrm>
            <a:prstGeom prst="triangle">
              <a:avLst/>
            </a:pr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9" name="等腰三角形 28"/>
            <p:cNvSpPr/>
            <p:nvPr/>
          </p:nvSpPr>
          <p:spPr>
            <a:xfrm rot="5400000">
              <a:off x="10705952" y="955741"/>
              <a:ext cx="436330" cy="376765"/>
            </a:xfrm>
            <a:prstGeom prst="triangle">
              <a:avLst/>
            </a:pr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grpSp>
        <p:nvGrpSpPr>
          <p:cNvPr id="6" name="Group 2"/>
          <p:cNvGrpSpPr/>
          <p:nvPr/>
        </p:nvGrpSpPr>
        <p:grpSpPr>
          <a:xfrm>
            <a:off x="4394819" y="1885348"/>
            <a:ext cx="3402363" cy="3321353"/>
            <a:chOff x="2971800" y="1123056"/>
            <a:chExt cx="3200400" cy="3124199"/>
          </a:xfrm>
          <a:solidFill>
            <a:srgbClr val="F77258"/>
          </a:solidFill>
        </p:grpSpPr>
        <p:sp>
          <p:nvSpPr>
            <p:cNvPr id="7" name="Freeform 5"/>
            <p:cNvSpPr/>
            <p:nvPr/>
          </p:nvSpPr>
          <p:spPr bwMode="auto">
            <a:xfrm>
              <a:off x="3028818" y="1123056"/>
              <a:ext cx="2487827" cy="2473554"/>
            </a:xfrm>
            <a:custGeom>
              <a:avLst/>
              <a:gdLst>
                <a:gd name="T0" fmla="*/ 2100 w 2100"/>
                <a:gd name="T1" fmla="*/ 630 h 2147"/>
                <a:gd name="T2" fmla="*/ 634 w 2100"/>
                <a:gd name="T3" fmla="*/ 510 h 2147"/>
                <a:gd name="T4" fmla="*/ 1574 w 2100"/>
                <a:gd name="T5" fmla="*/ 1621 h 2147"/>
                <a:gd name="T6" fmla="*/ 991 w 2100"/>
                <a:gd name="T7" fmla="*/ 1572 h 2147"/>
                <a:gd name="T8" fmla="*/ 2100 w 2100"/>
                <a:gd name="T9" fmla="*/ 630 h 2147"/>
              </a:gdLst>
              <a:ahLst/>
              <a:cxnLst>
                <a:cxn ang="0">
                  <a:pos x="T0" y="T1"/>
                </a:cxn>
                <a:cxn ang="0">
                  <a:pos x="T2" y="T3"/>
                </a:cxn>
                <a:cxn ang="0">
                  <a:pos x="T4" y="T5"/>
                </a:cxn>
                <a:cxn ang="0">
                  <a:pos x="T6" y="T7"/>
                </a:cxn>
                <a:cxn ang="0">
                  <a:pos x="T8" y="T9"/>
                </a:cxn>
              </a:cxnLst>
              <a:rect l="0" t="0" r="r" b="b"/>
              <a:pathLst>
                <a:path w="2100" h="2147">
                  <a:moveTo>
                    <a:pt x="2100" y="630"/>
                  </a:moveTo>
                  <a:cubicBezTo>
                    <a:pt x="1728" y="193"/>
                    <a:pt x="1072" y="139"/>
                    <a:pt x="634" y="510"/>
                  </a:cubicBezTo>
                  <a:cubicBezTo>
                    <a:pt x="0" y="1047"/>
                    <a:pt x="953" y="2147"/>
                    <a:pt x="1574" y="1621"/>
                  </a:cubicBezTo>
                  <a:cubicBezTo>
                    <a:pt x="1400" y="1768"/>
                    <a:pt x="1139" y="1747"/>
                    <a:pt x="991" y="1572"/>
                  </a:cubicBezTo>
                  <a:cubicBezTo>
                    <a:pt x="466" y="952"/>
                    <a:pt x="1563" y="0"/>
                    <a:pt x="2100" y="630"/>
                  </a:cubicBezTo>
                  <a:close/>
                </a:path>
              </a:pathLst>
            </a:custGeom>
            <a:solidFill>
              <a:srgbClr val="FF6CE4"/>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cs"/>
              </a:endParaRPr>
            </a:p>
          </p:txBody>
        </p:sp>
        <p:sp>
          <p:nvSpPr>
            <p:cNvPr id="8" name="Freeform 6"/>
            <p:cNvSpPr/>
            <p:nvPr/>
          </p:nvSpPr>
          <p:spPr bwMode="auto">
            <a:xfrm>
              <a:off x="3634920" y="1180212"/>
              <a:ext cx="2537280" cy="2416398"/>
            </a:xfrm>
            <a:custGeom>
              <a:avLst/>
              <a:gdLst>
                <a:gd name="T0" fmla="*/ 1521 w 2142"/>
                <a:gd name="T1" fmla="*/ 2097 h 2097"/>
                <a:gd name="T2" fmla="*/ 1637 w 2142"/>
                <a:gd name="T3" fmla="*/ 634 h 2097"/>
                <a:gd name="T4" fmla="*/ 526 w 2142"/>
                <a:gd name="T5" fmla="*/ 1574 h 2097"/>
                <a:gd name="T6" fmla="*/ 575 w 2142"/>
                <a:gd name="T7" fmla="*/ 991 h 2097"/>
                <a:gd name="T8" fmla="*/ 1521 w 2142"/>
                <a:gd name="T9" fmla="*/ 2097 h 2097"/>
              </a:gdLst>
              <a:ahLst/>
              <a:cxnLst>
                <a:cxn ang="0">
                  <a:pos x="T0" y="T1"/>
                </a:cxn>
                <a:cxn ang="0">
                  <a:pos x="T2" y="T3"/>
                </a:cxn>
                <a:cxn ang="0">
                  <a:pos x="T4" y="T5"/>
                </a:cxn>
                <a:cxn ang="0">
                  <a:pos x="T6" y="T7"/>
                </a:cxn>
                <a:cxn ang="0">
                  <a:pos x="T8" y="T9"/>
                </a:cxn>
              </a:cxnLst>
              <a:rect l="0" t="0" r="r" b="b"/>
              <a:pathLst>
                <a:path w="2142" h="2097">
                  <a:moveTo>
                    <a:pt x="1521" y="2097"/>
                  </a:moveTo>
                  <a:cubicBezTo>
                    <a:pt x="1954" y="1724"/>
                    <a:pt x="2007" y="1071"/>
                    <a:pt x="1637" y="634"/>
                  </a:cubicBezTo>
                  <a:cubicBezTo>
                    <a:pt x="1100" y="0"/>
                    <a:pt x="0" y="953"/>
                    <a:pt x="526" y="1574"/>
                  </a:cubicBezTo>
                  <a:cubicBezTo>
                    <a:pt x="379" y="1400"/>
                    <a:pt x="400" y="1139"/>
                    <a:pt x="575" y="991"/>
                  </a:cubicBezTo>
                  <a:cubicBezTo>
                    <a:pt x="1194" y="467"/>
                    <a:pt x="2142" y="1558"/>
                    <a:pt x="1521" y="2097"/>
                  </a:cubicBezTo>
                  <a:close/>
                </a:path>
              </a:pathLst>
            </a:custGeom>
            <a:solidFill>
              <a:srgbClr val="BF55DB"/>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cs"/>
              </a:endParaRPr>
            </a:p>
          </p:txBody>
        </p:sp>
        <p:sp>
          <p:nvSpPr>
            <p:cNvPr id="9" name="Freeform 7"/>
            <p:cNvSpPr/>
            <p:nvPr/>
          </p:nvSpPr>
          <p:spPr bwMode="auto">
            <a:xfrm>
              <a:off x="2971800" y="1792659"/>
              <a:ext cx="2544844" cy="2420925"/>
            </a:xfrm>
            <a:custGeom>
              <a:avLst/>
              <a:gdLst>
                <a:gd name="T0" fmla="*/ 633 w 2148"/>
                <a:gd name="T1" fmla="*/ 0 h 2101"/>
                <a:gd name="T2" fmla="*/ 512 w 2148"/>
                <a:gd name="T3" fmla="*/ 1467 h 2101"/>
                <a:gd name="T4" fmla="*/ 1623 w 2148"/>
                <a:gd name="T5" fmla="*/ 527 h 2101"/>
                <a:gd name="T6" fmla="*/ 1574 w 2148"/>
                <a:gd name="T7" fmla="*/ 1110 h 2101"/>
                <a:gd name="T8" fmla="*/ 633 w 2148"/>
                <a:gd name="T9" fmla="*/ 0 h 2101"/>
              </a:gdLst>
              <a:ahLst/>
              <a:cxnLst>
                <a:cxn ang="0">
                  <a:pos x="T0" y="T1"/>
                </a:cxn>
                <a:cxn ang="0">
                  <a:pos x="T2" y="T3"/>
                </a:cxn>
                <a:cxn ang="0">
                  <a:pos x="T4" y="T5"/>
                </a:cxn>
                <a:cxn ang="0">
                  <a:pos x="T6" y="T7"/>
                </a:cxn>
                <a:cxn ang="0">
                  <a:pos x="T8" y="T9"/>
                </a:cxn>
              </a:cxnLst>
              <a:rect l="0" t="0" r="r" b="b"/>
              <a:pathLst>
                <a:path w="2148" h="2101">
                  <a:moveTo>
                    <a:pt x="633" y="0"/>
                  </a:moveTo>
                  <a:cubicBezTo>
                    <a:pt x="195" y="371"/>
                    <a:pt x="140" y="1028"/>
                    <a:pt x="512" y="1467"/>
                  </a:cubicBezTo>
                  <a:cubicBezTo>
                    <a:pt x="1048" y="2101"/>
                    <a:pt x="2148" y="1148"/>
                    <a:pt x="1623" y="527"/>
                  </a:cubicBezTo>
                  <a:cubicBezTo>
                    <a:pt x="1770" y="701"/>
                    <a:pt x="1748" y="962"/>
                    <a:pt x="1574" y="1110"/>
                  </a:cubicBezTo>
                  <a:cubicBezTo>
                    <a:pt x="953" y="1636"/>
                    <a:pt x="0" y="536"/>
                    <a:pt x="633" y="0"/>
                  </a:cubicBezTo>
                  <a:close/>
                </a:path>
              </a:pathLst>
            </a:custGeom>
            <a:grp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cs"/>
              </a:endParaRPr>
            </a:p>
          </p:txBody>
        </p:sp>
        <p:sp>
          <p:nvSpPr>
            <p:cNvPr id="10" name="Freeform 8"/>
            <p:cNvSpPr/>
            <p:nvPr/>
          </p:nvSpPr>
          <p:spPr bwMode="auto">
            <a:xfrm>
              <a:off x="3627356" y="1778794"/>
              <a:ext cx="2484336" cy="2468461"/>
            </a:xfrm>
            <a:custGeom>
              <a:avLst/>
              <a:gdLst>
                <a:gd name="T0" fmla="*/ 0 w 2097"/>
                <a:gd name="T1" fmla="*/ 1520 h 2142"/>
                <a:gd name="T2" fmla="*/ 1463 w 2097"/>
                <a:gd name="T3" fmla="*/ 1636 h 2142"/>
                <a:gd name="T4" fmla="*/ 523 w 2097"/>
                <a:gd name="T5" fmla="*/ 525 h 2142"/>
                <a:gd name="T6" fmla="*/ 1106 w 2097"/>
                <a:gd name="T7" fmla="*/ 574 h 2142"/>
                <a:gd name="T8" fmla="*/ 0 w 2097"/>
                <a:gd name="T9" fmla="*/ 1520 h 2142"/>
              </a:gdLst>
              <a:ahLst/>
              <a:cxnLst>
                <a:cxn ang="0">
                  <a:pos x="T0" y="T1"/>
                </a:cxn>
                <a:cxn ang="0">
                  <a:pos x="T2" y="T3"/>
                </a:cxn>
                <a:cxn ang="0">
                  <a:pos x="T4" y="T5"/>
                </a:cxn>
                <a:cxn ang="0">
                  <a:pos x="T6" y="T7"/>
                </a:cxn>
                <a:cxn ang="0">
                  <a:pos x="T8" y="T9"/>
                </a:cxn>
              </a:cxnLst>
              <a:rect l="0" t="0" r="r" b="b"/>
              <a:pathLst>
                <a:path w="2097" h="2142">
                  <a:moveTo>
                    <a:pt x="0" y="1520"/>
                  </a:moveTo>
                  <a:cubicBezTo>
                    <a:pt x="373" y="1954"/>
                    <a:pt x="1026" y="2006"/>
                    <a:pt x="1463" y="1636"/>
                  </a:cubicBezTo>
                  <a:cubicBezTo>
                    <a:pt x="2097" y="1100"/>
                    <a:pt x="1144" y="0"/>
                    <a:pt x="523" y="525"/>
                  </a:cubicBezTo>
                  <a:cubicBezTo>
                    <a:pt x="697" y="378"/>
                    <a:pt x="958" y="400"/>
                    <a:pt x="1106" y="574"/>
                  </a:cubicBezTo>
                  <a:cubicBezTo>
                    <a:pt x="1630" y="1193"/>
                    <a:pt x="539" y="2142"/>
                    <a:pt x="0" y="1520"/>
                  </a:cubicBezTo>
                  <a:close/>
                </a:path>
              </a:pathLst>
            </a:custGeom>
            <a:solidFill>
              <a:srgbClr val="F8D845"/>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cs"/>
              </a:endParaRPr>
            </a:p>
          </p:txBody>
        </p:sp>
      </p:grpSp>
      <p:sp>
        <p:nvSpPr>
          <p:cNvPr id="16389" name="Oval 75"/>
          <p:cNvSpPr>
            <a:spLocks noChangeArrowheads="1"/>
          </p:cNvSpPr>
          <p:nvPr/>
        </p:nvSpPr>
        <p:spPr bwMode="auto">
          <a:xfrm>
            <a:off x="8085125" y="1690925"/>
            <a:ext cx="554037" cy="561975"/>
          </a:xfrm>
          <a:prstGeom prst="ellipse">
            <a:avLst/>
          </a:prstGeom>
          <a:noFill/>
          <a:ln w="9525">
            <a:solidFill>
              <a:srgbClr val="F04077"/>
            </a:solidFill>
            <a:round/>
          </a:ln>
          <a:extLst>
            <a:ext uri="{909E8E84-426E-40DD-AFC4-6F175D3DCCD1}">
              <a14:hiddenFill xmlns:a14="http://schemas.microsoft.com/office/drawing/2010/main">
                <a:solidFill>
                  <a:srgbClr val="FFFFFF"/>
                </a:solidFill>
              </a14:hiddenFill>
            </a:ext>
          </a:extLst>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a:ln>
                  <a:noFill/>
                </a:ln>
                <a:solidFill>
                  <a:prstClr val="black"/>
                </a:solidFill>
                <a:effectLst/>
                <a:uLnTx/>
                <a:uFillTx/>
                <a:latin typeface="FontAwesome"/>
                <a:ea typeface="宋体" panose="02010600030101010101" pitchFamily="2" charset="-122"/>
                <a:cs typeface="+mn-cs"/>
              </a:rPr>
              <a:t>02</a:t>
            </a:r>
            <a:endParaRPr kumimoji="0" lang="en-US" altLang="zh-CN" sz="2000" b="1" i="0" u="none" strike="noStrike" kern="1200" cap="none" spc="0" normalizeH="0" baseline="0" noProof="0">
              <a:ln>
                <a:noFill/>
              </a:ln>
              <a:solidFill>
                <a:prstClr val="black"/>
              </a:solidFill>
              <a:effectLst/>
              <a:uLnTx/>
              <a:uFillTx/>
              <a:latin typeface="Calibri" panose="020F05020202040A0204" pitchFamily="34" charset="0"/>
              <a:ea typeface="宋体" panose="02010600030101010101" pitchFamily="2" charset="-122"/>
              <a:cs typeface="+mn-cs"/>
            </a:endParaRPr>
          </a:p>
        </p:txBody>
      </p:sp>
      <p:sp>
        <p:nvSpPr>
          <p:cNvPr id="16390" name="Oval 76"/>
          <p:cNvSpPr>
            <a:spLocks noChangeArrowheads="1"/>
          </p:cNvSpPr>
          <p:nvPr/>
        </p:nvSpPr>
        <p:spPr bwMode="auto">
          <a:xfrm>
            <a:off x="8085125" y="3360975"/>
            <a:ext cx="554037" cy="561975"/>
          </a:xfrm>
          <a:prstGeom prst="ellipse">
            <a:avLst/>
          </a:prstGeom>
          <a:noFill/>
          <a:ln w="9525">
            <a:solidFill>
              <a:srgbClr val="F04077"/>
            </a:solidFill>
            <a:round/>
          </a:ln>
          <a:extLst>
            <a:ext uri="{909E8E84-426E-40DD-AFC4-6F175D3DCCD1}">
              <a14:hiddenFill xmlns:a14="http://schemas.microsoft.com/office/drawing/2010/main">
                <a:solidFill>
                  <a:srgbClr val="FFFFFF"/>
                </a:solidFill>
              </a14:hiddenFill>
            </a:ext>
          </a:extLst>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a:ln>
                  <a:noFill/>
                </a:ln>
                <a:solidFill>
                  <a:prstClr val="black"/>
                </a:solidFill>
                <a:effectLst/>
                <a:uLnTx/>
                <a:uFillTx/>
                <a:latin typeface="FontAwesome"/>
                <a:ea typeface="宋体" panose="02010600030101010101" pitchFamily="2" charset="-122"/>
                <a:cs typeface="+mn-cs"/>
              </a:rPr>
              <a:t>04</a:t>
            </a:r>
            <a:endParaRPr kumimoji="0" lang="en-US" altLang="zh-CN" sz="2000" b="1" i="0" u="none" strike="noStrike" kern="1200" cap="none" spc="0" normalizeH="0" baseline="0" noProof="0">
              <a:ln>
                <a:noFill/>
              </a:ln>
              <a:solidFill>
                <a:prstClr val="black"/>
              </a:solidFill>
              <a:effectLst/>
              <a:uLnTx/>
              <a:uFillTx/>
              <a:latin typeface="Calibri" panose="020F05020202040A0204" pitchFamily="34" charset="0"/>
              <a:ea typeface="宋体" panose="02010600030101010101" pitchFamily="2" charset="-122"/>
              <a:cs typeface="+mn-cs"/>
            </a:endParaRPr>
          </a:p>
        </p:txBody>
      </p:sp>
      <p:sp>
        <p:nvSpPr>
          <p:cNvPr id="16391" name="Oval 79"/>
          <p:cNvSpPr>
            <a:spLocks noChangeArrowheads="1"/>
          </p:cNvSpPr>
          <p:nvPr/>
        </p:nvSpPr>
        <p:spPr bwMode="auto">
          <a:xfrm>
            <a:off x="3662431" y="1733390"/>
            <a:ext cx="552450" cy="561975"/>
          </a:xfrm>
          <a:prstGeom prst="ellipse">
            <a:avLst/>
          </a:prstGeom>
          <a:noFill/>
          <a:ln w="9525">
            <a:solidFill>
              <a:srgbClr val="F04077"/>
            </a:solidFill>
            <a:round/>
          </a:ln>
          <a:extLst>
            <a:ext uri="{909E8E84-426E-40DD-AFC4-6F175D3DCCD1}">
              <a14:hiddenFill xmlns:a14="http://schemas.microsoft.com/office/drawing/2010/main">
                <a:solidFill>
                  <a:srgbClr val="FFFFFF"/>
                </a:solidFill>
              </a14:hiddenFill>
            </a:ext>
          </a:extLst>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dirty="0">
                <a:ln>
                  <a:noFill/>
                </a:ln>
                <a:solidFill>
                  <a:prstClr val="black"/>
                </a:solidFill>
                <a:effectLst/>
                <a:uLnTx/>
                <a:uFillTx/>
                <a:latin typeface="FontAwesome"/>
                <a:ea typeface="宋体" panose="02010600030101010101" pitchFamily="2" charset="-122"/>
                <a:cs typeface="+mn-cs"/>
              </a:rPr>
              <a:t>01</a:t>
            </a:r>
            <a:endParaRPr kumimoji="0" lang="en-US" altLang="zh-CN" sz="2000" b="1" i="0" u="none" strike="noStrike" kern="1200" cap="none" spc="0" normalizeH="0" baseline="0" noProof="0" dirty="0">
              <a:ln>
                <a:noFill/>
              </a:ln>
              <a:solidFill>
                <a:prstClr val="black"/>
              </a:solidFill>
              <a:effectLst/>
              <a:uLnTx/>
              <a:uFillTx/>
              <a:latin typeface="Calibri" panose="020F05020202040A0204" pitchFamily="34" charset="0"/>
              <a:ea typeface="宋体" panose="02010600030101010101" pitchFamily="2" charset="-122"/>
              <a:cs typeface="+mn-cs"/>
            </a:endParaRPr>
          </a:p>
        </p:txBody>
      </p:sp>
      <p:sp>
        <p:nvSpPr>
          <p:cNvPr id="16392" name="Oval 81"/>
          <p:cNvSpPr>
            <a:spLocks noChangeArrowheads="1"/>
          </p:cNvSpPr>
          <p:nvPr/>
        </p:nvSpPr>
        <p:spPr bwMode="auto">
          <a:xfrm>
            <a:off x="3662431" y="3403440"/>
            <a:ext cx="552450" cy="561975"/>
          </a:xfrm>
          <a:prstGeom prst="ellipse">
            <a:avLst/>
          </a:prstGeom>
          <a:noFill/>
          <a:ln w="9525">
            <a:solidFill>
              <a:srgbClr val="F04077"/>
            </a:solidFill>
            <a:round/>
          </a:ln>
          <a:extLst>
            <a:ext uri="{909E8E84-426E-40DD-AFC4-6F175D3DCCD1}">
              <a14:hiddenFill xmlns:a14="http://schemas.microsoft.com/office/drawing/2010/main">
                <a:solidFill>
                  <a:srgbClr val="FFFFFF"/>
                </a:solidFill>
              </a14:hiddenFill>
            </a:ext>
          </a:extLst>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a:ln>
                  <a:noFill/>
                </a:ln>
                <a:solidFill>
                  <a:prstClr val="black"/>
                </a:solidFill>
                <a:effectLst/>
                <a:uLnTx/>
                <a:uFillTx/>
                <a:latin typeface="FontAwesome"/>
                <a:ea typeface="宋体" panose="02010600030101010101" pitchFamily="2" charset="-122"/>
                <a:cs typeface="+mn-cs"/>
              </a:rPr>
              <a:t>03</a:t>
            </a:r>
            <a:endParaRPr kumimoji="0" lang="en-US" altLang="zh-CN" sz="2000" b="1" i="0" u="none" strike="noStrike" kern="1200" cap="none" spc="0" normalizeH="0" baseline="0" noProof="0">
              <a:ln>
                <a:noFill/>
              </a:ln>
              <a:solidFill>
                <a:prstClr val="black"/>
              </a:solidFill>
              <a:effectLst/>
              <a:uLnTx/>
              <a:uFillTx/>
              <a:latin typeface="Calibri" panose="020F05020202040A0204" pitchFamily="34" charset="0"/>
              <a:ea typeface="宋体" panose="02010600030101010101" pitchFamily="2" charset="-122"/>
              <a:cs typeface="+mn-cs"/>
            </a:endParaRPr>
          </a:p>
        </p:txBody>
      </p:sp>
      <p:sp>
        <p:nvSpPr>
          <p:cNvPr id="16394" name="TextBox 13"/>
          <p:cNvSpPr txBox="1">
            <a:spLocks noChangeArrowheads="1"/>
          </p:cNvSpPr>
          <p:nvPr/>
        </p:nvSpPr>
        <p:spPr bwMode="auto">
          <a:xfrm>
            <a:off x="8816962" y="1627425"/>
            <a:ext cx="2943225"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Calibri" panose="020F05020202040A0204" pitchFamily="34" charset="0"/>
                <a:ea typeface="宋体" panose="02010600030101010101" pitchFamily="2" charset="-122"/>
              </a:defRPr>
            </a:lvl1pPr>
            <a:lvl2pPr marL="742950" indent="-285750" defTabSz="1216025">
              <a:defRPr>
                <a:solidFill>
                  <a:schemeClr val="tx1"/>
                </a:solidFill>
                <a:latin typeface="Calibri" panose="020F05020202040A0204" pitchFamily="34" charset="0"/>
                <a:ea typeface="宋体" panose="02010600030101010101" pitchFamily="2" charset="-122"/>
              </a:defRPr>
            </a:lvl2pPr>
            <a:lvl3pPr marL="1143000" indent="-228600" defTabSz="1216025">
              <a:defRPr>
                <a:solidFill>
                  <a:schemeClr val="tx1"/>
                </a:solidFill>
                <a:latin typeface="Calibri" panose="020F05020202040A0204" pitchFamily="34" charset="0"/>
                <a:ea typeface="宋体" panose="02010600030101010101" pitchFamily="2" charset="-122"/>
              </a:defRPr>
            </a:lvl3pPr>
            <a:lvl4pPr marL="1600200" indent="-228600" defTabSz="1216025">
              <a:defRPr>
                <a:solidFill>
                  <a:schemeClr val="tx1"/>
                </a:solidFill>
                <a:latin typeface="Calibri" panose="020F05020202040A0204" pitchFamily="34" charset="0"/>
                <a:ea typeface="宋体" panose="02010600030101010101" pitchFamily="2" charset="-122"/>
              </a:defRPr>
            </a:lvl4pPr>
            <a:lvl5pPr marL="2057400" indent="-228600" defTabSz="1216025">
              <a:defRPr>
                <a:solidFill>
                  <a:schemeClr val="tx1"/>
                </a:solidFill>
                <a:latin typeface="Calibri" panose="020F05020202040A0204" pitchFamily="34" charset="0"/>
                <a:ea typeface="宋体" panose="02010600030101010101" pitchFamily="2" charset="-122"/>
              </a:defRPr>
            </a:lvl5pPr>
            <a:lvl6pPr marL="2514600" indent="-228600" defTabSz="1216025"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defTabSz="1216025"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defTabSz="1216025"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defTabSz="1216025"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lvl="0" fontAlgn="base">
              <a:spcBef>
                <a:spcPct val="20000"/>
              </a:spcBef>
              <a:spcAft>
                <a:spcPct val="0"/>
              </a:spcAft>
              <a:defRPr/>
            </a:pPr>
            <a:r>
              <a:rPr lang="zh-CN" altLang="en-US" sz="1600" b="1" dirty="0" smtClean="0">
                <a:solidFill>
                  <a:prstClr val="black"/>
                </a:solidFill>
                <a:latin typeface="Arial" panose="020B0604020202020204" pitchFamily="34" charset="0"/>
                <a:ea typeface="微软雅黑" panose="020B0503020204020204" pitchFamily="34" charset="-122"/>
                <a:sym typeface="Arial" panose="020B0604020202020204" pitchFamily="34" charset="0"/>
              </a:rPr>
              <a:t>百度百科</a:t>
            </a:r>
            <a:r>
              <a:rPr lang="en-US" altLang="zh-CN" sz="1600" b="1" dirty="0" smtClean="0">
                <a:solidFill>
                  <a:prstClr val="black"/>
                </a:solidFill>
                <a:latin typeface="Arial" panose="020B0604020202020204" pitchFamily="34" charset="0"/>
                <a:ea typeface="微软雅黑" panose="020B0503020204020204" pitchFamily="34" charset="-122"/>
                <a:sym typeface="Arial" panose="020B0604020202020204" pitchFamily="34" charset="0"/>
              </a:rPr>
              <a:t>-</a:t>
            </a:r>
            <a:r>
              <a:rPr lang="en-US" altLang="zh-CN" sz="1600" b="1" dirty="0" err="1" smtClean="0">
                <a:solidFill>
                  <a:prstClr val="black"/>
                </a:solidFill>
                <a:latin typeface="Arial" panose="020B0604020202020204" pitchFamily="34" charset="0"/>
                <a:ea typeface="微软雅黑" panose="020B0503020204020204" pitchFamily="34" charset="-122"/>
                <a:sym typeface="Arial" panose="020B0604020202020204" pitchFamily="34" charset="0"/>
              </a:rPr>
              <a:t>Axure</a:t>
            </a:r>
            <a:r>
              <a:rPr lang="zh-CN" altLang="en-US" sz="1600" b="1" dirty="0" smtClean="0">
                <a:solidFill>
                  <a:prstClr val="black"/>
                </a:solidFill>
                <a:latin typeface="Arial" panose="020B0604020202020204" pitchFamily="34" charset="0"/>
                <a:ea typeface="微软雅黑" panose="020B0503020204020204" pitchFamily="34" charset="-122"/>
                <a:sym typeface="Arial" panose="020B0604020202020204" pitchFamily="34" charset="0"/>
              </a:rPr>
              <a:t> </a:t>
            </a:r>
            <a:r>
              <a:rPr lang="en-US" altLang="zh-CN" sz="1600" b="1" dirty="0" smtClean="0">
                <a:solidFill>
                  <a:prstClr val="black"/>
                </a:solidFill>
                <a:latin typeface="Arial" panose="020B0604020202020204" pitchFamily="34" charset="0"/>
                <a:ea typeface="微软雅黑" panose="020B0503020204020204" pitchFamily="34" charset="-122"/>
                <a:sym typeface="Arial" panose="020B0604020202020204" pitchFamily="34" charset="0"/>
              </a:rPr>
              <a:t>RP</a:t>
            </a:r>
            <a:endParaRPr lang="en-US" altLang="zh-CN" sz="1600" b="1" dirty="0">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16395" name="矩形 16"/>
          <p:cNvSpPr>
            <a:spLocks noChangeArrowheads="1"/>
          </p:cNvSpPr>
          <p:nvPr/>
        </p:nvSpPr>
        <p:spPr bwMode="auto">
          <a:xfrm>
            <a:off x="8816961" y="3573700"/>
            <a:ext cx="3380547"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lvl="0" defTabSz="1216025" fontAlgn="base">
              <a:lnSpc>
                <a:spcPct val="120000"/>
              </a:lnSpc>
              <a:spcBef>
                <a:spcPct val="20000"/>
              </a:spcBef>
              <a:spcAft>
                <a:spcPct val="0"/>
              </a:spcAft>
              <a:defRPr/>
            </a:pPr>
            <a:r>
              <a:rPr lang="zh-CN" altLang="en-US" sz="1400" dirty="0" smtClean="0">
                <a:solidFill>
                  <a:prstClr val="black"/>
                </a:solidFill>
                <a:latin typeface="微软雅黑" panose="020B0503020204020204" pitchFamily="34" charset="-122"/>
                <a:ea typeface="微软雅黑" panose="020B0503020204020204" pitchFamily="34" charset="-122"/>
                <a:sym typeface="Arial" panose="020B0604020202020204" pitchFamily="34" charset="0"/>
              </a:rPr>
              <a:t>网址：</a:t>
            </a:r>
            <a:r>
              <a:rPr lang="en-US" altLang="zh-CN" sz="1400" dirty="0" smtClean="0">
                <a:solidFill>
                  <a:prstClr val="black"/>
                </a:solidFill>
                <a:latin typeface="微软雅黑" panose="020B0503020204020204" pitchFamily="34" charset="-122"/>
                <a:ea typeface="微软雅黑" panose="020B0503020204020204" pitchFamily="34" charset="-122"/>
                <a:sym typeface="Arial" panose="020B0604020202020204" pitchFamily="34" charset="0"/>
              </a:rPr>
              <a:t>https</a:t>
            </a:r>
            <a:r>
              <a:rPr lang="en-US" altLang="zh-CN" sz="1400" dirty="0">
                <a:solidFill>
                  <a:prstClr val="black"/>
                </a:solidFill>
                <a:latin typeface="微软雅黑" panose="020B0503020204020204" pitchFamily="34" charset="-122"/>
                <a:ea typeface="微软雅黑" panose="020B0503020204020204" pitchFamily="34" charset="-122"/>
                <a:sym typeface="Arial" panose="020B0604020202020204" pitchFamily="34" charset="0"/>
              </a:rPr>
              <a:t>://</a:t>
            </a:r>
            <a:r>
              <a:rPr lang="en-US" altLang="zh-CN" sz="1400" dirty="0" err="1">
                <a:solidFill>
                  <a:prstClr val="black"/>
                </a:solidFill>
                <a:latin typeface="微软雅黑" panose="020B0503020204020204" pitchFamily="34" charset="-122"/>
                <a:ea typeface="微软雅黑" panose="020B0503020204020204" pitchFamily="34" charset="-122"/>
                <a:sym typeface="Arial" panose="020B0604020202020204" pitchFamily="34" charset="0"/>
              </a:rPr>
              <a:t>baike.baidu.com</a:t>
            </a:r>
            <a:r>
              <a:rPr lang="en-US" altLang="zh-CN" sz="1400" dirty="0">
                <a:solidFill>
                  <a:prstClr val="black"/>
                </a:solidFill>
                <a:latin typeface="微软雅黑" panose="020B0503020204020204" pitchFamily="34" charset="-122"/>
                <a:ea typeface="微软雅黑" panose="020B0503020204020204" pitchFamily="34" charset="-122"/>
                <a:sym typeface="Arial" panose="020B0604020202020204" pitchFamily="34" charset="0"/>
              </a:rPr>
              <a:t>/item/</a:t>
            </a:r>
            <a:r>
              <a:rPr lang="en-US" altLang="zh-CN" sz="1400" dirty="0" err="1">
                <a:solidFill>
                  <a:prstClr val="black"/>
                </a:solidFill>
                <a:latin typeface="微软雅黑" panose="020B0503020204020204" pitchFamily="34" charset="-122"/>
                <a:ea typeface="微软雅黑" panose="020B0503020204020204" pitchFamily="34" charset="-122"/>
                <a:sym typeface="Arial" panose="020B0604020202020204" pitchFamily="34" charset="0"/>
              </a:rPr>
              <a:t>Mockplus</a:t>
            </a:r>
            <a:r>
              <a:rPr lang="en-US" altLang="zh-CN" sz="1400" dirty="0">
                <a:solidFill>
                  <a:prstClr val="black"/>
                </a:solidFill>
                <a:latin typeface="微软雅黑" panose="020B0503020204020204" pitchFamily="34" charset="-122"/>
                <a:ea typeface="微软雅黑" panose="020B0503020204020204" pitchFamily="34" charset="-122"/>
                <a:sym typeface="Arial" panose="020B0604020202020204" pitchFamily="34" charset="0"/>
              </a:rPr>
              <a:t>/16191574?fr=</a:t>
            </a:r>
            <a:r>
              <a:rPr lang="en-US" altLang="zh-CN" sz="1400" dirty="0" err="1">
                <a:solidFill>
                  <a:prstClr val="black"/>
                </a:solidFill>
                <a:latin typeface="微软雅黑" panose="020B0503020204020204" pitchFamily="34" charset="-122"/>
                <a:ea typeface="微软雅黑" panose="020B0503020204020204" pitchFamily="34" charset="-122"/>
                <a:sym typeface="Arial" panose="020B0604020202020204" pitchFamily="34" charset="0"/>
              </a:rPr>
              <a:t>aladdin</a:t>
            </a:r>
            <a:r>
              <a:rPr lang="en-US" altLang="zh-CN" sz="1400" dirty="0">
                <a:solidFill>
                  <a:prstClr val="black"/>
                </a:solidFill>
                <a:latin typeface="微软雅黑" panose="020B0503020204020204" pitchFamily="34" charset="-122"/>
                <a:ea typeface="微软雅黑" panose="020B0503020204020204" pitchFamily="34" charset="-122"/>
                <a:sym typeface="Arial" panose="020B0604020202020204" pitchFamily="34" charset="0"/>
              </a:rPr>
              <a:t>  </a:t>
            </a:r>
            <a:endParaRPr lang="en-US" altLang="zh-CN" sz="1400" dirty="0" smtClean="0">
              <a:solidFill>
                <a:prstClr val="black"/>
              </a:solidFill>
              <a:latin typeface="微软雅黑" panose="020B0503020204020204" pitchFamily="34" charset="-122"/>
              <a:ea typeface="微软雅黑" panose="020B0503020204020204" pitchFamily="34" charset="-122"/>
              <a:sym typeface="Arial" panose="020B0604020202020204" pitchFamily="34" charset="0"/>
            </a:endParaRPr>
          </a:p>
          <a:p>
            <a:pPr lvl="0" defTabSz="1216025" fontAlgn="base">
              <a:lnSpc>
                <a:spcPct val="120000"/>
              </a:lnSpc>
              <a:spcBef>
                <a:spcPct val="20000"/>
              </a:spcBef>
              <a:spcAft>
                <a:spcPct val="0"/>
              </a:spcAft>
              <a:defRPr/>
            </a:pPr>
            <a:r>
              <a:rPr lang="zh-CN" altLang="en-US" sz="1400" dirty="0" smtClean="0">
                <a:solidFill>
                  <a:prstClr val="black"/>
                </a:solidFill>
                <a:latin typeface="微软雅黑" panose="020B0503020204020204" pitchFamily="34" charset="-122"/>
                <a:ea typeface="微软雅黑" panose="020B0503020204020204" pitchFamily="34" charset="-122"/>
                <a:sym typeface="Arial" panose="020B0604020202020204" pitchFamily="34" charset="0"/>
              </a:rPr>
              <a:t>参考时间：</a:t>
            </a:r>
            <a:r>
              <a:rPr lang="en-US" altLang="zh-CN" sz="1400" dirty="0" smtClean="0">
                <a:solidFill>
                  <a:prstClr val="black"/>
                </a:solidFill>
                <a:latin typeface="微软雅黑" panose="020B0503020204020204" pitchFamily="34" charset="-122"/>
                <a:ea typeface="微软雅黑" panose="020B0503020204020204" pitchFamily="34" charset="-122"/>
                <a:sym typeface="Arial" panose="020B0604020202020204" pitchFamily="34" charset="0"/>
              </a:rPr>
              <a:t>2018</a:t>
            </a:r>
            <a:r>
              <a:rPr lang="zh-CN" altLang="en-US" sz="1400" dirty="0" smtClean="0">
                <a:solidFill>
                  <a:prstClr val="black"/>
                </a:solidFill>
                <a:latin typeface="微软雅黑" panose="020B0503020204020204" pitchFamily="34" charset="-122"/>
                <a:ea typeface="微软雅黑" panose="020B0503020204020204" pitchFamily="34" charset="-122"/>
                <a:sym typeface="Arial" panose="020B0604020202020204" pitchFamily="34" charset="0"/>
              </a:rPr>
              <a:t>年</a:t>
            </a:r>
            <a:r>
              <a:rPr lang="en-US" altLang="zh-CN" sz="1400" dirty="0" smtClean="0">
                <a:solidFill>
                  <a:prstClr val="black"/>
                </a:solidFill>
                <a:latin typeface="微软雅黑" panose="020B0503020204020204" pitchFamily="34" charset="-122"/>
                <a:ea typeface="微软雅黑" panose="020B0503020204020204" pitchFamily="34" charset="-122"/>
                <a:sym typeface="Arial" panose="020B0604020202020204" pitchFamily="34" charset="0"/>
              </a:rPr>
              <a:t>11</a:t>
            </a:r>
            <a:r>
              <a:rPr lang="zh-CN" altLang="en-US" sz="1400" dirty="0" smtClean="0">
                <a:solidFill>
                  <a:prstClr val="black"/>
                </a:solidFill>
                <a:latin typeface="微软雅黑" panose="020B0503020204020204" pitchFamily="34" charset="-122"/>
                <a:ea typeface="微软雅黑" panose="020B0503020204020204" pitchFamily="34" charset="-122"/>
                <a:sym typeface="Arial" panose="020B0604020202020204" pitchFamily="34" charset="0"/>
              </a:rPr>
              <a:t>月</a:t>
            </a:r>
            <a:r>
              <a:rPr lang="en-US" altLang="zh-CN" sz="1400" dirty="0" smtClean="0">
                <a:solidFill>
                  <a:prstClr val="black"/>
                </a:solidFill>
                <a:latin typeface="微软雅黑" panose="020B0503020204020204" pitchFamily="34" charset="-122"/>
                <a:ea typeface="微软雅黑" panose="020B0503020204020204" pitchFamily="34" charset="-122"/>
                <a:sym typeface="Arial" panose="020B0604020202020204" pitchFamily="34" charset="0"/>
              </a:rPr>
              <a:t>3</a:t>
            </a:r>
            <a:r>
              <a:rPr lang="zh-CN" altLang="en-US" sz="1400" dirty="0" smtClean="0">
                <a:solidFill>
                  <a:prstClr val="black"/>
                </a:solidFill>
                <a:latin typeface="微软雅黑" panose="020B0503020204020204" pitchFamily="34" charset="-122"/>
                <a:ea typeface="微软雅黑" panose="020B0503020204020204" pitchFamily="34" charset="-122"/>
                <a:sym typeface="Arial" panose="020B0604020202020204" pitchFamily="34" charset="0"/>
              </a:rPr>
              <a:t>日</a:t>
            </a:r>
            <a:r>
              <a:rPr lang="en-US" altLang="zh-CN" sz="1400" dirty="0" smtClean="0">
                <a:solidFill>
                  <a:prstClr val="black"/>
                </a:solidFill>
                <a:latin typeface="微软雅黑" panose="020B0503020204020204" pitchFamily="34" charset="-122"/>
                <a:ea typeface="微软雅黑" panose="020B0503020204020204" pitchFamily="34" charset="-122"/>
                <a:sym typeface="Arial" panose="020B0604020202020204" pitchFamily="34" charset="0"/>
              </a:rPr>
              <a:t>14:08</a:t>
            </a:r>
            <a:endParaRPr lang="zh-CN" altLang="en-US" sz="1400" dirty="0">
              <a:solidFill>
                <a:prstClr val="black"/>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16396" name="TextBox 13"/>
          <p:cNvSpPr txBox="1">
            <a:spLocks noChangeArrowheads="1"/>
          </p:cNvSpPr>
          <p:nvPr/>
        </p:nvSpPr>
        <p:spPr bwMode="auto">
          <a:xfrm>
            <a:off x="8816962" y="3259375"/>
            <a:ext cx="3248025"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Calibri" panose="020F05020202040A0204" pitchFamily="34" charset="0"/>
                <a:ea typeface="宋体" panose="02010600030101010101" pitchFamily="2" charset="-122"/>
              </a:defRPr>
            </a:lvl1pPr>
            <a:lvl2pPr marL="742950" indent="-285750" defTabSz="1216025">
              <a:defRPr>
                <a:solidFill>
                  <a:schemeClr val="tx1"/>
                </a:solidFill>
                <a:latin typeface="Calibri" panose="020F05020202040A0204" pitchFamily="34" charset="0"/>
                <a:ea typeface="宋体" panose="02010600030101010101" pitchFamily="2" charset="-122"/>
              </a:defRPr>
            </a:lvl2pPr>
            <a:lvl3pPr marL="1143000" indent="-228600" defTabSz="1216025">
              <a:defRPr>
                <a:solidFill>
                  <a:schemeClr val="tx1"/>
                </a:solidFill>
                <a:latin typeface="Calibri" panose="020F05020202040A0204" pitchFamily="34" charset="0"/>
                <a:ea typeface="宋体" panose="02010600030101010101" pitchFamily="2" charset="-122"/>
              </a:defRPr>
            </a:lvl3pPr>
            <a:lvl4pPr marL="1600200" indent="-228600" defTabSz="1216025">
              <a:defRPr>
                <a:solidFill>
                  <a:schemeClr val="tx1"/>
                </a:solidFill>
                <a:latin typeface="Calibri" panose="020F05020202040A0204" pitchFamily="34" charset="0"/>
                <a:ea typeface="宋体" panose="02010600030101010101" pitchFamily="2" charset="-122"/>
              </a:defRPr>
            </a:lvl4pPr>
            <a:lvl5pPr marL="2057400" indent="-228600" defTabSz="1216025">
              <a:defRPr>
                <a:solidFill>
                  <a:schemeClr val="tx1"/>
                </a:solidFill>
                <a:latin typeface="Calibri" panose="020F05020202040A0204" pitchFamily="34" charset="0"/>
                <a:ea typeface="宋体" panose="02010600030101010101" pitchFamily="2" charset="-122"/>
              </a:defRPr>
            </a:lvl5pPr>
            <a:lvl6pPr marL="2514600" indent="-228600" defTabSz="1216025"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defTabSz="1216025"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defTabSz="1216025"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defTabSz="1216025"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lvl="0" fontAlgn="base">
              <a:spcBef>
                <a:spcPct val="20000"/>
              </a:spcBef>
              <a:spcAft>
                <a:spcPct val="0"/>
              </a:spcAft>
              <a:defRPr/>
            </a:pPr>
            <a:r>
              <a:rPr lang="zh-CN" altLang="en-US" sz="1600" b="1" dirty="0" smtClean="0">
                <a:solidFill>
                  <a:prstClr val="black"/>
                </a:solidFill>
                <a:latin typeface="Arial" panose="020B0604020202020204" pitchFamily="34" charset="0"/>
                <a:ea typeface="微软雅黑" panose="020B0503020204020204" pitchFamily="34" charset="-122"/>
                <a:sym typeface="Arial" panose="020B0604020202020204" pitchFamily="34" charset="0"/>
              </a:rPr>
              <a:t>百度百科</a:t>
            </a:r>
            <a:r>
              <a:rPr lang="en-US" altLang="zh-CN" sz="1600" b="1" dirty="0" smtClean="0">
                <a:solidFill>
                  <a:prstClr val="black"/>
                </a:solidFill>
                <a:latin typeface="Arial" panose="020B0604020202020204" pitchFamily="34" charset="0"/>
                <a:ea typeface="微软雅黑" panose="020B0503020204020204" pitchFamily="34" charset="-122"/>
                <a:sym typeface="Arial" panose="020B0604020202020204" pitchFamily="34" charset="0"/>
              </a:rPr>
              <a:t>-</a:t>
            </a:r>
            <a:r>
              <a:rPr lang="en-US" altLang="zh-CN" sz="1600" b="1" dirty="0" err="1" smtClean="0">
                <a:solidFill>
                  <a:prstClr val="black"/>
                </a:solidFill>
                <a:latin typeface="Arial" panose="020B0604020202020204" pitchFamily="34" charset="0"/>
                <a:ea typeface="微软雅黑" panose="020B0503020204020204" pitchFamily="34" charset="-122"/>
                <a:sym typeface="Arial" panose="020B0604020202020204" pitchFamily="34" charset="0"/>
              </a:rPr>
              <a:t>Mockplus</a:t>
            </a:r>
            <a:endParaRPr kumimoji="0" lang="en-US" altLang="zh-CN" sz="1600" b="1"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16397" name="矩形 18"/>
          <p:cNvSpPr>
            <a:spLocks noChangeArrowheads="1"/>
          </p:cNvSpPr>
          <p:nvPr/>
        </p:nvSpPr>
        <p:spPr bwMode="auto">
          <a:xfrm>
            <a:off x="425837" y="1984215"/>
            <a:ext cx="2998470"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lvl="0" algn="r" defTabSz="1216025" fontAlgn="base">
              <a:lnSpc>
                <a:spcPct val="120000"/>
              </a:lnSpc>
              <a:spcBef>
                <a:spcPct val="20000"/>
              </a:spcBef>
              <a:spcAft>
                <a:spcPct val="0"/>
              </a:spcAft>
              <a:defRPr/>
            </a:pPr>
            <a:r>
              <a:rPr lang="zh-CN" altLang="de-DE" sz="1400" dirty="0">
                <a:solidFill>
                  <a:prstClr val="black"/>
                </a:solidFill>
                <a:latin typeface="微软雅黑" panose="020B0503020204020204" pitchFamily="34" charset="-122"/>
                <a:ea typeface="微软雅黑" panose="020B0503020204020204" pitchFamily="34" charset="-122"/>
                <a:sym typeface="Arial" panose="020B0604020202020204" pitchFamily="34" charset="0"/>
              </a:rPr>
              <a:t>出版社：清华大学出版社</a:t>
            </a:r>
          </a:p>
          <a:p>
            <a:pPr lvl="0" algn="r" defTabSz="1216025" fontAlgn="base">
              <a:lnSpc>
                <a:spcPct val="120000"/>
              </a:lnSpc>
              <a:spcBef>
                <a:spcPct val="20000"/>
              </a:spcBef>
              <a:spcAft>
                <a:spcPct val="0"/>
              </a:spcAft>
              <a:defRPr/>
            </a:pPr>
            <a:r>
              <a:rPr lang="zh-CN" altLang="de-DE" sz="1400" dirty="0">
                <a:solidFill>
                  <a:prstClr val="black"/>
                </a:solidFill>
                <a:latin typeface="微软雅黑" panose="020B0503020204020204" pitchFamily="34" charset="-122"/>
                <a:ea typeface="微软雅黑" panose="020B0503020204020204" pitchFamily="34" charset="-122"/>
                <a:sym typeface="Arial" panose="020B0604020202020204" pitchFamily="34" charset="0"/>
              </a:rPr>
              <a:t>作者：</a:t>
            </a:r>
            <a:r>
              <a:rPr lang="de-DE" altLang="zh-CN" sz="1400" dirty="0">
                <a:solidFill>
                  <a:prstClr val="black"/>
                </a:solidFill>
                <a:latin typeface="微软雅黑" panose="020B0503020204020204" pitchFamily="34" charset="-122"/>
                <a:ea typeface="微软雅黑" panose="020B0503020204020204" pitchFamily="34" charset="-122"/>
                <a:sym typeface="Arial" panose="020B0604020202020204" pitchFamily="34" charset="0"/>
              </a:rPr>
              <a:t>Karl </a:t>
            </a:r>
            <a:r>
              <a:rPr lang="de-DE" altLang="zh-CN" sz="1400" dirty="0" err="1">
                <a:solidFill>
                  <a:prstClr val="black"/>
                </a:solidFill>
                <a:latin typeface="微软雅黑" panose="020B0503020204020204" pitchFamily="34" charset="-122"/>
                <a:ea typeface="微软雅黑" panose="020B0503020204020204" pitchFamily="34" charset="-122"/>
                <a:sym typeface="Arial" panose="020B0604020202020204" pitchFamily="34" charset="0"/>
              </a:rPr>
              <a:t>Wiegers</a:t>
            </a:r>
            <a:r>
              <a:rPr lang="de-DE" altLang="zh-CN" sz="1400" dirty="0">
                <a:solidFill>
                  <a:prstClr val="black"/>
                </a:solidFill>
                <a:latin typeface="微软雅黑" panose="020B0503020204020204" pitchFamily="34" charset="-122"/>
                <a:ea typeface="微软雅黑" panose="020B0503020204020204" pitchFamily="34" charset="-122"/>
                <a:sym typeface="Arial" panose="020B0604020202020204" pitchFamily="34" charset="0"/>
              </a:rPr>
              <a:t> ; Joy </a:t>
            </a:r>
            <a:r>
              <a:rPr lang="de-DE" altLang="zh-CN" sz="1400" dirty="0" err="1">
                <a:solidFill>
                  <a:prstClr val="black"/>
                </a:solidFill>
                <a:latin typeface="微软雅黑" panose="020B0503020204020204" pitchFamily="34" charset="-122"/>
                <a:ea typeface="微软雅黑" panose="020B0503020204020204" pitchFamily="34" charset="-122"/>
                <a:sym typeface="Arial" panose="020B0604020202020204" pitchFamily="34" charset="0"/>
              </a:rPr>
              <a:t>Beatty</a:t>
            </a:r>
            <a:endParaRPr lang="de-DE" altLang="zh-CN" sz="1400" dirty="0">
              <a:solidFill>
                <a:prstClr val="black"/>
              </a:solidFill>
              <a:latin typeface="微软雅黑" panose="020B0503020204020204" pitchFamily="34" charset="-122"/>
              <a:ea typeface="微软雅黑" panose="020B0503020204020204" pitchFamily="34" charset="-122"/>
              <a:sym typeface="Arial" panose="020B0604020202020204" pitchFamily="34" charset="0"/>
            </a:endParaRPr>
          </a:p>
          <a:p>
            <a:pPr lvl="0" algn="r" defTabSz="1216025" fontAlgn="base">
              <a:lnSpc>
                <a:spcPct val="120000"/>
              </a:lnSpc>
              <a:spcBef>
                <a:spcPct val="20000"/>
              </a:spcBef>
              <a:spcAft>
                <a:spcPct val="0"/>
              </a:spcAft>
              <a:defRPr/>
            </a:pPr>
            <a:r>
              <a:rPr lang="zh-CN" altLang="de-DE" sz="1400" dirty="0">
                <a:solidFill>
                  <a:prstClr val="black"/>
                </a:solidFill>
                <a:latin typeface="微软雅黑" panose="020B0503020204020204" pitchFamily="34" charset="-122"/>
                <a:ea typeface="微软雅黑" panose="020B0503020204020204" pitchFamily="34" charset="-122"/>
                <a:sym typeface="Arial" panose="020B0604020202020204" pitchFamily="34" charset="0"/>
              </a:rPr>
              <a:t>国际书号：</a:t>
            </a:r>
            <a:r>
              <a:rPr lang="de-DE" altLang="zh-CN" sz="1400" dirty="0" smtClean="0">
                <a:solidFill>
                  <a:prstClr val="black"/>
                </a:solidFill>
                <a:latin typeface="微软雅黑" panose="020B0503020204020204" pitchFamily="34" charset="-122"/>
                <a:ea typeface="微软雅黑" panose="020B0503020204020204" pitchFamily="34" charset="-122"/>
                <a:sym typeface="Arial" panose="020B0604020202020204" pitchFamily="34" charset="0"/>
              </a:rPr>
              <a:t>9787302426820</a:t>
            </a:r>
          </a:p>
        </p:txBody>
      </p:sp>
      <p:sp>
        <p:nvSpPr>
          <p:cNvPr id="16398" name="TextBox 13"/>
          <p:cNvSpPr txBox="1">
            <a:spLocks noChangeArrowheads="1"/>
          </p:cNvSpPr>
          <p:nvPr/>
        </p:nvSpPr>
        <p:spPr bwMode="auto">
          <a:xfrm>
            <a:off x="772345" y="1669890"/>
            <a:ext cx="265196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Calibri" panose="020F05020202040A0204" pitchFamily="34" charset="0"/>
                <a:ea typeface="宋体" panose="02010600030101010101" pitchFamily="2" charset="-122"/>
              </a:defRPr>
            </a:lvl1pPr>
            <a:lvl2pPr marL="742950" indent="-285750" defTabSz="1216025">
              <a:defRPr>
                <a:solidFill>
                  <a:schemeClr val="tx1"/>
                </a:solidFill>
                <a:latin typeface="Calibri" panose="020F05020202040A0204" pitchFamily="34" charset="0"/>
                <a:ea typeface="宋体" panose="02010600030101010101" pitchFamily="2" charset="-122"/>
              </a:defRPr>
            </a:lvl2pPr>
            <a:lvl3pPr marL="1143000" indent="-228600" defTabSz="1216025">
              <a:defRPr>
                <a:solidFill>
                  <a:schemeClr val="tx1"/>
                </a:solidFill>
                <a:latin typeface="Calibri" panose="020F05020202040A0204" pitchFamily="34" charset="0"/>
                <a:ea typeface="宋体" panose="02010600030101010101" pitchFamily="2" charset="-122"/>
              </a:defRPr>
            </a:lvl3pPr>
            <a:lvl4pPr marL="1600200" indent="-228600" defTabSz="1216025">
              <a:defRPr>
                <a:solidFill>
                  <a:schemeClr val="tx1"/>
                </a:solidFill>
                <a:latin typeface="Calibri" panose="020F05020202040A0204" pitchFamily="34" charset="0"/>
                <a:ea typeface="宋体" panose="02010600030101010101" pitchFamily="2" charset="-122"/>
              </a:defRPr>
            </a:lvl4pPr>
            <a:lvl5pPr marL="2057400" indent="-228600" defTabSz="1216025">
              <a:defRPr>
                <a:solidFill>
                  <a:schemeClr val="tx1"/>
                </a:solidFill>
                <a:latin typeface="Calibri" panose="020F05020202040A0204" pitchFamily="34" charset="0"/>
                <a:ea typeface="宋体" panose="02010600030101010101" pitchFamily="2" charset="-122"/>
              </a:defRPr>
            </a:lvl5pPr>
            <a:lvl6pPr marL="2514600" indent="-228600" defTabSz="1216025"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defTabSz="1216025"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defTabSz="1216025"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defTabSz="1216025"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marL="0" marR="0" lvl="0" indent="0" algn="r" defTabSz="1216025" rtl="0" eaLnBrk="1" fontAlgn="base" latinLnBrk="0" hangingPunct="1">
              <a:lnSpc>
                <a:spcPct val="100000"/>
              </a:lnSpc>
              <a:spcBef>
                <a:spcPct val="20000"/>
              </a:spcBef>
              <a:spcAft>
                <a:spcPct val="0"/>
              </a:spcAft>
              <a:buClrTx/>
              <a:buSzTx/>
              <a:buFontTx/>
              <a:buNone/>
              <a:tabLst/>
              <a:defRPr/>
            </a:pPr>
            <a:r>
              <a:rPr kumimoji="0" lang="zh-CN" altLang="en-US" sz="1600" b="1" i="0" u="none" strike="noStrike" kern="1200" cap="none" spc="0" normalizeH="0" baseline="0" noProof="0" dirty="0" smtClean="0">
                <a:ln>
                  <a:noFill/>
                </a:ln>
                <a:solidFill>
                  <a:prstClr val="black"/>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软件</a:t>
            </a:r>
            <a:r>
              <a:rPr kumimoji="0" lang="zh-CN" altLang="en-US" sz="1600" b="1" i="0" u="none" strike="noStrike" kern="1200" cap="none" spc="0" normalizeH="0" baseline="0" noProof="0" smtClean="0">
                <a:ln>
                  <a:noFill/>
                </a:ln>
                <a:solidFill>
                  <a:prstClr val="black"/>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需求（第三版）</a:t>
            </a:r>
            <a:endParaRPr kumimoji="0" lang="en-US" altLang="zh-CN" sz="1600" b="1"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16400" name="TextBox 13"/>
          <p:cNvSpPr txBox="1">
            <a:spLocks noChangeArrowheads="1"/>
          </p:cNvSpPr>
          <p:nvPr/>
        </p:nvSpPr>
        <p:spPr bwMode="auto">
          <a:xfrm>
            <a:off x="982731" y="3301840"/>
            <a:ext cx="2441575"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Calibri" panose="020F05020202040A0204" pitchFamily="34" charset="0"/>
                <a:ea typeface="宋体" panose="02010600030101010101" pitchFamily="2" charset="-122"/>
              </a:defRPr>
            </a:lvl1pPr>
            <a:lvl2pPr marL="742950" indent="-285750" defTabSz="1216025">
              <a:defRPr>
                <a:solidFill>
                  <a:schemeClr val="tx1"/>
                </a:solidFill>
                <a:latin typeface="Calibri" panose="020F05020202040A0204" pitchFamily="34" charset="0"/>
                <a:ea typeface="宋体" panose="02010600030101010101" pitchFamily="2" charset="-122"/>
              </a:defRPr>
            </a:lvl2pPr>
            <a:lvl3pPr marL="1143000" indent="-228600" defTabSz="1216025">
              <a:defRPr>
                <a:solidFill>
                  <a:schemeClr val="tx1"/>
                </a:solidFill>
                <a:latin typeface="Calibri" panose="020F05020202040A0204" pitchFamily="34" charset="0"/>
                <a:ea typeface="宋体" panose="02010600030101010101" pitchFamily="2" charset="-122"/>
              </a:defRPr>
            </a:lvl3pPr>
            <a:lvl4pPr marL="1600200" indent="-228600" defTabSz="1216025">
              <a:defRPr>
                <a:solidFill>
                  <a:schemeClr val="tx1"/>
                </a:solidFill>
                <a:latin typeface="Calibri" panose="020F05020202040A0204" pitchFamily="34" charset="0"/>
                <a:ea typeface="宋体" panose="02010600030101010101" pitchFamily="2" charset="-122"/>
              </a:defRPr>
            </a:lvl4pPr>
            <a:lvl5pPr marL="2057400" indent="-228600" defTabSz="1216025">
              <a:defRPr>
                <a:solidFill>
                  <a:schemeClr val="tx1"/>
                </a:solidFill>
                <a:latin typeface="Calibri" panose="020F05020202040A0204" pitchFamily="34" charset="0"/>
                <a:ea typeface="宋体" panose="02010600030101010101" pitchFamily="2" charset="-122"/>
              </a:defRPr>
            </a:lvl5pPr>
            <a:lvl6pPr marL="2514600" indent="-228600" defTabSz="1216025"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defTabSz="1216025"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defTabSz="1216025"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defTabSz="1216025"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algn="r" fontAlgn="base">
              <a:spcBef>
                <a:spcPct val="20000"/>
              </a:spcBef>
              <a:spcAft>
                <a:spcPct val="0"/>
              </a:spcAft>
              <a:defRPr/>
            </a:pPr>
            <a:r>
              <a:rPr lang="zh-CN" altLang="en-US" sz="1600" b="1" dirty="0">
                <a:solidFill>
                  <a:prstClr val="black"/>
                </a:solidFill>
                <a:latin typeface="Arial" panose="020B0604020202020204" pitchFamily="34" charset="0"/>
                <a:ea typeface="微软雅黑" panose="020B0503020204020204" pitchFamily="34" charset="-122"/>
                <a:sym typeface="Arial" panose="020B0604020202020204" pitchFamily="34" charset="0"/>
              </a:rPr>
              <a:t>百度百科</a:t>
            </a:r>
            <a:r>
              <a:rPr lang="en-US" altLang="zh-CN" sz="1600" b="1" dirty="0" smtClean="0">
                <a:solidFill>
                  <a:prstClr val="black"/>
                </a:solidFill>
                <a:latin typeface="Arial" panose="020B0604020202020204" pitchFamily="34" charset="0"/>
                <a:ea typeface="微软雅黑" panose="020B0503020204020204" pitchFamily="34" charset="-122"/>
                <a:sym typeface="Arial" panose="020B0604020202020204" pitchFamily="34" charset="0"/>
              </a:rPr>
              <a:t>-POP</a:t>
            </a:r>
            <a:endParaRPr lang="en-US" altLang="zh-CN" sz="1600" b="1" dirty="0">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25" name="矩形 24"/>
          <p:cNvSpPr/>
          <p:nvPr/>
        </p:nvSpPr>
        <p:spPr>
          <a:xfrm>
            <a:off x="8744835" y="1883647"/>
            <a:ext cx="3452674" cy="1346907"/>
          </a:xfrm>
          <a:prstGeom prst="rect">
            <a:avLst/>
          </a:prstGeom>
        </p:spPr>
        <p:txBody>
          <a:bodyPr wrap="square">
            <a:spAutoFit/>
          </a:bodyPr>
          <a:lstStyle/>
          <a:p>
            <a:pPr>
              <a:lnSpc>
                <a:spcPct val="150000"/>
              </a:lnSpc>
            </a:pPr>
            <a:r>
              <a:rPr lang="zh-CN" altLang="en-US" sz="1400" dirty="0" smtClean="0">
                <a:latin typeface="Microsoft YaHei" charset="-122"/>
                <a:ea typeface="Microsoft YaHei" charset="-122"/>
                <a:cs typeface="Microsoft YaHei" charset="-122"/>
                <a:hlinkClick r:id="rId2" invalidUrl="https://baike.baidu.com/item/axure rp/9653646?fr=aladdin"/>
              </a:rPr>
              <a:t>网址：</a:t>
            </a:r>
            <a:endParaRPr lang="en-US" altLang="zh-CN" sz="1400" dirty="0">
              <a:latin typeface="Microsoft YaHei" charset="-122"/>
              <a:ea typeface="Microsoft YaHei" charset="-122"/>
              <a:cs typeface="Microsoft YaHei" charset="-122"/>
              <a:hlinkClick r:id="rId3" invalidUrl="https://baike.baidu.com/item/axure rp/9653646?fr=aladdin"/>
            </a:endParaRPr>
          </a:p>
          <a:p>
            <a:pPr>
              <a:lnSpc>
                <a:spcPct val="150000"/>
              </a:lnSpc>
            </a:pPr>
            <a:r>
              <a:rPr lang="zh-CN" altLang="en-US" sz="1400" dirty="0" smtClean="0">
                <a:latin typeface="Microsoft YaHei" charset="-122"/>
                <a:ea typeface="Microsoft YaHei" charset="-122"/>
                <a:cs typeface="Microsoft YaHei" charset="-122"/>
                <a:hlinkClick r:id="rId4" invalidUrl="https://baike.baidu.com/item/axure rp/9653646?fr=aladdin"/>
              </a:rPr>
              <a:t>https</a:t>
            </a:r>
            <a:r>
              <a:rPr lang="zh-CN" altLang="en-US" sz="1400" dirty="0">
                <a:latin typeface="Microsoft YaHei" charset="-122"/>
                <a:ea typeface="Microsoft YaHei" charset="-122"/>
                <a:cs typeface="Microsoft YaHei" charset="-122"/>
                <a:hlinkClick r:id="rId5" invalidUrl="https://baike.baidu.com/item/axure rp/9653646?fr=aladdin"/>
              </a:rPr>
              <a:t>://baike.baidu.com/item/axure%20rp/9653646?fr=</a:t>
            </a:r>
            <a:r>
              <a:rPr lang="zh-CN" altLang="en-US" sz="1400" dirty="0" smtClean="0">
                <a:latin typeface="Microsoft YaHei" charset="-122"/>
                <a:ea typeface="Microsoft YaHei" charset="-122"/>
                <a:cs typeface="Microsoft YaHei" charset="-122"/>
                <a:hlinkClick r:id="rId6" invalidUrl="https://baike.baidu.com/item/axure rp/9653646?fr=aladdin"/>
              </a:rPr>
              <a:t>aladdin</a:t>
            </a:r>
            <a:endParaRPr lang="en-US" altLang="zh-CN" sz="1400" dirty="0" smtClean="0">
              <a:latin typeface="Microsoft YaHei" charset="-122"/>
              <a:ea typeface="Microsoft YaHei" charset="-122"/>
              <a:cs typeface="Microsoft YaHei" charset="-122"/>
            </a:endParaRPr>
          </a:p>
          <a:p>
            <a:pPr>
              <a:lnSpc>
                <a:spcPct val="150000"/>
              </a:lnSpc>
            </a:pPr>
            <a:r>
              <a:rPr lang="zh-CN" altLang="en-US" sz="1400" dirty="0" smtClean="0">
                <a:latin typeface="Microsoft YaHei" charset="-122"/>
                <a:ea typeface="Microsoft YaHei" charset="-122"/>
                <a:cs typeface="Microsoft YaHei" charset="-122"/>
              </a:rPr>
              <a:t>参考时间：</a:t>
            </a:r>
            <a:r>
              <a:rPr lang="en-US" altLang="zh-CN" sz="1400" dirty="0" smtClean="0">
                <a:latin typeface="Microsoft YaHei" charset="-122"/>
                <a:ea typeface="Microsoft YaHei" charset="-122"/>
                <a:cs typeface="Microsoft YaHei" charset="-122"/>
              </a:rPr>
              <a:t>2018</a:t>
            </a:r>
            <a:r>
              <a:rPr lang="zh-CN" altLang="en-US" sz="1400" dirty="0" smtClean="0">
                <a:latin typeface="Microsoft YaHei" charset="-122"/>
                <a:ea typeface="Microsoft YaHei" charset="-122"/>
                <a:cs typeface="Microsoft YaHei" charset="-122"/>
              </a:rPr>
              <a:t>年</a:t>
            </a:r>
            <a:r>
              <a:rPr lang="en-US" altLang="zh-CN" sz="1400" dirty="0" smtClean="0">
                <a:latin typeface="Microsoft YaHei" charset="-122"/>
                <a:ea typeface="Microsoft YaHei" charset="-122"/>
                <a:cs typeface="Microsoft YaHei" charset="-122"/>
              </a:rPr>
              <a:t>11</a:t>
            </a:r>
            <a:r>
              <a:rPr lang="zh-CN" altLang="en-US" sz="1400" dirty="0" smtClean="0">
                <a:latin typeface="Microsoft YaHei" charset="-122"/>
                <a:ea typeface="Microsoft YaHei" charset="-122"/>
                <a:cs typeface="Microsoft YaHei" charset="-122"/>
              </a:rPr>
              <a:t>月</a:t>
            </a:r>
            <a:r>
              <a:rPr lang="en-US" altLang="zh-CN" sz="1400" dirty="0" smtClean="0">
                <a:latin typeface="Microsoft YaHei" charset="-122"/>
                <a:ea typeface="Microsoft YaHei" charset="-122"/>
                <a:cs typeface="Microsoft YaHei" charset="-122"/>
              </a:rPr>
              <a:t>4</a:t>
            </a:r>
            <a:r>
              <a:rPr lang="zh-CN" altLang="en-US" sz="1400" dirty="0" smtClean="0">
                <a:latin typeface="Microsoft YaHei" charset="-122"/>
                <a:ea typeface="Microsoft YaHei" charset="-122"/>
                <a:cs typeface="Microsoft YaHei" charset="-122"/>
              </a:rPr>
              <a:t>日</a:t>
            </a:r>
            <a:r>
              <a:rPr lang="en-US" altLang="zh-CN" sz="1400" dirty="0" smtClean="0">
                <a:latin typeface="Microsoft YaHei" charset="-122"/>
                <a:ea typeface="Microsoft YaHei" charset="-122"/>
                <a:cs typeface="Microsoft YaHei" charset="-122"/>
              </a:rPr>
              <a:t>00:28</a:t>
            </a:r>
          </a:p>
        </p:txBody>
      </p:sp>
      <p:sp>
        <p:nvSpPr>
          <p:cNvPr id="26" name="矩形 18"/>
          <p:cNvSpPr>
            <a:spLocks noChangeArrowheads="1"/>
          </p:cNvSpPr>
          <p:nvPr/>
        </p:nvSpPr>
        <p:spPr bwMode="auto">
          <a:xfrm>
            <a:off x="425837" y="3641684"/>
            <a:ext cx="2998470" cy="133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lvl="0" algn="r" defTabSz="1216025" fontAlgn="base">
              <a:lnSpc>
                <a:spcPct val="120000"/>
              </a:lnSpc>
              <a:spcBef>
                <a:spcPct val="20000"/>
              </a:spcBef>
              <a:spcAft>
                <a:spcPct val="0"/>
              </a:spcAft>
              <a:defRPr/>
            </a:pPr>
            <a:r>
              <a:rPr lang="zh-CN" altLang="en-US" sz="1400" dirty="0" smtClean="0">
                <a:solidFill>
                  <a:prstClr val="black"/>
                </a:solidFill>
                <a:latin typeface="微软雅黑" panose="020B0503020204020204" pitchFamily="34" charset="-122"/>
                <a:ea typeface="微软雅黑" panose="020B0503020204020204" pitchFamily="34" charset="-122"/>
                <a:sym typeface="Arial" panose="020B0604020202020204" pitchFamily="34" charset="0"/>
              </a:rPr>
              <a:t>网址：</a:t>
            </a:r>
            <a:r>
              <a:rPr lang="mr-IN" altLang="zh-CN" sz="1400" dirty="0" err="1" smtClean="0">
                <a:solidFill>
                  <a:prstClr val="black"/>
                </a:solidFill>
                <a:latin typeface="微软雅黑" panose="020B0503020204020204" pitchFamily="34" charset="-122"/>
                <a:ea typeface="微软雅黑" panose="020B0503020204020204" pitchFamily="34" charset="-122"/>
                <a:sym typeface="Arial" panose="020B0604020202020204" pitchFamily="34" charset="0"/>
              </a:rPr>
              <a:t>https</a:t>
            </a:r>
            <a:r>
              <a:rPr lang="mr-IN" altLang="zh-CN" sz="1400" dirty="0">
                <a:solidFill>
                  <a:prstClr val="black"/>
                </a:solidFill>
                <a:latin typeface="微软雅黑" panose="020B0503020204020204" pitchFamily="34" charset="-122"/>
                <a:ea typeface="微软雅黑" panose="020B0503020204020204" pitchFamily="34" charset="-122"/>
                <a:sym typeface="Arial" panose="020B0604020202020204" pitchFamily="34" charset="0"/>
              </a:rPr>
              <a:t>://</a:t>
            </a:r>
            <a:r>
              <a:rPr lang="mr-IN" altLang="zh-CN" sz="1400" dirty="0" err="1">
                <a:solidFill>
                  <a:prstClr val="black"/>
                </a:solidFill>
                <a:latin typeface="微软雅黑" panose="020B0503020204020204" pitchFamily="34" charset="-122"/>
                <a:ea typeface="微软雅黑" panose="020B0503020204020204" pitchFamily="34" charset="-122"/>
                <a:sym typeface="Arial" panose="020B0604020202020204" pitchFamily="34" charset="0"/>
              </a:rPr>
              <a:t>baike.baidu.com</a:t>
            </a:r>
            <a:r>
              <a:rPr lang="mr-IN" altLang="zh-CN" sz="1400" dirty="0">
                <a:solidFill>
                  <a:prstClr val="black"/>
                </a:solidFill>
                <a:latin typeface="微软雅黑" panose="020B0503020204020204" pitchFamily="34" charset="-122"/>
                <a:ea typeface="微软雅黑" panose="020B0503020204020204" pitchFamily="34" charset="-122"/>
                <a:sym typeface="Arial" panose="020B0604020202020204" pitchFamily="34" charset="0"/>
              </a:rPr>
              <a:t>/</a:t>
            </a:r>
            <a:r>
              <a:rPr lang="mr-IN" altLang="zh-CN" sz="1400" dirty="0" err="1">
                <a:solidFill>
                  <a:prstClr val="black"/>
                </a:solidFill>
                <a:latin typeface="微软雅黑" panose="020B0503020204020204" pitchFamily="34" charset="-122"/>
                <a:ea typeface="微软雅黑" panose="020B0503020204020204" pitchFamily="34" charset="-122"/>
                <a:sym typeface="Arial" panose="020B0604020202020204" pitchFamily="34" charset="0"/>
              </a:rPr>
              <a:t>item</a:t>
            </a:r>
            <a:r>
              <a:rPr lang="mr-IN" altLang="zh-CN" sz="1400" dirty="0">
                <a:solidFill>
                  <a:prstClr val="black"/>
                </a:solidFill>
                <a:latin typeface="微软雅黑" panose="020B0503020204020204" pitchFamily="34" charset="-122"/>
                <a:ea typeface="微软雅黑" panose="020B0503020204020204" pitchFamily="34" charset="-122"/>
                <a:sym typeface="Arial" panose="020B0604020202020204" pitchFamily="34" charset="0"/>
              </a:rPr>
              <a:t>/Prototyping%20on%20Paper/7775650?fr=</a:t>
            </a:r>
            <a:r>
              <a:rPr lang="mr-IN" altLang="zh-CN" sz="1400" dirty="0" err="1">
                <a:solidFill>
                  <a:prstClr val="black"/>
                </a:solidFill>
                <a:latin typeface="微软雅黑" panose="020B0503020204020204" pitchFamily="34" charset="-122"/>
                <a:ea typeface="微软雅黑" panose="020B0503020204020204" pitchFamily="34" charset="-122"/>
                <a:sym typeface="Arial" panose="020B0604020202020204" pitchFamily="34" charset="0"/>
              </a:rPr>
              <a:t>aladdin</a:t>
            </a:r>
            <a:r>
              <a:rPr lang="mr-IN" altLang="zh-CN" sz="1400" dirty="0">
                <a:solidFill>
                  <a:prstClr val="black"/>
                </a:solidFill>
                <a:latin typeface="微软雅黑" panose="020B0503020204020204" pitchFamily="34" charset="-122"/>
                <a:ea typeface="微软雅黑" panose="020B0503020204020204" pitchFamily="34" charset="-122"/>
                <a:sym typeface="Arial" panose="020B0604020202020204" pitchFamily="34" charset="0"/>
              </a:rPr>
              <a:t>  </a:t>
            </a:r>
            <a:endParaRPr lang="en-US" altLang="zh-CN" sz="1400" dirty="0" smtClean="0">
              <a:solidFill>
                <a:prstClr val="black"/>
              </a:solidFill>
              <a:latin typeface="微软雅黑" panose="020B0503020204020204" pitchFamily="34" charset="-122"/>
              <a:ea typeface="微软雅黑" panose="020B0503020204020204" pitchFamily="34" charset="-122"/>
              <a:sym typeface="Arial" panose="020B0604020202020204" pitchFamily="34" charset="0"/>
            </a:endParaRPr>
          </a:p>
          <a:p>
            <a:pPr lvl="0" algn="r" defTabSz="1216025" fontAlgn="base">
              <a:lnSpc>
                <a:spcPct val="120000"/>
              </a:lnSpc>
              <a:spcBef>
                <a:spcPct val="20000"/>
              </a:spcBef>
              <a:spcAft>
                <a:spcPct val="0"/>
              </a:spcAft>
              <a:defRPr/>
            </a:pPr>
            <a:r>
              <a:rPr lang="zh-CN" altLang="en-US" sz="1400" dirty="0" smtClean="0">
                <a:solidFill>
                  <a:prstClr val="black"/>
                </a:solidFill>
                <a:latin typeface="微软雅黑" panose="020B0503020204020204" pitchFamily="34" charset="-122"/>
                <a:ea typeface="微软雅黑" panose="020B0503020204020204" pitchFamily="34" charset="-122"/>
                <a:sym typeface="Arial" panose="020B0604020202020204" pitchFamily="34" charset="0"/>
              </a:rPr>
              <a:t>参考</a:t>
            </a:r>
            <a:r>
              <a:rPr lang="zh-CN" altLang="mr-IN" sz="1400" dirty="0" smtClean="0">
                <a:solidFill>
                  <a:prstClr val="black"/>
                </a:solidFill>
                <a:latin typeface="微软雅黑" panose="020B0503020204020204" pitchFamily="34" charset="-122"/>
                <a:ea typeface="微软雅黑" panose="020B0503020204020204" pitchFamily="34" charset="-122"/>
                <a:sym typeface="Arial" panose="020B0604020202020204" pitchFamily="34" charset="0"/>
              </a:rPr>
              <a:t>时间</a:t>
            </a:r>
            <a:r>
              <a:rPr lang="zh-CN" altLang="mr-IN" sz="1400" dirty="0">
                <a:solidFill>
                  <a:prstClr val="black"/>
                </a:solidFill>
                <a:latin typeface="微软雅黑" panose="020B0503020204020204" pitchFamily="34" charset="-122"/>
                <a:ea typeface="微软雅黑" panose="020B0503020204020204" pitchFamily="34" charset="-122"/>
                <a:sym typeface="Arial" panose="020B0604020202020204" pitchFamily="34" charset="0"/>
              </a:rPr>
              <a:t>：</a:t>
            </a:r>
            <a:r>
              <a:rPr lang="mr-IN" altLang="zh-CN" sz="1400" dirty="0" smtClean="0">
                <a:solidFill>
                  <a:prstClr val="black"/>
                </a:solidFill>
                <a:latin typeface="微软雅黑" panose="020B0503020204020204" pitchFamily="34" charset="-122"/>
                <a:ea typeface="微软雅黑" panose="020B0503020204020204" pitchFamily="34" charset="-122"/>
                <a:sym typeface="Arial" panose="020B0604020202020204" pitchFamily="34" charset="0"/>
              </a:rPr>
              <a:t>2018</a:t>
            </a:r>
            <a:r>
              <a:rPr lang="zh-CN" altLang="en-US" sz="1400" dirty="0" smtClean="0">
                <a:solidFill>
                  <a:prstClr val="black"/>
                </a:solidFill>
                <a:latin typeface="微软雅黑" panose="020B0503020204020204" pitchFamily="34" charset="-122"/>
                <a:ea typeface="微软雅黑" panose="020B0503020204020204" pitchFamily="34" charset="-122"/>
                <a:sym typeface="Arial" panose="020B0604020202020204" pitchFamily="34" charset="0"/>
              </a:rPr>
              <a:t>年</a:t>
            </a:r>
            <a:r>
              <a:rPr lang="mr-IN" altLang="zh-CN" sz="1400" dirty="0" smtClean="0">
                <a:solidFill>
                  <a:prstClr val="black"/>
                </a:solidFill>
                <a:latin typeface="微软雅黑" panose="020B0503020204020204" pitchFamily="34" charset="-122"/>
                <a:ea typeface="微软雅黑" panose="020B0503020204020204" pitchFamily="34" charset="-122"/>
                <a:sym typeface="Arial" panose="020B0604020202020204" pitchFamily="34" charset="0"/>
              </a:rPr>
              <a:t>11</a:t>
            </a:r>
            <a:r>
              <a:rPr lang="zh-CN" altLang="en-US" sz="1400" dirty="0" smtClean="0">
                <a:solidFill>
                  <a:prstClr val="black"/>
                </a:solidFill>
                <a:latin typeface="微软雅黑" panose="020B0503020204020204" pitchFamily="34" charset="-122"/>
                <a:ea typeface="微软雅黑" panose="020B0503020204020204" pitchFamily="34" charset="-122"/>
                <a:sym typeface="Arial" panose="020B0604020202020204" pitchFamily="34" charset="0"/>
              </a:rPr>
              <a:t>月</a:t>
            </a:r>
            <a:r>
              <a:rPr lang="mr-IN" altLang="zh-CN" sz="1400" dirty="0" smtClean="0">
                <a:solidFill>
                  <a:prstClr val="black"/>
                </a:solidFill>
                <a:latin typeface="微软雅黑" panose="020B0503020204020204" pitchFamily="34" charset="-122"/>
                <a:ea typeface="微软雅黑" panose="020B0503020204020204" pitchFamily="34" charset="-122"/>
                <a:sym typeface="Arial" panose="020B0604020202020204" pitchFamily="34" charset="0"/>
              </a:rPr>
              <a:t>3</a:t>
            </a:r>
            <a:r>
              <a:rPr lang="zh-CN" altLang="en-US" sz="1400" dirty="0" smtClean="0">
                <a:solidFill>
                  <a:prstClr val="black"/>
                </a:solidFill>
                <a:latin typeface="微软雅黑" panose="020B0503020204020204" pitchFamily="34" charset="-122"/>
                <a:ea typeface="微软雅黑" panose="020B0503020204020204" pitchFamily="34" charset="-122"/>
                <a:sym typeface="Arial" panose="020B0604020202020204" pitchFamily="34" charset="0"/>
              </a:rPr>
              <a:t>日</a:t>
            </a:r>
            <a:r>
              <a:rPr lang="mr-IN" altLang="zh-CN" sz="1400" dirty="0" smtClean="0">
                <a:solidFill>
                  <a:prstClr val="black"/>
                </a:solidFill>
                <a:latin typeface="微软雅黑" panose="020B0503020204020204" pitchFamily="34" charset="-122"/>
                <a:ea typeface="微软雅黑" panose="020B0503020204020204" pitchFamily="34" charset="-122"/>
                <a:sym typeface="Arial" panose="020B0604020202020204" pitchFamily="34" charset="0"/>
              </a:rPr>
              <a:t>14</a:t>
            </a:r>
            <a:r>
              <a:rPr lang="zh-CN" altLang="mr-IN" sz="1400" dirty="0">
                <a:solidFill>
                  <a:prstClr val="black"/>
                </a:solidFill>
                <a:latin typeface="微软雅黑" panose="020B0503020204020204" pitchFamily="34" charset="-122"/>
                <a:ea typeface="微软雅黑" panose="020B0503020204020204" pitchFamily="34" charset="-122"/>
                <a:sym typeface="Arial" panose="020B0604020202020204" pitchFamily="34" charset="0"/>
              </a:rPr>
              <a:t>：</a:t>
            </a:r>
            <a:r>
              <a:rPr lang="mr-IN" altLang="zh-CN" sz="1400" dirty="0" smtClean="0">
                <a:solidFill>
                  <a:prstClr val="black"/>
                </a:solidFill>
                <a:latin typeface="微软雅黑" panose="020B0503020204020204" pitchFamily="34" charset="-122"/>
                <a:ea typeface="微软雅黑" panose="020B0503020204020204" pitchFamily="34" charset="-122"/>
                <a:sym typeface="Arial" panose="020B0604020202020204" pitchFamily="34" charset="0"/>
              </a:rPr>
              <a:t>00</a:t>
            </a:r>
            <a:endParaRPr lang="mr-IN" altLang="zh-CN" sz="1400" dirty="0">
              <a:solidFill>
                <a:prstClr val="black"/>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30" name="Oval 81"/>
          <p:cNvSpPr>
            <a:spLocks noChangeArrowheads="1"/>
          </p:cNvSpPr>
          <p:nvPr/>
        </p:nvSpPr>
        <p:spPr bwMode="auto">
          <a:xfrm>
            <a:off x="3628488" y="5267127"/>
            <a:ext cx="620335" cy="562630"/>
          </a:xfrm>
          <a:prstGeom prst="ellipse">
            <a:avLst/>
          </a:prstGeom>
          <a:noFill/>
          <a:ln w="9525">
            <a:solidFill>
              <a:srgbClr val="F04077"/>
            </a:solidFill>
            <a:round/>
          </a:ln>
          <a:extLst>
            <a:ext uri="{909E8E84-426E-40DD-AFC4-6F175D3DCCD1}">
              <a14:hiddenFill xmlns:a14="http://schemas.microsoft.com/office/drawing/2010/main">
                <a:solidFill>
                  <a:srgbClr val="FFFFFF"/>
                </a:solidFill>
              </a14:hiddenFill>
            </a:ext>
          </a:extLst>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dirty="0" smtClean="0">
                <a:ln>
                  <a:noFill/>
                </a:ln>
                <a:solidFill>
                  <a:prstClr val="black"/>
                </a:solidFill>
                <a:effectLst/>
                <a:uLnTx/>
                <a:uFillTx/>
                <a:latin typeface="FontAwesome"/>
                <a:ea typeface="宋体" panose="02010600030101010101" pitchFamily="2" charset="-122"/>
                <a:cs typeface="+mn-cs"/>
              </a:rPr>
              <a:t>05</a:t>
            </a:r>
            <a:endParaRPr kumimoji="0" lang="en-US" altLang="zh-CN" sz="2000" b="1" i="0" u="none" strike="noStrike" kern="1200" cap="none" spc="0" normalizeH="0" baseline="0" noProof="0" dirty="0">
              <a:ln>
                <a:noFill/>
              </a:ln>
              <a:solidFill>
                <a:prstClr val="black"/>
              </a:solidFill>
              <a:effectLst/>
              <a:uLnTx/>
              <a:uFillTx/>
              <a:latin typeface="Calibri" panose="020F05020202040A0204" pitchFamily="34" charset="0"/>
              <a:ea typeface="宋体" panose="02010600030101010101" pitchFamily="2" charset="-122"/>
              <a:cs typeface="+mn-cs"/>
            </a:endParaRPr>
          </a:p>
        </p:txBody>
      </p:sp>
      <p:sp>
        <p:nvSpPr>
          <p:cNvPr id="31" name="TextBox 13"/>
          <p:cNvSpPr txBox="1">
            <a:spLocks noChangeArrowheads="1"/>
          </p:cNvSpPr>
          <p:nvPr/>
        </p:nvSpPr>
        <p:spPr bwMode="auto">
          <a:xfrm>
            <a:off x="982731" y="5165527"/>
            <a:ext cx="2441575"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Calibri" panose="020F05020202040A0204" pitchFamily="34" charset="0"/>
                <a:ea typeface="宋体" panose="02010600030101010101" pitchFamily="2" charset="-122"/>
              </a:defRPr>
            </a:lvl1pPr>
            <a:lvl2pPr marL="742950" indent="-285750" defTabSz="1216025">
              <a:defRPr>
                <a:solidFill>
                  <a:schemeClr val="tx1"/>
                </a:solidFill>
                <a:latin typeface="Calibri" panose="020F05020202040A0204" pitchFamily="34" charset="0"/>
                <a:ea typeface="宋体" panose="02010600030101010101" pitchFamily="2" charset="-122"/>
              </a:defRPr>
            </a:lvl2pPr>
            <a:lvl3pPr marL="1143000" indent="-228600" defTabSz="1216025">
              <a:defRPr>
                <a:solidFill>
                  <a:schemeClr val="tx1"/>
                </a:solidFill>
                <a:latin typeface="Calibri" panose="020F05020202040A0204" pitchFamily="34" charset="0"/>
                <a:ea typeface="宋体" panose="02010600030101010101" pitchFamily="2" charset="-122"/>
              </a:defRPr>
            </a:lvl3pPr>
            <a:lvl4pPr marL="1600200" indent="-228600" defTabSz="1216025">
              <a:defRPr>
                <a:solidFill>
                  <a:schemeClr val="tx1"/>
                </a:solidFill>
                <a:latin typeface="Calibri" panose="020F05020202040A0204" pitchFamily="34" charset="0"/>
                <a:ea typeface="宋体" panose="02010600030101010101" pitchFamily="2" charset="-122"/>
              </a:defRPr>
            </a:lvl4pPr>
            <a:lvl5pPr marL="2057400" indent="-228600" defTabSz="1216025">
              <a:defRPr>
                <a:solidFill>
                  <a:schemeClr val="tx1"/>
                </a:solidFill>
                <a:latin typeface="Calibri" panose="020F05020202040A0204" pitchFamily="34" charset="0"/>
                <a:ea typeface="宋体" panose="02010600030101010101" pitchFamily="2" charset="-122"/>
              </a:defRPr>
            </a:lvl5pPr>
            <a:lvl6pPr marL="2514600" indent="-228600" defTabSz="1216025"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defTabSz="1216025"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defTabSz="1216025"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defTabSz="1216025"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algn="r" fontAlgn="base">
              <a:spcBef>
                <a:spcPct val="20000"/>
              </a:spcBef>
              <a:spcAft>
                <a:spcPct val="0"/>
              </a:spcAft>
              <a:defRPr/>
            </a:pPr>
            <a:r>
              <a:rPr lang="zh-CN" altLang="en-US" sz="1600" b="1" dirty="0" smtClean="0">
                <a:solidFill>
                  <a:prstClr val="black"/>
                </a:solidFill>
                <a:latin typeface="Arial" panose="020B0604020202020204" pitchFamily="34" charset="0"/>
                <a:ea typeface="微软雅黑" panose="020B0503020204020204" pitchFamily="34" charset="-122"/>
                <a:sym typeface="Arial" panose="020B0604020202020204" pitchFamily="34" charset="0"/>
              </a:rPr>
              <a:t>百度百科</a:t>
            </a:r>
            <a:r>
              <a:rPr lang="en-US" altLang="zh-CN" sz="1600" b="1" dirty="0">
                <a:solidFill>
                  <a:prstClr val="black"/>
                </a:solidFill>
                <a:latin typeface="Arial" panose="020B0604020202020204" pitchFamily="34" charset="0"/>
                <a:ea typeface="微软雅黑" panose="020B0503020204020204" pitchFamily="34" charset="-122"/>
                <a:sym typeface="Arial" panose="020B0604020202020204" pitchFamily="34" charset="0"/>
              </a:rPr>
              <a:t>-OmniGraffle</a:t>
            </a:r>
          </a:p>
        </p:txBody>
      </p:sp>
      <p:sp>
        <p:nvSpPr>
          <p:cNvPr id="32" name="矩形 18"/>
          <p:cNvSpPr>
            <a:spLocks noChangeArrowheads="1"/>
          </p:cNvSpPr>
          <p:nvPr/>
        </p:nvSpPr>
        <p:spPr bwMode="auto">
          <a:xfrm>
            <a:off x="62305" y="5505371"/>
            <a:ext cx="3362002"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lvl="0" algn="r" defTabSz="1216025" fontAlgn="base">
              <a:lnSpc>
                <a:spcPct val="120000"/>
              </a:lnSpc>
              <a:spcBef>
                <a:spcPct val="20000"/>
              </a:spcBef>
              <a:spcAft>
                <a:spcPct val="0"/>
              </a:spcAft>
              <a:defRPr/>
            </a:pPr>
            <a:r>
              <a:rPr lang="zh-CN" altLang="en-US" sz="1400" dirty="0" smtClean="0">
                <a:solidFill>
                  <a:prstClr val="black"/>
                </a:solidFill>
                <a:latin typeface="微软雅黑" panose="020B0503020204020204" pitchFamily="34" charset="-122"/>
                <a:ea typeface="微软雅黑" panose="020B0503020204020204" pitchFamily="34" charset="-122"/>
                <a:sym typeface="Arial" panose="020B0604020202020204" pitchFamily="34" charset="0"/>
              </a:rPr>
              <a:t>网址：</a:t>
            </a:r>
            <a:r>
              <a:rPr lang="en-US" altLang="zh-CN" sz="1400" dirty="0">
                <a:solidFill>
                  <a:prstClr val="black"/>
                </a:solidFill>
                <a:latin typeface="微软雅黑" panose="020B0503020204020204" pitchFamily="34" charset="-122"/>
                <a:ea typeface="微软雅黑" panose="020B0503020204020204" pitchFamily="34" charset="-122"/>
                <a:sym typeface="Arial" panose="020B0604020202020204" pitchFamily="34" charset="0"/>
              </a:rPr>
              <a:t>https://</a:t>
            </a:r>
            <a:r>
              <a:rPr lang="en-US" altLang="zh-CN" sz="1400" dirty="0" err="1">
                <a:solidFill>
                  <a:prstClr val="black"/>
                </a:solidFill>
                <a:latin typeface="微软雅黑" panose="020B0503020204020204" pitchFamily="34" charset="-122"/>
                <a:ea typeface="微软雅黑" panose="020B0503020204020204" pitchFamily="34" charset="-122"/>
                <a:sym typeface="Arial" panose="020B0604020202020204" pitchFamily="34" charset="0"/>
              </a:rPr>
              <a:t>baike.baidu.com</a:t>
            </a:r>
            <a:r>
              <a:rPr lang="en-US" altLang="zh-CN" sz="1400" dirty="0">
                <a:solidFill>
                  <a:prstClr val="black"/>
                </a:solidFill>
                <a:latin typeface="微软雅黑" panose="020B0503020204020204" pitchFamily="34" charset="-122"/>
                <a:ea typeface="微软雅黑" panose="020B0503020204020204" pitchFamily="34" charset="-122"/>
                <a:sym typeface="Arial" panose="020B0604020202020204" pitchFamily="34" charset="0"/>
              </a:rPr>
              <a:t>/item/OmniGraffle/2335061?fr=</a:t>
            </a:r>
            <a:r>
              <a:rPr lang="en-US" altLang="zh-CN" sz="1400" dirty="0" err="1">
                <a:solidFill>
                  <a:prstClr val="black"/>
                </a:solidFill>
                <a:latin typeface="微软雅黑" panose="020B0503020204020204" pitchFamily="34" charset="-122"/>
                <a:ea typeface="微软雅黑" panose="020B0503020204020204" pitchFamily="34" charset="-122"/>
                <a:sym typeface="Arial" panose="020B0604020202020204" pitchFamily="34" charset="0"/>
              </a:rPr>
              <a:t>aladdin</a:t>
            </a:r>
            <a:endParaRPr lang="en-US" altLang="zh-CN" sz="1400" dirty="0" smtClean="0">
              <a:solidFill>
                <a:prstClr val="black"/>
              </a:solidFill>
              <a:latin typeface="微软雅黑" panose="020B0503020204020204" pitchFamily="34" charset="-122"/>
              <a:ea typeface="微软雅黑" panose="020B0503020204020204" pitchFamily="34" charset="-122"/>
              <a:sym typeface="Arial" panose="020B0604020202020204" pitchFamily="34" charset="0"/>
            </a:endParaRPr>
          </a:p>
          <a:p>
            <a:pPr lvl="0" algn="r" defTabSz="1216025" fontAlgn="base">
              <a:lnSpc>
                <a:spcPct val="120000"/>
              </a:lnSpc>
              <a:spcBef>
                <a:spcPct val="20000"/>
              </a:spcBef>
              <a:spcAft>
                <a:spcPct val="0"/>
              </a:spcAft>
              <a:defRPr/>
            </a:pPr>
            <a:r>
              <a:rPr lang="zh-CN" altLang="en-US" sz="1400" dirty="0" smtClean="0">
                <a:solidFill>
                  <a:prstClr val="black"/>
                </a:solidFill>
                <a:latin typeface="微软雅黑" panose="020B0503020204020204" pitchFamily="34" charset="-122"/>
                <a:ea typeface="微软雅黑" panose="020B0503020204020204" pitchFamily="34" charset="-122"/>
                <a:sym typeface="Arial" panose="020B0604020202020204" pitchFamily="34" charset="0"/>
              </a:rPr>
              <a:t>参考</a:t>
            </a:r>
            <a:r>
              <a:rPr lang="zh-CN" altLang="mr-IN" sz="1400" dirty="0" smtClean="0">
                <a:solidFill>
                  <a:prstClr val="black"/>
                </a:solidFill>
                <a:latin typeface="微软雅黑" panose="020B0503020204020204" pitchFamily="34" charset="-122"/>
                <a:ea typeface="微软雅黑" panose="020B0503020204020204" pitchFamily="34" charset="-122"/>
                <a:sym typeface="Arial" panose="020B0604020202020204" pitchFamily="34" charset="0"/>
              </a:rPr>
              <a:t>时间</a:t>
            </a:r>
            <a:r>
              <a:rPr lang="zh-CN" altLang="mr-IN" sz="1400" dirty="0">
                <a:solidFill>
                  <a:prstClr val="black"/>
                </a:solidFill>
                <a:latin typeface="微软雅黑" panose="020B0503020204020204" pitchFamily="34" charset="-122"/>
                <a:ea typeface="微软雅黑" panose="020B0503020204020204" pitchFamily="34" charset="-122"/>
                <a:sym typeface="Arial" panose="020B0604020202020204" pitchFamily="34" charset="0"/>
              </a:rPr>
              <a:t>：</a:t>
            </a:r>
            <a:r>
              <a:rPr lang="mr-IN" altLang="zh-CN" sz="1400" dirty="0" smtClean="0">
                <a:solidFill>
                  <a:prstClr val="black"/>
                </a:solidFill>
                <a:latin typeface="微软雅黑" panose="020B0503020204020204" pitchFamily="34" charset="-122"/>
                <a:ea typeface="微软雅黑" panose="020B0503020204020204" pitchFamily="34" charset="-122"/>
                <a:sym typeface="Arial" panose="020B0604020202020204" pitchFamily="34" charset="0"/>
              </a:rPr>
              <a:t>2018</a:t>
            </a:r>
            <a:r>
              <a:rPr lang="zh-CN" altLang="en-US" sz="1400" dirty="0" smtClean="0">
                <a:solidFill>
                  <a:prstClr val="black"/>
                </a:solidFill>
                <a:latin typeface="微软雅黑" panose="020B0503020204020204" pitchFamily="34" charset="-122"/>
                <a:ea typeface="微软雅黑" panose="020B0503020204020204" pitchFamily="34" charset="-122"/>
                <a:sym typeface="Arial" panose="020B0604020202020204" pitchFamily="34" charset="0"/>
              </a:rPr>
              <a:t>年</a:t>
            </a:r>
            <a:r>
              <a:rPr lang="mr-IN" altLang="zh-CN" sz="1400" dirty="0" smtClean="0">
                <a:solidFill>
                  <a:prstClr val="black"/>
                </a:solidFill>
                <a:latin typeface="微软雅黑" panose="020B0503020204020204" pitchFamily="34" charset="-122"/>
                <a:ea typeface="微软雅黑" panose="020B0503020204020204" pitchFamily="34" charset="-122"/>
                <a:sym typeface="Arial" panose="020B0604020202020204" pitchFamily="34" charset="0"/>
              </a:rPr>
              <a:t>11</a:t>
            </a:r>
            <a:r>
              <a:rPr lang="zh-CN" altLang="en-US" sz="1400" dirty="0" smtClean="0">
                <a:solidFill>
                  <a:prstClr val="black"/>
                </a:solidFill>
                <a:latin typeface="微软雅黑" panose="020B0503020204020204" pitchFamily="34" charset="-122"/>
                <a:ea typeface="微软雅黑" panose="020B0503020204020204" pitchFamily="34" charset="-122"/>
                <a:sym typeface="Arial" panose="020B0604020202020204" pitchFamily="34" charset="0"/>
              </a:rPr>
              <a:t>月</a:t>
            </a:r>
            <a:r>
              <a:rPr lang="mr-IN" altLang="zh-CN" sz="1400" dirty="0" smtClean="0">
                <a:solidFill>
                  <a:prstClr val="black"/>
                </a:solidFill>
                <a:latin typeface="微软雅黑" panose="020B0503020204020204" pitchFamily="34" charset="-122"/>
                <a:ea typeface="微软雅黑" panose="020B0503020204020204" pitchFamily="34" charset="-122"/>
                <a:sym typeface="Arial" panose="020B0604020202020204" pitchFamily="34" charset="0"/>
              </a:rPr>
              <a:t>3</a:t>
            </a:r>
            <a:r>
              <a:rPr lang="zh-CN" altLang="en-US" sz="1400" dirty="0" smtClean="0">
                <a:solidFill>
                  <a:prstClr val="black"/>
                </a:solidFill>
                <a:latin typeface="微软雅黑" panose="020B0503020204020204" pitchFamily="34" charset="-122"/>
                <a:ea typeface="微软雅黑" panose="020B0503020204020204" pitchFamily="34" charset="-122"/>
                <a:sym typeface="Arial" panose="020B0604020202020204" pitchFamily="34" charset="0"/>
              </a:rPr>
              <a:t>日</a:t>
            </a:r>
            <a:r>
              <a:rPr lang="en-US" altLang="zh-CN" sz="1400" dirty="0" smtClean="0">
                <a:solidFill>
                  <a:prstClr val="black"/>
                </a:solidFill>
                <a:latin typeface="微软雅黑" panose="020B0503020204020204" pitchFamily="34" charset="-122"/>
                <a:ea typeface="微软雅黑" panose="020B0503020204020204" pitchFamily="34" charset="-122"/>
                <a:sym typeface="Arial" panose="020B0604020202020204" pitchFamily="34" charset="0"/>
              </a:rPr>
              <a:t>11</a:t>
            </a:r>
            <a:r>
              <a:rPr lang="zh-CN" altLang="en-US" sz="1400" dirty="0" smtClean="0">
                <a:solidFill>
                  <a:prstClr val="black"/>
                </a:solidFill>
                <a:latin typeface="微软雅黑" panose="020B0503020204020204" pitchFamily="34" charset="-122"/>
                <a:ea typeface="微软雅黑" panose="020B0503020204020204" pitchFamily="34" charset="-122"/>
                <a:sym typeface="Arial" panose="020B0604020202020204" pitchFamily="34" charset="0"/>
              </a:rPr>
              <a:t>月</a:t>
            </a:r>
            <a:r>
              <a:rPr lang="en-US" altLang="zh-CN" sz="1400" dirty="0" smtClean="0">
                <a:solidFill>
                  <a:prstClr val="black"/>
                </a:solidFill>
                <a:latin typeface="微软雅黑" panose="020B0503020204020204" pitchFamily="34" charset="-122"/>
                <a:ea typeface="微软雅黑" panose="020B0503020204020204" pitchFamily="34" charset="-122"/>
                <a:sym typeface="Arial" panose="020B0604020202020204" pitchFamily="34" charset="0"/>
              </a:rPr>
              <a:t>4</a:t>
            </a:r>
            <a:r>
              <a:rPr lang="zh-CN" altLang="en-US" sz="1400" dirty="0" smtClean="0">
                <a:solidFill>
                  <a:prstClr val="black"/>
                </a:solidFill>
                <a:latin typeface="微软雅黑" panose="020B0503020204020204" pitchFamily="34" charset="-122"/>
                <a:ea typeface="微软雅黑" panose="020B0503020204020204" pitchFamily="34" charset="-122"/>
                <a:sym typeface="Arial" panose="020B0604020202020204" pitchFamily="34" charset="0"/>
              </a:rPr>
              <a:t>日</a:t>
            </a:r>
            <a:r>
              <a:rPr lang="en-US" altLang="zh-CN" sz="1400" dirty="0" smtClean="0">
                <a:solidFill>
                  <a:prstClr val="black"/>
                </a:solidFill>
                <a:latin typeface="微软雅黑" panose="020B0503020204020204" pitchFamily="34" charset="-122"/>
                <a:ea typeface="微软雅黑" panose="020B0503020204020204" pitchFamily="34" charset="-122"/>
                <a:sym typeface="Arial" panose="020B0604020202020204" pitchFamily="34" charset="0"/>
              </a:rPr>
              <a:t>00:35</a:t>
            </a:r>
            <a:endParaRPr lang="mr-IN" altLang="zh-CN" sz="1400" dirty="0">
              <a:solidFill>
                <a:prstClr val="black"/>
              </a:solidFill>
              <a:latin typeface="微软雅黑" panose="020B0503020204020204" pitchFamily="34" charset="-122"/>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val="62414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35" name="组合 1"/>
          <p:cNvGrpSpPr/>
          <p:nvPr/>
        </p:nvGrpSpPr>
        <p:grpSpPr bwMode="auto">
          <a:xfrm>
            <a:off x="5222875" y="2244725"/>
            <a:ext cx="6237288" cy="2233613"/>
            <a:chOff x="5222408" y="2405563"/>
            <a:chExt cx="6238226" cy="2232768"/>
          </a:xfrm>
        </p:grpSpPr>
        <p:grpSp>
          <p:nvGrpSpPr>
            <p:cNvPr id="5136" name="组合 17"/>
            <p:cNvGrpSpPr/>
            <p:nvPr/>
          </p:nvGrpSpPr>
          <p:grpSpPr bwMode="auto">
            <a:xfrm>
              <a:off x="5226065" y="2405563"/>
              <a:ext cx="6234569" cy="1772715"/>
              <a:chOff x="271020" y="2420002"/>
              <a:chExt cx="6234569" cy="1772715"/>
            </a:xfrm>
          </p:grpSpPr>
          <p:sp>
            <p:nvSpPr>
              <p:cNvPr id="5138" name="文本框 18"/>
              <p:cNvSpPr txBox="1">
                <a:spLocks noChangeArrowheads="1"/>
              </p:cNvSpPr>
              <p:nvPr/>
            </p:nvSpPr>
            <p:spPr bwMode="auto">
              <a:xfrm>
                <a:off x="297950" y="2420002"/>
                <a:ext cx="4115955"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6000" b="1" i="0" u="none" strike="noStrike" kern="1200" cap="none" spc="0" normalizeH="0" baseline="0" noProof="0" dirty="0">
                    <a:ln>
                      <a:noFill/>
                    </a:ln>
                    <a:solidFill>
                      <a:srgbClr val="2DCCDF"/>
                    </a:solidFill>
                    <a:effectLst/>
                    <a:uLnTx/>
                    <a:uFillTx/>
                    <a:latin typeface="微软雅黑" panose="020B0503020204020204" pitchFamily="34" charset="-122"/>
                    <a:ea typeface="微软雅黑" panose="020B0503020204020204" pitchFamily="34" charset="-122"/>
                    <a:cs typeface="+mn-cs"/>
                  </a:rPr>
                  <a:t>Part  </a:t>
                </a:r>
                <a:r>
                  <a:rPr kumimoji="0" lang="en-US" altLang="zh-CN" sz="6000" b="1" i="0" u="none" strike="noStrike" kern="1200" cap="none" spc="0" normalizeH="0" baseline="0" noProof="0" dirty="0" smtClean="0">
                    <a:ln>
                      <a:noFill/>
                    </a:ln>
                    <a:solidFill>
                      <a:srgbClr val="2DCCDF"/>
                    </a:solidFill>
                    <a:effectLst/>
                    <a:uLnTx/>
                    <a:uFillTx/>
                    <a:latin typeface="微软雅黑" panose="020B0503020204020204" pitchFamily="34" charset="-122"/>
                    <a:ea typeface="微软雅黑" panose="020B0503020204020204" pitchFamily="34" charset="-122"/>
                    <a:cs typeface="+mn-cs"/>
                  </a:rPr>
                  <a:t>07</a:t>
                </a:r>
                <a:endParaRPr kumimoji="0" lang="zh-CN" altLang="en-US" sz="6000" b="1" i="0" u="none" strike="noStrike" kern="1200" cap="none" spc="0" normalizeH="0" baseline="0" noProof="0" dirty="0">
                  <a:ln>
                    <a:noFill/>
                  </a:ln>
                  <a:solidFill>
                    <a:srgbClr val="2DCCDF"/>
                  </a:solidFill>
                  <a:effectLst/>
                  <a:uLnTx/>
                  <a:uFillTx/>
                  <a:latin typeface="微软雅黑" panose="020B0503020204020204" pitchFamily="34" charset="-122"/>
                  <a:ea typeface="微软雅黑" panose="020B0503020204020204" pitchFamily="34" charset="-122"/>
                  <a:cs typeface="+mn-cs"/>
                </a:endParaRPr>
              </a:p>
            </p:txBody>
          </p:sp>
          <p:sp>
            <p:nvSpPr>
              <p:cNvPr id="5139" name="文本框 19"/>
              <p:cNvSpPr txBox="1">
                <a:spLocks noChangeArrowheads="1"/>
              </p:cNvSpPr>
              <p:nvPr/>
            </p:nvSpPr>
            <p:spPr bwMode="auto">
              <a:xfrm>
                <a:off x="271020" y="3269736"/>
                <a:ext cx="6234569" cy="922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lang="zh-CN" altLang="en-US" sz="5400" b="1" noProof="0" dirty="0" smtClean="0">
                    <a:solidFill>
                      <a:srgbClr val="F77258"/>
                    </a:solidFill>
                    <a:latin typeface="微软雅黑" panose="020B0503020204020204" pitchFamily="34" charset="-122"/>
                    <a:ea typeface="微软雅黑" panose="020B0503020204020204" pitchFamily="34" charset="-122"/>
                  </a:rPr>
                  <a:t>绩效评价</a:t>
                </a:r>
                <a:endParaRPr kumimoji="0" lang="zh-CN" altLang="en-US" sz="5400" b="1" i="0" u="none" strike="noStrike" kern="1200" cap="none" spc="0" normalizeH="0" baseline="0" noProof="0" dirty="0">
                  <a:ln>
                    <a:noFill/>
                  </a:ln>
                  <a:solidFill>
                    <a:srgbClr val="F77258"/>
                  </a:solidFill>
                  <a:effectLst/>
                  <a:uLnTx/>
                  <a:uFillTx/>
                  <a:latin typeface="微软雅黑" panose="020B0503020204020204" pitchFamily="34" charset="-122"/>
                  <a:ea typeface="微软雅黑" panose="020B0503020204020204" pitchFamily="34" charset="-122"/>
                  <a:cs typeface="+mn-cs"/>
                </a:endParaRPr>
              </a:p>
            </p:txBody>
          </p:sp>
        </p:grpSp>
        <p:sp>
          <p:nvSpPr>
            <p:cNvPr id="5137" name="文本框 20"/>
            <p:cNvSpPr txBox="1">
              <a:spLocks noChangeArrowheads="1"/>
            </p:cNvSpPr>
            <p:nvPr/>
          </p:nvSpPr>
          <p:spPr bwMode="auto">
            <a:xfrm>
              <a:off x="5222408" y="4299777"/>
              <a:ext cx="605050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600" b="0" i="0" u="none" strike="noStrike" kern="1200" cap="none" spc="0" normalizeH="0" baseline="0" noProof="0" dirty="0" smtClean="0">
                  <a:ln>
                    <a:noFill/>
                  </a:ln>
                  <a:solidFill>
                    <a:srgbClr val="353A3E"/>
                  </a:solidFill>
                  <a:effectLst/>
                  <a:uLnTx/>
                  <a:uFillTx/>
                  <a:latin typeface="微软雅黑" panose="020B0503020204020204" pitchFamily="34" charset="-122"/>
                  <a:ea typeface="微软雅黑" panose="020B0503020204020204" pitchFamily="34" charset="-122"/>
                  <a:cs typeface="+mn-cs"/>
                </a:rPr>
                <a:t>PERFORMANCE EVALUATION</a:t>
              </a:r>
              <a:endParaRPr kumimoji="0" lang="zh-CN" altLang="en-US" sz="1600" b="0" i="0" u="none" strike="noStrike" kern="1200" cap="none" spc="0" normalizeH="0" baseline="0" noProof="0" dirty="0">
                <a:ln>
                  <a:noFill/>
                </a:ln>
                <a:solidFill>
                  <a:srgbClr val="353A3E"/>
                </a:solidFill>
                <a:effectLst/>
                <a:uLnTx/>
                <a:uFillTx/>
                <a:latin typeface="微软雅黑" panose="020B0503020204020204" pitchFamily="34" charset="-122"/>
                <a:ea typeface="微软雅黑" panose="020B0503020204020204" pitchFamily="34" charset="-122"/>
                <a:cs typeface="+mn-cs"/>
              </a:endParaRPr>
            </a:p>
          </p:txBody>
        </p:sp>
      </p:grpSp>
      <p:pic>
        <p:nvPicPr>
          <p:cNvPr id="20" name="图片 1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00" y="5743971"/>
            <a:ext cx="1277897" cy="1277897"/>
          </a:xfrm>
          <a:prstGeom prst="rect">
            <a:avLst/>
          </a:prstGeom>
        </p:spPr>
      </p:pic>
      <p:sp>
        <p:nvSpPr>
          <p:cNvPr id="21" name="等腰三角形 4"/>
          <p:cNvSpPr/>
          <p:nvPr/>
        </p:nvSpPr>
        <p:spPr>
          <a:xfrm rot="11374545">
            <a:off x="2130425" y="1654175"/>
            <a:ext cx="501650" cy="525463"/>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2DCCD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2" name="等腰三角形 4"/>
          <p:cNvSpPr/>
          <p:nvPr/>
        </p:nvSpPr>
        <p:spPr>
          <a:xfrm rot="20476330">
            <a:off x="1949450" y="2011363"/>
            <a:ext cx="1676400" cy="1760537"/>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3" name="等腰三角形 4"/>
          <p:cNvSpPr/>
          <p:nvPr/>
        </p:nvSpPr>
        <p:spPr>
          <a:xfrm>
            <a:off x="1379538" y="2217738"/>
            <a:ext cx="1282700" cy="1347787"/>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BF55D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4" name="等腰三角形 4"/>
          <p:cNvSpPr/>
          <p:nvPr/>
        </p:nvSpPr>
        <p:spPr>
          <a:xfrm>
            <a:off x="1252538" y="2532063"/>
            <a:ext cx="468312" cy="492125"/>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59E3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5" name="等腰三角形 4"/>
          <p:cNvSpPr/>
          <p:nvPr/>
        </p:nvSpPr>
        <p:spPr>
          <a:xfrm rot="746830">
            <a:off x="1998663" y="3535363"/>
            <a:ext cx="344487" cy="3619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5613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6" name="等腰三角形 4"/>
          <p:cNvSpPr/>
          <p:nvPr/>
        </p:nvSpPr>
        <p:spPr>
          <a:xfrm rot="3834254">
            <a:off x="1611313" y="4127500"/>
            <a:ext cx="342900" cy="3619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2DCCD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7" name="等腰三角形 4"/>
          <p:cNvSpPr/>
          <p:nvPr/>
        </p:nvSpPr>
        <p:spPr>
          <a:xfrm rot="3834254">
            <a:off x="1672431" y="4660107"/>
            <a:ext cx="244475" cy="255588"/>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8D84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8" name="等腰三角形 4"/>
          <p:cNvSpPr/>
          <p:nvPr/>
        </p:nvSpPr>
        <p:spPr>
          <a:xfrm rot="20057258">
            <a:off x="2133600" y="4494213"/>
            <a:ext cx="244475" cy="255587"/>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772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9" name="等腰三角形 4"/>
          <p:cNvSpPr/>
          <p:nvPr/>
        </p:nvSpPr>
        <p:spPr>
          <a:xfrm rot="3834254">
            <a:off x="2316957" y="4094956"/>
            <a:ext cx="461962" cy="485775"/>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8D84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0" name="等腰三角形 4"/>
          <p:cNvSpPr/>
          <p:nvPr/>
        </p:nvSpPr>
        <p:spPr>
          <a:xfrm rot="1648580">
            <a:off x="3402013" y="3717925"/>
            <a:ext cx="1177925" cy="12382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8D84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1" name="等腰三角形 4"/>
          <p:cNvSpPr/>
          <p:nvPr/>
        </p:nvSpPr>
        <p:spPr>
          <a:xfrm rot="12600000">
            <a:off x="2419350" y="3060700"/>
            <a:ext cx="1109663" cy="1165225"/>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2" name="等腰三角形 4"/>
          <p:cNvSpPr/>
          <p:nvPr/>
        </p:nvSpPr>
        <p:spPr>
          <a:xfrm rot="21025852">
            <a:off x="4132263" y="2724150"/>
            <a:ext cx="244475" cy="255588"/>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772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3" name="等腰三角形 4"/>
          <p:cNvSpPr/>
          <p:nvPr/>
        </p:nvSpPr>
        <p:spPr>
          <a:xfrm rot="21025852">
            <a:off x="2298700" y="1577975"/>
            <a:ext cx="244475" cy="257175"/>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772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41481764"/>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50000" decel="5000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0-#ppt_w/2"/>
                                          </p:val>
                                        </p:tav>
                                        <p:tav tm="100000">
                                          <p:val>
                                            <p:strVal val="#ppt_x"/>
                                          </p:val>
                                        </p:tav>
                                      </p:tavLst>
                                    </p:anim>
                                    <p:anim calcmode="lin" valueType="num">
                                      <p:cBhvr additive="base">
                                        <p:cTn id="8" dur="500" fill="hold"/>
                                        <p:tgtEl>
                                          <p:spTgt spid="21"/>
                                        </p:tgtEl>
                                        <p:attrNameLst>
                                          <p:attrName>ppt_y</p:attrName>
                                        </p:attrNameLst>
                                      </p:cBhvr>
                                      <p:tavLst>
                                        <p:tav tm="0">
                                          <p:val>
                                            <p:strVal val="#ppt_y"/>
                                          </p:val>
                                        </p:tav>
                                        <p:tav tm="100000">
                                          <p:val>
                                            <p:strVal val="#ppt_y"/>
                                          </p:val>
                                        </p:tav>
                                      </p:tavLst>
                                    </p:anim>
                                  </p:childTnLst>
                                </p:cTn>
                              </p:par>
                              <p:par>
                                <p:cTn id="9" presetID="2" presetClass="entr" presetSubtype="8" accel="50000" decel="50000"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anim calcmode="lin" valueType="num">
                                      <p:cBhvr additive="base">
                                        <p:cTn id="11" dur="500" fill="hold"/>
                                        <p:tgtEl>
                                          <p:spTgt spid="22"/>
                                        </p:tgtEl>
                                        <p:attrNameLst>
                                          <p:attrName>ppt_x</p:attrName>
                                        </p:attrNameLst>
                                      </p:cBhvr>
                                      <p:tavLst>
                                        <p:tav tm="0">
                                          <p:val>
                                            <p:strVal val="0-#ppt_w/2"/>
                                          </p:val>
                                        </p:tav>
                                        <p:tav tm="100000">
                                          <p:val>
                                            <p:strVal val="#ppt_x"/>
                                          </p:val>
                                        </p:tav>
                                      </p:tavLst>
                                    </p:anim>
                                    <p:anim calcmode="lin" valueType="num">
                                      <p:cBhvr additive="base">
                                        <p:cTn id="12" dur="500" fill="hold"/>
                                        <p:tgtEl>
                                          <p:spTgt spid="22"/>
                                        </p:tgtEl>
                                        <p:attrNameLst>
                                          <p:attrName>ppt_y</p:attrName>
                                        </p:attrNameLst>
                                      </p:cBhvr>
                                      <p:tavLst>
                                        <p:tav tm="0">
                                          <p:val>
                                            <p:strVal val="#ppt_y"/>
                                          </p:val>
                                        </p:tav>
                                        <p:tav tm="100000">
                                          <p:val>
                                            <p:strVal val="#ppt_y"/>
                                          </p:val>
                                        </p:tav>
                                      </p:tavLst>
                                    </p:anim>
                                  </p:childTnLst>
                                </p:cTn>
                              </p:par>
                              <p:par>
                                <p:cTn id="13" presetID="2" presetClass="entr" presetSubtype="8" accel="50000" decel="50000"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anim calcmode="lin" valueType="num">
                                      <p:cBhvr additive="base">
                                        <p:cTn id="15" dur="500" fill="hold"/>
                                        <p:tgtEl>
                                          <p:spTgt spid="23"/>
                                        </p:tgtEl>
                                        <p:attrNameLst>
                                          <p:attrName>ppt_x</p:attrName>
                                        </p:attrNameLst>
                                      </p:cBhvr>
                                      <p:tavLst>
                                        <p:tav tm="0">
                                          <p:val>
                                            <p:strVal val="0-#ppt_w/2"/>
                                          </p:val>
                                        </p:tav>
                                        <p:tav tm="100000">
                                          <p:val>
                                            <p:strVal val="#ppt_x"/>
                                          </p:val>
                                        </p:tav>
                                      </p:tavLst>
                                    </p:anim>
                                    <p:anim calcmode="lin" valueType="num">
                                      <p:cBhvr additive="base">
                                        <p:cTn id="16" dur="500" fill="hold"/>
                                        <p:tgtEl>
                                          <p:spTgt spid="23"/>
                                        </p:tgtEl>
                                        <p:attrNameLst>
                                          <p:attrName>ppt_y</p:attrName>
                                        </p:attrNameLst>
                                      </p:cBhvr>
                                      <p:tavLst>
                                        <p:tav tm="0">
                                          <p:val>
                                            <p:strVal val="#ppt_y"/>
                                          </p:val>
                                        </p:tav>
                                        <p:tav tm="100000">
                                          <p:val>
                                            <p:strVal val="#ppt_y"/>
                                          </p:val>
                                        </p:tav>
                                      </p:tavLst>
                                    </p:anim>
                                  </p:childTnLst>
                                </p:cTn>
                              </p:par>
                              <p:par>
                                <p:cTn id="17" presetID="2" presetClass="entr" presetSubtype="8" accel="50000" decel="50000" fill="hold" grpId="0" nodeType="withEffect">
                                  <p:stCondLst>
                                    <p:cond delay="0"/>
                                  </p:stCondLst>
                                  <p:childTnLst>
                                    <p:set>
                                      <p:cBhvr>
                                        <p:cTn id="18" dur="1" fill="hold">
                                          <p:stCondLst>
                                            <p:cond delay="0"/>
                                          </p:stCondLst>
                                        </p:cTn>
                                        <p:tgtEl>
                                          <p:spTgt spid="24"/>
                                        </p:tgtEl>
                                        <p:attrNameLst>
                                          <p:attrName>style.visibility</p:attrName>
                                        </p:attrNameLst>
                                      </p:cBhvr>
                                      <p:to>
                                        <p:strVal val="visible"/>
                                      </p:to>
                                    </p:set>
                                    <p:anim calcmode="lin" valueType="num">
                                      <p:cBhvr additive="base">
                                        <p:cTn id="19" dur="500" fill="hold"/>
                                        <p:tgtEl>
                                          <p:spTgt spid="24"/>
                                        </p:tgtEl>
                                        <p:attrNameLst>
                                          <p:attrName>ppt_x</p:attrName>
                                        </p:attrNameLst>
                                      </p:cBhvr>
                                      <p:tavLst>
                                        <p:tav tm="0">
                                          <p:val>
                                            <p:strVal val="0-#ppt_w/2"/>
                                          </p:val>
                                        </p:tav>
                                        <p:tav tm="100000">
                                          <p:val>
                                            <p:strVal val="#ppt_x"/>
                                          </p:val>
                                        </p:tav>
                                      </p:tavLst>
                                    </p:anim>
                                    <p:anim calcmode="lin" valueType="num">
                                      <p:cBhvr additive="base">
                                        <p:cTn id="20" dur="500" fill="hold"/>
                                        <p:tgtEl>
                                          <p:spTgt spid="24"/>
                                        </p:tgtEl>
                                        <p:attrNameLst>
                                          <p:attrName>ppt_y</p:attrName>
                                        </p:attrNameLst>
                                      </p:cBhvr>
                                      <p:tavLst>
                                        <p:tav tm="0">
                                          <p:val>
                                            <p:strVal val="#ppt_y"/>
                                          </p:val>
                                        </p:tav>
                                        <p:tav tm="100000">
                                          <p:val>
                                            <p:strVal val="#ppt_y"/>
                                          </p:val>
                                        </p:tav>
                                      </p:tavLst>
                                    </p:anim>
                                  </p:childTnLst>
                                </p:cTn>
                              </p:par>
                              <p:par>
                                <p:cTn id="21" presetID="2" presetClass="entr" presetSubtype="8" accel="50000" decel="50000" fill="hold" grpId="0" nodeType="withEffect">
                                  <p:stCondLst>
                                    <p:cond delay="0"/>
                                  </p:stCondLst>
                                  <p:childTnLst>
                                    <p:set>
                                      <p:cBhvr>
                                        <p:cTn id="22" dur="1" fill="hold">
                                          <p:stCondLst>
                                            <p:cond delay="0"/>
                                          </p:stCondLst>
                                        </p:cTn>
                                        <p:tgtEl>
                                          <p:spTgt spid="25"/>
                                        </p:tgtEl>
                                        <p:attrNameLst>
                                          <p:attrName>style.visibility</p:attrName>
                                        </p:attrNameLst>
                                      </p:cBhvr>
                                      <p:to>
                                        <p:strVal val="visible"/>
                                      </p:to>
                                    </p:set>
                                    <p:anim calcmode="lin" valueType="num">
                                      <p:cBhvr additive="base">
                                        <p:cTn id="23" dur="500" fill="hold"/>
                                        <p:tgtEl>
                                          <p:spTgt spid="25"/>
                                        </p:tgtEl>
                                        <p:attrNameLst>
                                          <p:attrName>ppt_x</p:attrName>
                                        </p:attrNameLst>
                                      </p:cBhvr>
                                      <p:tavLst>
                                        <p:tav tm="0">
                                          <p:val>
                                            <p:strVal val="0-#ppt_w/2"/>
                                          </p:val>
                                        </p:tav>
                                        <p:tav tm="100000">
                                          <p:val>
                                            <p:strVal val="#ppt_x"/>
                                          </p:val>
                                        </p:tav>
                                      </p:tavLst>
                                    </p:anim>
                                    <p:anim calcmode="lin" valueType="num">
                                      <p:cBhvr additive="base">
                                        <p:cTn id="24" dur="500" fill="hold"/>
                                        <p:tgtEl>
                                          <p:spTgt spid="25"/>
                                        </p:tgtEl>
                                        <p:attrNameLst>
                                          <p:attrName>ppt_y</p:attrName>
                                        </p:attrNameLst>
                                      </p:cBhvr>
                                      <p:tavLst>
                                        <p:tav tm="0">
                                          <p:val>
                                            <p:strVal val="#ppt_y"/>
                                          </p:val>
                                        </p:tav>
                                        <p:tav tm="100000">
                                          <p:val>
                                            <p:strVal val="#ppt_y"/>
                                          </p:val>
                                        </p:tav>
                                      </p:tavLst>
                                    </p:anim>
                                  </p:childTnLst>
                                </p:cTn>
                              </p:par>
                              <p:par>
                                <p:cTn id="25" presetID="2" presetClass="entr" presetSubtype="8" accel="50000" decel="50000" fill="hold" grpId="0" nodeType="withEffect">
                                  <p:stCondLst>
                                    <p:cond delay="0"/>
                                  </p:stCondLst>
                                  <p:childTnLst>
                                    <p:set>
                                      <p:cBhvr>
                                        <p:cTn id="26" dur="1" fill="hold">
                                          <p:stCondLst>
                                            <p:cond delay="0"/>
                                          </p:stCondLst>
                                        </p:cTn>
                                        <p:tgtEl>
                                          <p:spTgt spid="26"/>
                                        </p:tgtEl>
                                        <p:attrNameLst>
                                          <p:attrName>style.visibility</p:attrName>
                                        </p:attrNameLst>
                                      </p:cBhvr>
                                      <p:to>
                                        <p:strVal val="visible"/>
                                      </p:to>
                                    </p:set>
                                    <p:anim calcmode="lin" valueType="num">
                                      <p:cBhvr additive="base">
                                        <p:cTn id="27" dur="500" fill="hold"/>
                                        <p:tgtEl>
                                          <p:spTgt spid="26"/>
                                        </p:tgtEl>
                                        <p:attrNameLst>
                                          <p:attrName>ppt_x</p:attrName>
                                        </p:attrNameLst>
                                      </p:cBhvr>
                                      <p:tavLst>
                                        <p:tav tm="0">
                                          <p:val>
                                            <p:strVal val="0-#ppt_w/2"/>
                                          </p:val>
                                        </p:tav>
                                        <p:tav tm="100000">
                                          <p:val>
                                            <p:strVal val="#ppt_x"/>
                                          </p:val>
                                        </p:tav>
                                      </p:tavLst>
                                    </p:anim>
                                    <p:anim calcmode="lin" valueType="num">
                                      <p:cBhvr additive="base">
                                        <p:cTn id="28" dur="500" fill="hold"/>
                                        <p:tgtEl>
                                          <p:spTgt spid="26"/>
                                        </p:tgtEl>
                                        <p:attrNameLst>
                                          <p:attrName>ppt_y</p:attrName>
                                        </p:attrNameLst>
                                      </p:cBhvr>
                                      <p:tavLst>
                                        <p:tav tm="0">
                                          <p:val>
                                            <p:strVal val="#ppt_y"/>
                                          </p:val>
                                        </p:tav>
                                        <p:tav tm="100000">
                                          <p:val>
                                            <p:strVal val="#ppt_y"/>
                                          </p:val>
                                        </p:tav>
                                      </p:tavLst>
                                    </p:anim>
                                  </p:childTnLst>
                                </p:cTn>
                              </p:par>
                              <p:par>
                                <p:cTn id="29" presetID="2" presetClass="entr" presetSubtype="8" accel="50000" decel="50000" fill="hold" grpId="0" nodeType="withEffect">
                                  <p:stCondLst>
                                    <p:cond delay="0"/>
                                  </p:stCondLst>
                                  <p:childTnLst>
                                    <p:set>
                                      <p:cBhvr>
                                        <p:cTn id="30" dur="1" fill="hold">
                                          <p:stCondLst>
                                            <p:cond delay="0"/>
                                          </p:stCondLst>
                                        </p:cTn>
                                        <p:tgtEl>
                                          <p:spTgt spid="27"/>
                                        </p:tgtEl>
                                        <p:attrNameLst>
                                          <p:attrName>style.visibility</p:attrName>
                                        </p:attrNameLst>
                                      </p:cBhvr>
                                      <p:to>
                                        <p:strVal val="visible"/>
                                      </p:to>
                                    </p:set>
                                    <p:anim calcmode="lin" valueType="num">
                                      <p:cBhvr additive="base">
                                        <p:cTn id="31" dur="500" fill="hold"/>
                                        <p:tgtEl>
                                          <p:spTgt spid="27"/>
                                        </p:tgtEl>
                                        <p:attrNameLst>
                                          <p:attrName>ppt_x</p:attrName>
                                        </p:attrNameLst>
                                      </p:cBhvr>
                                      <p:tavLst>
                                        <p:tav tm="0">
                                          <p:val>
                                            <p:strVal val="0-#ppt_w/2"/>
                                          </p:val>
                                        </p:tav>
                                        <p:tav tm="100000">
                                          <p:val>
                                            <p:strVal val="#ppt_x"/>
                                          </p:val>
                                        </p:tav>
                                      </p:tavLst>
                                    </p:anim>
                                    <p:anim calcmode="lin" valueType="num">
                                      <p:cBhvr additive="base">
                                        <p:cTn id="32" dur="500" fill="hold"/>
                                        <p:tgtEl>
                                          <p:spTgt spid="27"/>
                                        </p:tgtEl>
                                        <p:attrNameLst>
                                          <p:attrName>ppt_y</p:attrName>
                                        </p:attrNameLst>
                                      </p:cBhvr>
                                      <p:tavLst>
                                        <p:tav tm="0">
                                          <p:val>
                                            <p:strVal val="#ppt_y"/>
                                          </p:val>
                                        </p:tav>
                                        <p:tav tm="100000">
                                          <p:val>
                                            <p:strVal val="#ppt_y"/>
                                          </p:val>
                                        </p:tav>
                                      </p:tavLst>
                                    </p:anim>
                                  </p:childTnLst>
                                </p:cTn>
                              </p:par>
                              <p:par>
                                <p:cTn id="33" presetID="2" presetClass="entr" presetSubtype="8" accel="50000" decel="50000" fill="hold" grpId="0" nodeType="withEffect">
                                  <p:stCondLst>
                                    <p:cond delay="0"/>
                                  </p:stCondLst>
                                  <p:childTnLst>
                                    <p:set>
                                      <p:cBhvr>
                                        <p:cTn id="34" dur="1" fill="hold">
                                          <p:stCondLst>
                                            <p:cond delay="0"/>
                                          </p:stCondLst>
                                        </p:cTn>
                                        <p:tgtEl>
                                          <p:spTgt spid="28"/>
                                        </p:tgtEl>
                                        <p:attrNameLst>
                                          <p:attrName>style.visibility</p:attrName>
                                        </p:attrNameLst>
                                      </p:cBhvr>
                                      <p:to>
                                        <p:strVal val="visible"/>
                                      </p:to>
                                    </p:set>
                                    <p:anim calcmode="lin" valueType="num">
                                      <p:cBhvr additive="base">
                                        <p:cTn id="35" dur="500" fill="hold"/>
                                        <p:tgtEl>
                                          <p:spTgt spid="28"/>
                                        </p:tgtEl>
                                        <p:attrNameLst>
                                          <p:attrName>ppt_x</p:attrName>
                                        </p:attrNameLst>
                                      </p:cBhvr>
                                      <p:tavLst>
                                        <p:tav tm="0">
                                          <p:val>
                                            <p:strVal val="0-#ppt_w/2"/>
                                          </p:val>
                                        </p:tav>
                                        <p:tav tm="100000">
                                          <p:val>
                                            <p:strVal val="#ppt_x"/>
                                          </p:val>
                                        </p:tav>
                                      </p:tavLst>
                                    </p:anim>
                                    <p:anim calcmode="lin" valueType="num">
                                      <p:cBhvr additive="base">
                                        <p:cTn id="36" dur="500" fill="hold"/>
                                        <p:tgtEl>
                                          <p:spTgt spid="28"/>
                                        </p:tgtEl>
                                        <p:attrNameLst>
                                          <p:attrName>ppt_y</p:attrName>
                                        </p:attrNameLst>
                                      </p:cBhvr>
                                      <p:tavLst>
                                        <p:tav tm="0">
                                          <p:val>
                                            <p:strVal val="#ppt_y"/>
                                          </p:val>
                                        </p:tav>
                                        <p:tav tm="100000">
                                          <p:val>
                                            <p:strVal val="#ppt_y"/>
                                          </p:val>
                                        </p:tav>
                                      </p:tavLst>
                                    </p:anim>
                                  </p:childTnLst>
                                </p:cTn>
                              </p:par>
                              <p:par>
                                <p:cTn id="37" presetID="2" presetClass="entr" presetSubtype="8" accel="50000" decel="50000" fill="hold" grpId="0" nodeType="withEffect">
                                  <p:stCondLst>
                                    <p:cond delay="0"/>
                                  </p:stCondLst>
                                  <p:childTnLst>
                                    <p:set>
                                      <p:cBhvr>
                                        <p:cTn id="38" dur="1" fill="hold">
                                          <p:stCondLst>
                                            <p:cond delay="0"/>
                                          </p:stCondLst>
                                        </p:cTn>
                                        <p:tgtEl>
                                          <p:spTgt spid="29"/>
                                        </p:tgtEl>
                                        <p:attrNameLst>
                                          <p:attrName>style.visibility</p:attrName>
                                        </p:attrNameLst>
                                      </p:cBhvr>
                                      <p:to>
                                        <p:strVal val="visible"/>
                                      </p:to>
                                    </p:set>
                                    <p:anim calcmode="lin" valueType="num">
                                      <p:cBhvr additive="base">
                                        <p:cTn id="39" dur="500" fill="hold"/>
                                        <p:tgtEl>
                                          <p:spTgt spid="29"/>
                                        </p:tgtEl>
                                        <p:attrNameLst>
                                          <p:attrName>ppt_x</p:attrName>
                                        </p:attrNameLst>
                                      </p:cBhvr>
                                      <p:tavLst>
                                        <p:tav tm="0">
                                          <p:val>
                                            <p:strVal val="0-#ppt_w/2"/>
                                          </p:val>
                                        </p:tav>
                                        <p:tav tm="100000">
                                          <p:val>
                                            <p:strVal val="#ppt_x"/>
                                          </p:val>
                                        </p:tav>
                                      </p:tavLst>
                                    </p:anim>
                                    <p:anim calcmode="lin" valueType="num">
                                      <p:cBhvr additive="base">
                                        <p:cTn id="40" dur="500" fill="hold"/>
                                        <p:tgtEl>
                                          <p:spTgt spid="29"/>
                                        </p:tgtEl>
                                        <p:attrNameLst>
                                          <p:attrName>ppt_y</p:attrName>
                                        </p:attrNameLst>
                                      </p:cBhvr>
                                      <p:tavLst>
                                        <p:tav tm="0">
                                          <p:val>
                                            <p:strVal val="#ppt_y"/>
                                          </p:val>
                                        </p:tav>
                                        <p:tav tm="100000">
                                          <p:val>
                                            <p:strVal val="#ppt_y"/>
                                          </p:val>
                                        </p:tav>
                                      </p:tavLst>
                                    </p:anim>
                                  </p:childTnLst>
                                </p:cTn>
                              </p:par>
                              <p:par>
                                <p:cTn id="41" presetID="2" presetClass="entr" presetSubtype="8" accel="50000" decel="50000" fill="hold" grpId="0" nodeType="withEffect">
                                  <p:stCondLst>
                                    <p:cond delay="0"/>
                                  </p:stCondLst>
                                  <p:childTnLst>
                                    <p:set>
                                      <p:cBhvr>
                                        <p:cTn id="42" dur="1" fill="hold">
                                          <p:stCondLst>
                                            <p:cond delay="0"/>
                                          </p:stCondLst>
                                        </p:cTn>
                                        <p:tgtEl>
                                          <p:spTgt spid="31"/>
                                        </p:tgtEl>
                                        <p:attrNameLst>
                                          <p:attrName>style.visibility</p:attrName>
                                        </p:attrNameLst>
                                      </p:cBhvr>
                                      <p:to>
                                        <p:strVal val="visible"/>
                                      </p:to>
                                    </p:set>
                                    <p:anim calcmode="lin" valueType="num">
                                      <p:cBhvr additive="base">
                                        <p:cTn id="43" dur="500" fill="hold"/>
                                        <p:tgtEl>
                                          <p:spTgt spid="31"/>
                                        </p:tgtEl>
                                        <p:attrNameLst>
                                          <p:attrName>ppt_x</p:attrName>
                                        </p:attrNameLst>
                                      </p:cBhvr>
                                      <p:tavLst>
                                        <p:tav tm="0">
                                          <p:val>
                                            <p:strVal val="0-#ppt_w/2"/>
                                          </p:val>
                                        </p:tav>
                                        <p:tav tm="100000">
                                          <p:val>
                                            <p:strVal val="#ppt_x"/>
                                          </p:val>
                                        </p:tav>
                                      </p:tavLst>
                                    </p:anim>
                                    <p:anim calcmode="lin" valueType="num">
                                      <p:cBhvr additive="base">
                                        <p:cTn id="44" dur="500" fill="hold"/>
                                        <p:tgtEl>
                                          <p:spTgt spid="31"/>
                                        </p:tgtEl>
                                        <p:attrNameLst>
                                          <p:attrName>ppt_y</p:attrName>
                                        </p:attrNameLst>
                                      </p:cBhvr>
                                      <p:tavLst>
                                        <p:tav tm="0">
                                          <p:val>
                                            <p:strVal val="#ppt_y"/>
                                          </p:val>
                                        </p:tav>
                                        <p:tav tm="100000">
                                          <p:val>
                                            <p:strVal val="#ppt_y"/>
                                          </p:val>
                                        </p:tav>
                                      </p:tavLst>
                                    </p:anim>
                                  </p:childTnLst>
                                </p:cTn>
                              </p:par>
                              <p:par>
                                <p:cTn id="45" presetID="2" presetClass="entr" presetSubtype="8" accel="50000" decel="50000" fill="hold" grpId="0" nodeType="withEffect">
                                  <p:stCondLst>
                                    <p:cond delay="0"/>
                                  </p:stCondLst>
                                  <p:childTnLst>
                                    <p:set>
                                      <p:cBhvr>
                                        <p:cTn id="46" dur="1" fill="hold">
                                          <p:stCondLst>
                                            <p:cond delay="0"/>
                                          </p:stCondLst>
                                        </p:cTn>
                                        <p:tgtEl>
                                          <p:spTgt spid="32"/>
                                        </p:tgtEl>
                                        <p:attrNameLst>
                                          <p:attrName>style.visibility</p:attrName>
                                        </p:attrNameLst>
                                      </p:cBhvr>
                                      <p:to>
                                        <p:strVal val="visible"/>
                                      </p:to>
                                    </p:set>
                                    <p:anim calcmode="lin" valueType="num">
                                      <p:cBhvr additive="base">
                                        <p:cTn id="47" dur="500" fill="hold"/>
                                        <p:tgtEl>
                                          <p:spTgt spid="32"/>
                                        </p:tgtEl>
                                        <p:attrNameLst>
                                          <p:attrName>ppt_x</p:attrName>
                                        </p:attrNameLst>
                                      </p:cBhvr>
                                      <p:tavLst>
                                        <p:tav tm="0">
                                          <p:val>
                                            <p:strVal val="0-#ppt_w/2"/>
                                          </p:val>
                                        </p:tav>
                                        <p:tav tm="100000">
                                          <p:val>
                                            <p:strVal val="#ppt_x"/>
                                          </p:val>
                                        </p:tav>
                                      </p:tavLst>
                                    </p:anim>
                                    <p:anim calcmode="lin" valueType="num">
                                      <p:cBhvr additive="base">
                                        <p:cTn id="48" dur="500" fill="hold"/>
                                        <p:tgtEl>
                                          <p:spTgt spid="32"/>
                                        </p:tgtEl>
                                        <p:attrNameLst>
                                          <p:attrName>ppt_y</p:attrName>
                                        </p:attrNameLst>
                                      </p:cBhvr>
                                      <p:tavLst>
                                        <p:tav tm="0">
                                          <p:val>
                                            <p:strVal val="#ppt_y"/>
                                          </p:val>
                                        </p:tav>
                                        <p:tav tm="100000">
                                          <p:val>
                                            <p:strVal val="#ppt_y"/>
                                          </p:val>
                                        </p:tav>
                                      </p:tavLst>
                                    </p:anim>
                                  </p:childTnLst>
                                </p:cTn>
                              </p:par>
                              <p:par>
                                <p:cTn id="49" presetID="2" presetClass="entr" presetSubtype="8" accel="50000" decel="50000" fill="hold" grpId="0" nodeType="withEffect">
                                  <p:stCondLst>
                                    <p:cond delay="0"/>
                                  </p:stCondLst>
                                  <p:childTnLst>
                                    <p:set>
                                      <p:cBhvr>
                                        <p:cTn id="50" dur="1" fill="hold">
                                          <p:stCondLst>
                                            <p:cond delay="0"/>
                                          </p:stCondLst>
                                        </p:cTn>
                                        <p:tgtEl>
                                          <p:spTgt spid="33"/>
                                        </p:tgtEl>
                                        <p:attrNameLst>
                                          <p:attrName>style.visibility</p:attrName>
                                        </p:attrNameLst>
                                      </p:cBhvr>
                                      <p:to>
                                        <p:strVal val="visible"/>
                                      </p:to>
                                    </p:set>
                                    <p:anim calcmode="lin" valueType="num">
                                      <p:cBhvr additive="base">
                                        <p:cTn id="51" dur="500" fill="hold"/>
                                        <p:tgtEl>
                                          <p:spTgt spid="33"/>
                                        </p:tgtEl>
                                        <p:attrNameLst>
                                          <p:attrName>ppt_x</p:attrName>
                                        </p:attrNameLst>
                                      </p:cBhvr>
                                      <p:tavLst>
                                        <p:tav tm="0">
                                          <p:val>
                                            <p:strVal val="0-#ppt_w/2"/>
                                          </p:val>
                                        </p:tav>
                                        <p:tav tm="100000">
                                          <p:val>
                                            <p:strVal val="#ppt_x"/>
                                          </p:val>
                                        </p:tav>
                                      </p:tavLst>
                                    </p:anim>
                                    <p:anim calcmode="lin" valueType="num">
                                      <p:cBhvr additive="base">
                                        <p:cTn id="52" dur="500" fill="hold"/>
                                        <p:tgtEl>
                                          <p:spTgt spid="33"/>
                                        </p:tgtEl>
                                        <p:attrNameLst>
                                          <p:attrName>ppt_y</p:attrName>
                                        </p:attrNameLst>
                                      </p:cBhvr>
                                      <p:tavLst>
                                        <p:tav tm="0">
                                          <p:val>
                                            <p:strVal val="#ppt_y"/>
                                          </p:val>
                                        </p:tav>
                                        <p:tav tm="100000">
                                          <p:val>
                                            <p:strVal val="#ppt_y"/>
                                          </p:val>
                                        </p:tav>
                                      </p:tavLst>
                                    </p:anim>
                                  </p:childTnLst>
                                </p:cTn>
                              </p:par>
                              <p:par>
                                <p:cTn id="53" presetID="2" presetClass="entr" presetSubtype="8" accel="50000" decel="50000" fill="hold" grpId="0" nodeType="withEffect">
                                  <p:stCondLst>
                                    <p:cond delay="0"/>
                                  </p:stCondLst>
                                  <p:childTnLst>
                                    <p:set>
                                      <p:cBhvr>
                                        <p:cTn id="54" dur="1" fill="hold">
                                          <p:stCondLst>
                                            <p:cond delay="0"/>
                                          </p:stCondLst>
                                        </p:cTn>
                                        <p:tgtEl>
                                          <p:spTgt spid="30"/>
                                        </p:tgtEl>
                                        <p:attrNameLst>
                                          <p:attrName>style.visibility</p:attrName>
                                        </p:attrNameLst>
                                      </p:cBhvr>
                                      <p:to>
                                        <p:strVal val="visible"/>
                                      </p:to>
                                    </p:set>
                                    <p:anim calcmode="lin" valueType="num">
                                      <p:cBhvr additive="base">
                                        <p:cTn id="55" dur="500" fill="hold"/>
                                        <p:tgtEl>
                                          <p:spTgt spid="30"/>
                                        </p:tgtEl>
                                        <p:attrNameLst>
                                          <p:attrName>ppt_x</p:attrName>
                                        </p:attrNameLst>
                                      </p:cBhvr>
                                      <p:tavLst>
                                        <p:tav tm="0">
                                          <p:val>
                                            <p:strVal val="0-#ppt_w/2"/>
                                          </p:val>
                                        </p:tav>
                                        <p:tav tm="100000">
                                          <p:val>
                                            <p:strVal val="#ppt_x"/>
                                          </p:val>
                                        </p:tav>
                                      </p:tavLst>
                                    </p:anim>
                                    <p:anim calcmode="lin" valueType="num">
                                      <p:cBhvr additive="base">
                                        <p:cTn id="56" dur="500" fill="hold"/>
                                        <p:tgtEl>
                                          <p:spTgt spid="3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文本框 23"/>
          <p:cNvSpPr txBox="1">
            <a:spLocks noChangeArrowheads="1"/>
          </p:cNvSpPr>
          <p:nvPr/>
        </p:nvSpPr>
        <p:spPr bwMode="auto">
          <a:xfrm>
            <a:off x="739775" y="298450"/>
            <a:ext cx="20335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lang="zh-CN" altLang="en-US" sz="2000" b="1" dirty="0" smtClean="0">
                <a:solidFill>
                  <a:srgbClr val="F77258"/>
                </a:solidFill>
                <a:latin typeface="微软雅黑" panose="020B0503020204020204" pitchFamily="34" charset="-122"/>
                <a:ea typeface="微软雅黑" panose="020B0503020204020204" pitchFamily="34" charset="-122"/>
              </a:rPr>
              <a:t>小组分工</a:t>
            </a:r>
            <a:endParaRPr kumimoji="0" lang="zh-CN" altLang="en-US" sz="2000" b="1" i="0" u="none" strike="noStrike" kern="1200" cap="none" spc="0" normalizeH="0" baseline="0" noProof="0" dirty="0">
              <a:ln>
                <a:noFill/>
              </a:ln>
              <a:solidFill>
                <a:srgbClr val="F77258"/>
              </a:solidFill>
              <a:effectLst/>
              <a:uLnTx/>
              <a:uFillTx/>
              <a:latin typeface="微软雅黑" panose="020B0503020204020204" pitchFamily="34" charset="-122"/>
              <a:ea typeface="微软雅黑" panose="020B0503020204020204" pitchFamily="34" charset="-122"/>
              <a:cs typeface="+mn-cs"/>
            </a:endParaRPr>
          </a:p>
        </p:txBody>
      </p:sp>
      <p:grpSp>
        <p:nvGrpSpPr>
          <p:cNvPr id="30723" name="组合 29"/>
          <p:cNvGrpSpPr/>
          <p:nvPr/>
        </p:nvGrpSpPr>
        <p:grpSpPr bwMode="auto">
          <a:xfrm>
            <a:off x="338138" y="293688"/>
            <a:ext cx="333375" cy="411162"/>
            <a:chOff x="10668001" y="925959"/>
            <a:chExt cx="444498" cy="545940"/>
          </a:xfrm>
        </p:grpSpPr>
        <p:sp>
          <p:nvSpPr>
            <p:cNvPr id="28" name="等腰三角形 27"/>
            <p:cNvSpPr/>
            <p:nvPr/>
          </p:nvSpPr>
          <p:spPr>
            <a:xfrm rot="5400000">
              <a:off x="10633062" y="1005163"/>
              <a:ext cx="501675" cy="431798"/>
            </a:xfrm>
            <a:prstGeom prst="triangle">
              <a:avLst/>
            </a:pr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9" name="等腰三角形 28"/>
            <p:cNvSpPr/>
            <p:nvPr/>
          </p:nvSpPr>
          <p:spPr>
            <a:xfrm rot="5400000">
              <a:off x="10705952" y="955741"/>
              <a:ext cx="436330" cy="376765"/>
            </a:xfrm>
            <a:prstGeom prst="triangle">
              <a:avLst/>
            </a:pr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sp>
        <p:nvSpPr>
          <p:cNvPr id="30724" name="TextBox 18"/>
          <p:cNvSpPr txBox="1">
            <a:spLocks noChangeArrowheads="1"/>
          </p:cNvSpPr>
          <p:nvPr/>
        </p:nvSpPr>
        <p:spPr bwMode="auto">
          <a:xfrm>
            <a:off x="8840788" y="4189413"/>
            <a:ext cx="126188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800" b="0" i="0" u="none" strike="noStrike" kern="120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cs typeface="+mn-cs"/>
              </a:rPr>
              <a:t>赵佳锋</a:t>
            </a:r>
            <a:endParaRPr kumimoji="0" lang="en-US" altLang="zh-CN" sz="2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7" name="Block Arc 4"/>
          <p:cNvSpPr/>
          <p:nvPr/>
        </p:nvSpPr>
        <p:spPr>
          <a:xfrm>
            <a:off x="3952875" y="1198563"/>
            <a:ext cx="4286250" cy="4286250"/>
          </a:xfrm>
          <a:prstGeom prst="blockArc">
            <a:avLst>
              <a:gd name="adj1" fmla="val 21562814"/>
              <a:gd name="adj2" fmla="val 10800000"/>
              <a:gd name="adj3" fmla="val 18660"/>
            </a:avLst>
          </a:pr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8" name="Block Arc 5"/>
          <p:cNvSpPr/>
          <p:nvPr/>
        </p:nvSpPr>
        <p:spPr>
          <a:xfrm>
            <a:off x="4805363" y="2051050"/>
            <a:ext cx="2581275" cy="2581275"/>
          </a:xfrm>
          <a:prstGeom prst="blockArc">
            <a:avLst>
              <a:gd name="adj1" fmla="val 7812389"/>
              <a:gd name="adj2" fmla="val 12403941"/>
              <a:gd name="adj3" fmla="val 18008"/>
            </a:avLst>
          </a:prstGeom>
          <a:solidFill>
            <a:srgbClr val="BF55D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9" name="Block Arc 6"/>
          <p:cNvSpPr/>
          <p:nvPr/>
        </p:nvSpPr>
        <p:spPr>
          <a:xfrm>
            <a:off x="4805363" y="2051050"/>
            <a:ext cx="2581275" cy="2581275"/>
          </a:xfrm>
          <a:prstGeom prst="blockArc">
            <a:avLst>
              <a:gd name="adj1" fmla="val 21550130"/>
              <a:gd name="adj2" fmla="val 7665187"/>
              <a:gd name="adj3" fmla="val 17797"/>
            </a:avLst>
          </a:prstGeom>
          <a:solidFill>
            <a:srgbClr val="F8D84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0" name="Block Arc 7"/>
          <p:cNvSpPr/>
          <p:nvPr/>
        </p:nvSpPr>
        <p:spPr>
          <a:xfrm>
            <a:off x="4805363" y="2051050"/>
            <a:ext cx="2581275" cy="2581275"/>
          </a:xfrm>
          <a:prstGeom prst="blockArc">
            <a:avLst>
              <a:gd name="adj1" fmla="val 12551376"/>
              <a:gd name="adj2" fmla="val 14412706"/>
              <a:gd name="adj3" fmla="val 18112"/>
            </a:avLst>
          </a:pr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1" name="Block Arc 8"/>
          <p:cNvSpPr/>
          <p:nvPr/>
        </p:nvSpPr>
        <p:spPr>
          <a:xfrm>
            <a:off x="3952875" y="1198563"/>
            <a:ext cx="4286250" cy="4286250"/>
          </a:xfrm>
          <a:prstGeom prst="blockArc">
            <a:avLst>
              <a:gd name="adj1" fmla="val 10869873"/>
              <a:gd name="adj2" fmla="val 12770327"/>
              <a:gd name="adj3" fmla="val 18650"/>
            </a:avLst>
          </a:prstGeom>
          <a:solidFill>
            <a:srgbClr val="F772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2" name="Block Arc 9"/>
          <p:cNvSpPr/>
          <p:nvPr/>
        </p:nvSpPr>
        <p:spPr>
          <a:xfrm>
            <a:off x="3952875" y="1198563"/>
            <a:ext cx="4286250" cy="4286250"/>
          </a:xfrm>
          <a:prstGeom prst="blockArc">
            <a:avLst>
              <a:gd name="adj1" fmla="val 20003512"/>
              <a:gd name="adj2" fmla="val 21502308"/>
              <a:gd name="adj3" fmla="val 18716"/>
            </a:avLst>
          </a:prstGeom>
          <a:solidFill>
            <a:srgbClr val="99AEB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4" name="Block Arc 19"/>
          <p:cNvSpPr/>
          <p:nvPr/>
        </p:nvSpPr>
        <p:spPr>
          <a:xfrm>
            <a:off x="4805363" y="2051050"/>
            <a:ext cx="2581275" cy="2581275"/>
          </a:xfrm>
          <a:prstGeom prst="blockArc">
            <a:avLst>
              <a:gd name="adj1" fmla="val 14593541"/>
              <a:gd name="adj2" fmla="val 15981909"/>
              <a:gd name="adj3" fmla="val 18387"/>
            </a:avLst>
          </a:prstGeom>
          <a:solidFill>
            <a:srgbClr val="F772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grpSp>
        <p:nvGrpSpPr>
          <p:cNvPr id="30733" name="Group 20"/>
          <p:cNvGrpSpPr/>
          <p:nvPr/>
        </p:nvGrpSpPr>
        <p:grpSpPr bwMode="auto">
          <a:xfrm rot="5400000" flipH="1" flipV="1">
            <a:off x="6831013" y="1812925"/>
            <a:ext cx="2012950" cy="1412875"/>
            <a:chOff x="7368519" y="2580234"/>
            <a:chExt cx="1875697" cy="1400639"/>
          </a:xfrm>
        </p:grpSpPr>
        <p:cxnSp>
          <p:nvCxnSpPr>
            <p:cNvPr id="16" name="Straight Connector 21"/>
            <p:cNvCxnSpPr/>
            <p:nvPr/>
          </p:nvCxnSpPr>
          <p:spPr>
            <a:xfrm>
              <a:off x="7368519" y="2580234"/>
              <a:ext cx="1875697" cy="0"/>
            </a:xfrm>
            <a:prstGeom prst="line">
              <a:avLst/>
            </a:prstGeom>
            <a:ln>
              <a:solidFill>
                <a:schemeClr val="tx1">
                  <a:lumMod val="65000"/>
                  <a:lumOff val="35000"/>
                </a:schemeClr>
              </a:solidFill>
              <a:headEnd type="oval"/>
              <a:tailEnd w="lg" len="lg"/>
            </a:ln>
          </p:spPr>
          <p:style>
            <a:lnRef idx="1">
              <a:schemeClr val="accent1"/>
            </a:lnRef>
            <a:fillRef idx="0">
              <a:schemeClr val="accent1"/>
            </a:fillRef>
            <a:effectRef idx="0">
              <a:schemeClr val="accent1"/>
            </a:effectRef>
            <a:fontRef idx="minor">
              <a:schemeClr val="tx1"/>
            </a:fontRef>
          </p:style>
        </p:cxnSp>
        <p:cxnSp>
          <p:nvCxnSpPr>
            <p:cNvPr id="17" name="Straight Connector 22"/>
            <p:cNvCxnSpPr/>
            <p:nvPr/>
          </p:nvCxnSpPr>
          <p:spPr>
            <a:xfrm>
              <a:off x="9244216" y="2580234"/>
              <a:ext cx="0" cy="1400639"/>
            </a:xfrm>
            <a:prstGeom prst="line">
              <a:avLst/>
            </a:prstGeom>
            <a:ln>
              <a:solidFill>
                <a:schemeClr val="tx1">
                  <a:lumMod val="65000"/>
                  <a:lumOff val="35000"/>
                </a:schemeClr>
              </a:solidFill>
              <a:tailEnd type="oval" w="lg" len="lg"/>
            </a:ln>
          </p:spPr>
          <p:style>
            <a:lnRef idx="1">
              <a:schemeClr val="accent1"/>
            </a:lnRef>
            <a:fillRef idx="0">
              <a:schemeClr val="accent1"/>
            </a:fillRef>
            <a:effectRef idx="0">
              <a:schemeClr val="accent1"/>
            </a:effectRef>
            <a:fontRef idx="minor">
              <a:schemeClr val="tx1"/>
            </a:fontRef>
          </p:style>
        </p:cxnSp>
      </p:grpSp>
      <p:sp>
        <p:nvSpPr>
          <p:cNvPr id="30734" name="TextBox 25"/>
          <p:cNvSpPr txBox="1">
            <a:spLocks noChangeArrowheads="1"/>
          </p:cNvSpPr>
          <p:nvPr/>
        </p:nvSpPr>
        <p:spPr bwMode="auto">
          <a:xfrm>
            <a:off x="8686800" y="1250950"/>
            <a:ext cx="126188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lang="zh-CN" altLang="en-US" sz="2800" dirty="0" smtClean="0">
                <a:solidFill>
                  <a:prstClr val="black"/>
                </a:solidFill>
                <a:latin typeface="微软雅黑" panose="020B0503020204020204" pitchFamily="34" charset="-122"/>
                <a:ea typeface="微软雅黑" panose="020B0503020204020204" pitchFamily="34" charset="-122"/>
              </a:rPr>
              <a:t>赵唯皓</a:t>
            </a:r>
            <a:endParaRPr kumimoji="0" lang="en-US" altLang="zh-CN" sz="2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grpSp>
        <p:nvGrpSpPr>
          <p:cNvPr id="30735" name="Group 31"/>
          <p:cNvGrpSpPr/>
          <p:nvPr/>
        </p:nvGrpSpPr>
        <p:grpSpPr bwMode="auto">
          <a:xfrm rot="16200000" flipV="1">
            <a:off x="3509169" y="1797844"/>
            <a:ext cx="1262062" cy="692150"/>
            <a:chOff x="7368519" y="2580234"/>
            <a:chExt cx="1875697" cy="1400639"/>
          </a:xfrm>
        </p:grpSpPr>
        <p:cxnSp>
          <p:nvCxnSpPr>
            <p:cNvPr id="20" name="Straight Connector 32"/>
            <p:cNvCxnSpPr/>
            <p:nvPr/>
          </p:nvCxnSpPr>
          <p:spPr>
            <a:xfrm>
              <a:off x="7368519" y="2580234"/>
              <a:ext cx="1875697" cy="0"/>
            </a:xfrm>
            <a:prstGeom prst="line">
              <a:avLst/>
            </a:prstGeom>
            <a:ln>
              <a:solidFill>
                <a:schemeClr val="tx1">
                  <a:lumMod val="65000"/>
                  <a:lumOff val="35000"/>
                </a:schemeClr>
              </a:solidFill>
              <a:headEnd type="oval"/>
              <a:tailEnd w="lg" len="lg"/>
            </a:ln>
          </p:spPr>
          <p:style>
            <a:lnRef idx="1">
              <a:schemeClr val="accent1"/>
            </a:lnRef>
            <a:fillRef idx="0">
              <a:schemeClr val="accent1"/>
            </a:fillRef>
            <a:effectRef idx="0">
              <a:schemeClr val="accent1"/>
            </a:effectRef>
            <a:fontRef idx="minor">
              <a:schemeClr val="tx1"/>
            </a:fontRef>
          </p:style>
        </p:cxnSp>
        <p:cxnSp>
          <p:nvCxnSpPr>
            <p:cNvPr id="21" name="Straight Connector 33"/>
            <p:cNvCxnSpPr/>
            <p:nvPr/>
          </p:nvCxnSpPr>
          <p:spPr>
            <a:xfrm>
              <a:off x="9225341" y="2580234"/>
              <a:ext cx="0" cy="1400639"/>
            </a:xfrm>
            <a:prstGeom prst="line">
              <a:avLst/>
            </a:prstGeom>
            <a:ln>
              <a:solidFill>
                <a:schemeClr val="tx1">
                  <a:lumMod val="65000"/>
                  <a:lumOff val="35000"/>
                </a:schemeClr>
              </a:solidFill>
              <a:tailEnd type="oval" w="lg" len="lg"/>
            </a:ln>
          </p:spPr>
          <p:style>
            <a:lnRef idx="1">
              <a:schemeClr val="accent1"/>
            </a:lnRef>
            <a:fillRef idx="0">
              <a:schemeClr val="accent1"/>
            </a:fillRef>
            <a:effectRef idx="0">
              <a:schemeClr val="accent1"/>
            </a:effectRef>
            <a:fontRef idx="minor">
              <a:schemeClr val="tx1"/>
            </a:fontRef>
          </p:style>
        </p:cxnSp>
      </p:grpSp>
      <p:sp>
        <p:nvSpPr>
          <p:cNvPr id="30736" name="TextBox 36"/>
          <p:cNvSpPr txBox="1">
            <a:spLocks noChangeArrowheads="1"/>
          </p:cNvSpPr>
          <p:nvPr/>
        </p:nvSpPr>
        <p:spPr bwMode="auto">
          <a:xfrm>
            <a:off x="2718277" y="1250950"/>
            <a:ext cx="90281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zh-CN" altLang="en-US" sz="2800" b="0" i="0" u="none" strike="noStrike" kern="120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cs typeface="+mn-cs"/>
              </a:rPr>
              <a:t>刘祺</a:t>
            </a:r>
            <a:endParaRPr kumimoji="0" lang="en-US" altLang="zh-CN" sz="2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30737" name="TextBox 39"/>
          <p:cNvSpPr txBox="1">
            <a:spLocks noChangeArrowheads="1"/>
          </p:cNvSpPr>
          <p:nvPr/>
        </p:nvSpPr>
        <p:spPr bwMode="auto">
          <a:xfrm>
            <a:off x="2087741" y="4194175"/>
            <a:ext cx="126188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zh-CN" altLang="en-US" sz="2800" b="0" i="0" u="none" strike="noStrike" kern="120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cs typeface="+mn-cs"/>
              </a:rPr>
              <a:t>陈铭阳</a:t>
            </a:r>
            <a:endParaRPr kumimoji="0" lang="en-US" altLang="zh-CN" sz="2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grpSp>
        <p:nvGrpSpPr>
          <p:cNvPr id="30738" name="Group 40"/>
          <p:cNvGrpSpPr/>
          <p:nvPr/>
        </p:nvGrpSpPr>
        <p:grpSpPr bwMode="auto">
          <a:xfrm rot="-5400000" flipH="1" flipV="1">
            <a:off x="3950494" y="3320256"/>
            <a:ext cx="725488" cy="1546225"/>
            <a:chOff x="7368519" y="2580234"/>
            <a:chExt cx="1875697" cy="1400639"/>
          </a:xfrm>
        </p:grpSpPr>
        <p:cxnSp>
          <p:nvCxnSpPr>
            <p:cNvPr id="26" name="Straight Connector 41"/>
            <p:cNvCxnSpPr/>
            <p:nvPr/>
          </p:nvCxnSpPr>
          <p:spPr>
            <a:xfrm>
              <a:off x="7368520" y="2580234"/>
              <a:ext cx="1875697" cy="0"/>
            </a:xfrm>
            <a:prstGeom prst="line">
              <a:avLst/>
            </a:prstGeom>
            <a:ln>
              <a:solidFill>
                <a:schemeClr val="tx1">
                  <a:lumMod val="65000"/>
                  <a:lumOff val="35000"/>
                </a:schemeClr>
              </a:solidFill>
              <a:headEnd type="oval"/>
              <a:tailEnd w="lg" len="lg"/>
            </a:ln>
          </p:spPr>
          <p:style>
            <a:lnRef idx="1">
              <a:schemeClr val="accent1"/>
            </a:lnRef>
            <a:fillRef idx="0">
              <a:schemeClr val="accent1"/>
            </a:fillRef>
            <a:effectRef idx="0">
              <a:schemeClr val="accent1"/>
            </a:effectRef>
            <a:fontRef idx="minor">
              <a:schemeClr val="tx1"/>
            </a:fontRef>
          </p:style>
        </p:cxnSp>
        <p:cxnSp>
          <p:nvCxnSpPr>
            <p:cNvPr id="27" name="Straight Connector 42"/>
            <p:cNvCxnSpPr/>
            <p:nvPr/>
          </p:nvCxnSpPr>
          <p:spPr>
            <a:xfrm>
              <a:off x="9277051" y="2580234"/>
              <a:ext cx="0" cy="1400639"/>
            </a:xfrm>
            <a:prstGeom prst="line">
              <a:avLst/>
            </a:prstGeom>
            <a:ln>
              <a:solidFill>
                <a:schemeClr val="tx1">
                  <a:lumMod val="65000"/>
                  <a:lumOff val="35000"/>
                </a:schemeClr>
              </a:solidFill>
              <a:tailEnd type="oval" w="lg" len="lg"/>
            </a:ln>
          </p:spPr>
          <p:style>
            <a:lnRef idx="1">
              <a:schemeClr val="accent1"/>
            </a:lnRef>
            <a:fillRef idx="0">
              <a:schemeClr val="accent1"/>
            </a:fillRef>
            <a:effectRef idx="0">
              <a:schemeClr val="accent1"/>
            </a:effectRef>
            <a:fontRef idx="minor">
              <a:schemeClr val="tx1"/>
            </a:fontRef>
          </p:style>
        </p:cxnSp>
      </p:grpSp>
      <p:grpSp>
        <p:nvGrpSpPr>
          <p:cNvPr id="30739" name="Group 15"/>
          <p:cNvGrpSpPr/>
          <p:nvPr/>
        </p:nvGrpSpPr>
        <p:grpSpPr bwMode="auto">
          <a:xfrm rot="10800000" flipH="1" flipV="1">
            <a:off x="7858125" y="3833813"/>
            <a:ext cx="828675" cy="622300"/>
            <a:chOff x="7368519" y="2580234"/>
            <a:chExt cx="1875697" cy="1400639"/>
          </a:xfrm>
        </p:grpSpPr>
        <p:cxnSp>
          <p:nvCxnSpPr>
            <p:cNvPr id="32" name="Straight Connector 16"/>
            <p:cNvCxnSpPr/>
            <p:nvPr/>
          </p:nvCxnSpPr>
          <p:spPr>
            <a:xfrm>
              <a:off x="7368519" y="2580234"/>
              <a:ext cx="1875697" cy="0"/>
            </a:xfrm>
            <a:prstGeom prst="line">
              <a:avLst/>
            </a:prstGeom>
            <a:ln>
              <a:solidFill>
                <a:schemeClr val="tx1">
                  <a:lumMod val="65000"/>
                  <a:lumOff val="35000"/>
                </a:schemeClr>
              </a:solidFill>
              <a:headEnd type="oval"/>
              <a:tailEnd w="lg" len="lg"/>
            </a:ln>
          </p:spPr>
          <p:style>
            <a:lnRef idx="1">
              <a:schemeClr val="accent1"/>
            </a:lnRef>
            <a:fillRef idx="0">
              <a:schemeClr val="accent1"/>
            </a:fillRef>
            <a:effectRef idx="0">
              <a:schemeClr val="accent1"/>
            </a:effectRef>
            <a:fontRef idx="minor">
              <a:schemeClr val="tx1"/>
            </a:fontRef>
          </p:style>
        </p:cxnSp>
        <p:cxnSp>
          <p:nvCxnSpPr>
            <p:cNvPr id="33" name="Straight Connector 17"/>
            <p:cNvCxnSpPr/>
            <p:nvPr/>
          </p:nvCxnSpPr>
          <p:spPr>
            <a:xfrm>
              <a:off x="9244216" y="2580234"/>
              <a:ext cx="0" cy="1400639"/>
            </a:xfrm>
            <a:prstGeom prst="line">
              <a:avLst/>
            </a:prstGeom>
            <a:ln>
              <a:solidFill>
                <a:schemeClr val="tx1">
                  <a:lumMod val="65000"/>
                  <a:lumOff val="35000"/>
                </a:schemeClr>
              </a:solidFill>
              <a:tailEnd type="oval" w="lg" len="lg"/>
            </a:ln>
          </p:spPr>
          <p:style>
            <a:lnRef idx="1">
              <a:schemeClr val="accent1"/>
            </a:lnRef>
            <a:fillRef idx="0">
              <a:schemeClr val="accent1"/>
            </a:fillRef>
            <a:effectRef idx="0">
              <a:schemeClr val="accent1"/>
            </a:effectRef>
            <a:fontRef idx="minor">
              <a:schemeClr val="tx1"/>
            </a:fontRef>
          </p:style>
        </p:cxnSp>
      </p:grpSp>
      <p:sp>
        <p:nvSpPr>
          <p:cNvPr id="30740" name="TextBox 16"/>
          <p:cNvSpPr txBox="1">
            <a:spLocks noChangeArrowheads="1"/>
          </p:cNvSpPr>
          <p:nvPr/>
        </p:nvSpPr>
        <p:spPr bwMode="auto">
          <a:xfrm>
            <a:off x="8772525" y="1803400"/>
            <a:ext cx="224313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1400" b="0" i="0" u="none" strike="noStrike" kern="120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cs typeface="Open Sans Light"/>
                <a:sym typeface="Gill Sans"/>
              </a:rPr>
              <a:t>「原型风险」部分</a:t>
            </a:r>
            <a:endPar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Open Sans Light"/>
              <a:sym typeface="Gill Sans"/>
            </a:endParaRPr>
          </a:p>
        </p:txBody>
      </p:sp>
      <p:sp>
        <p:nvSpPr>
          <p:cNvPr id="30741" name="TextBox 16"/>
          <p:cNvSpPr txBox="1">
            <a:spLocks noChangeArrowheads="1"/>
          </p:cNvSpPr>
          <p:nvPr/>
        </p:nvSpPr>
        <p:spPr bwMode="auto">
          <a:xfrm>
            <a:off x="8840788" y="4712633"/>
            <a:ext cx="262731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1400" b="0" i="0" u="none" strike="noStrike" kern="120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cs typeface="Open Sans Light"/>
                <a:sym typeface="Gill Sans"/>
              </a:rPr>
              <a:t>「原型的使用和</a:t>
            </a:r>
            <a:r>
              <a:rPr kumimoji="0" lang="zh-CN" altLang="en-US" sz="1400" b="0" i="0" u="none" strike="noStrike" kern="1200" cap="none" spc="0" normalizeH="0" baseline="0" noProof="0" smtClean="0">
                <a:ln>
                  <a:noFill/>
                </a:ln>
                <a:solidFill>
                  <a:prstClr val="black"/>
                </a:solidFill>
                <a:effectLst/>
                <a:uLnTx/>
                <a:uFillTx/>
                <a:latin typeface="微软雅黑" panose="020B0503020204020204" pitchFamily="34" charset="-122"/>
                <a:ea typeface="微软雅黑" panose="020B0503020204020204" pitchFamily="34" charset="-122"/>
                <a:cs typeface="Open Sans Light"/>
                <a:sym typeface="Gill Sans"/>
              </a:rPr>
              <a:t>评估」部分</a:t>
            </a:r>
            <a:endPar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Open Sans Light"/>
              <a:sym typeface="Gill Sans"/>
            </a:endParaRPr>
          </a:p>
        </p:txBody>
      </p:sp>
      <p:sp>
        <p:nvSpPr>
          <p:cNvPr id="30742" name="TextBox 16"/>
          <p:cNvSpPr txBox="1">
            <a:spLocks noChangeArrowheads="1"/>
          </p:cNvSpPr>
          <p:nvPr/>
        </p:nvSpPr>
        <p:spPr bwMode="auto">
          <a:xfrm>
            <a:off x="671514" y="1803400"/>
            <a:ext cx="297179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lang="zh-CN" altLang="en-US" sz="1400" noProof="0" dirty="0" smtClean="0">
                <a:solidFill>
                  <a:prstClr val="black"/>
                </a:solidFill>
                <a:latin typeface="微软雅黑" panose="020B0503020204020204" pitchFamily="34" charset="-122"/>
                <a:ea typeface="微软雅黑" panose="020B0503020204020204" pitchFamily="34" charset="-122"/>
                <a:cs typeface="Open Sans Light"/>
                <a:sym typeface="Gill Sans"/>
              </a:rPr>
              <a:t>「原型的定义和动机」</a:t>
            </a:r>
            <a:r>
              <a:rPr lang="zh-CN" altLang="en-US" sz="1400" noProof="0" dirty="0" smtClean="0">
                <a:solidFill>
                  <a:prstClr val="black"/>
                </a:solidFill>
                <a:latin typeface="微软雅黑" panose="020B0503020204020204" pitchFamily="34" charset="-122"/>
                <a:ea typeface="微软雅黑" panose="020B0503020204020204" pitchFamily="34" charset="-122"/>
                <a:cs typeface="Open Sans Light"/>
                <a:sym typeface="Gill Sans"/>
              </a:rPr>
              <a:t>部分</a:t>
            </a:r>
            <a:endParaRPr lang="en-US" altLang="zh-CN" sz="1400" noProof="0" dirty="0" smtClean="0">
              <a:solidFill>
                <a:prstClr val="black"/>
              </a:solidFill>
              <a:latin typeface="微软雅黑" panose="020B0503020204020204" pitchFamily="34" charset="-122"/>
              <a:ea typeface="微软雅黑" panose="020B0503020204020204" pitchFamily="34" charset="-122"/>
              <a:cs typeface="Open Sans Light"/>
              <a:sym typeface="Gill Sans"/>
            </a:endParaRPr>
          </a:p>
          <a:p>
            <a:pPr marL="0" marR="0" lvl="0" indent="0" algn="r" defTabSz="914400" rtl="0" eaLnBrk="1" fontAlgn="base" latinLnBrk="0" hangingPunct="1">
              <a:lnSpc>
                <a:spcPct val="100000"/>
              </a:lnSpc>
              <a:spcBef>
                <a:spcPct val="0"/>
              </a:spcBef>
              <a:spcAft>
                <a:spcPct val="0"/>
              </a:spcAft>
              <a:buClrTx/>
              <a:buSzTx/>
              <a:buFontTx/>
              <a:buNone/>
              <a:tabLst/>
              <a:defRPr/>
            </a:pPr>
            <a:r>
              <a:rPr lang="en-US" altLang="zh-CN" sz="1400" dirty="0" err="1" smtClean="0">
                <a:solidFill>
                  <a:prstClr val="black"/>
                </a:solidFill>
                <a:latin typeface="微软雅黑" panose="020B0503020204020204" pitchFamily="34" charset="-122"/>
                <a:ea typeface="微软雅黑" panose="020B0503020204020204" pitchFamily="34" charset="-122"/>
                <a:cs typeface="Open Sans Light"/>
                <a:sym typeface="Gill Sans"/>
              </a:rPr>
              <a:t>PPt</a:t>
            </a:r>
            <a:r>
              <a:rPr lang="zh-CN" altLang="en-US" sz="1400" dirty="0" smtClean="0">
                <a:solidFill>
                  <a:prstClr val="black"/>
                </a:solidFill>
                <a:latin typeface="微软雅黑" panose="020B0503020204020204" pitchFamily="34" charset="-122"/>
                <a:ea typeface="微软雅黑" panose="020B0503020204020204" pitchFamily="34" charset="-122"/>
                <a:cs typeface="Open Sans Light"/>
                <a:sym typeface="Gill Sans"/>
              </a:rPr>
              <a:t>审核及修改</a:t>
            </a:r>
            <a:endParaRPr lang="en-US" altLang="zh-CN" sz="1400" noProof="0" dirty="0" smtClean="0">
              <a:solidFill>
                <a:prstClr val="black"/>
              </a:solidFill>
              <a:latin typeface="微软雅黑" panose="020B0503020204020204" pitchFamily="34" charset="-122"/>
              <a:ea typeface="微软雅黑" panose="020B0503020204020204" pitchFamily="34" charset="-122"/>
              <a:cs typeface="Open Sans Light"/>
              <a:sym typeface="Gill Sans"/>
            </a:endParaRPr>
          </a:p>
        </p:txBody>
      </p:sp>
      <p:sp>
        <p:nvSpPr>
          <p:cNvPr id="30743" name="TextBox 16"/>
          <p:cNvSpPr txBox="1">
            <a:spLocks noChangeArrowheads="1"/>
          </p:cNvSpPr>
          <p:nvPr/>
        </p:nvSpPr>
        <p:spPr bwMode="auto">
          <a:xfrm>
            <a:off x="1176338" y="4632325"/>
            <a:ext cx="2243137"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lang="zh-CN" altLang="en-US" sz="1400" noProof="0" dirty="0" smtClean="0">
                <a:solidFill>
                  <a:prstClr val="black"/>
                </a:solidFill>
                <a:latin typeface="微软雅黑" panose="020B0503020204020204" pitchFamily="34" charset="-122"/>
                <a:ea typeface="微软雅黑" panose="020B0503020204020204" pitchFamily="34" charset="-122"/>
                <a:cs typeface="Open Sans Light"/>
                <a:sym typeface="Gill Sans"/>
              </a:rPr>
              <a:t>「原型的未来用途和形式」和「</a:t>
            </a:r>
            <a:r>
              <a:rPr lang="en-US" altLang="zh-CN" sz="1400" noProof="0" dirty="0" err="1" smtClean="0">
                <a:solidFill>
                  <a:prstClr val="black"/>
                </a:solidFill>
                <a:latin typeface="微软雅黑" panose="020B0503020204020204" pitchFamily="34" charset="-122"/>
                <a:ea typeface="微软雅黑" panose="020B0503020204020204" pitchFamily="34" charset="-122"/>
                <a:cs typeface="Open Sans Light"/>
                <a:sym typeface="Gill Sans"/>
              </a:rPr>
              <a:t>Axure</a:t>
            </a:r>
            <a:r>
              <a:rPr lang="zh-CN" altLang="en-US" sz="1400" noProof="0" dirty="0" smtClean="0">
                <a:solidFill>
                  <a:prstClr val="black"/>
                </a:solidFill>
                <a:latin typeface="微软雅黑" panose="020B0503020204020204" pitchFamily="34" charset="-122"/>
                <a:ea typeface="微软雅黑" panose="020B0503020204020204" pitchFamily="34" charset="-122"/>
                <a:cs typeface="Open Sans Light"/>
                <a:sym typeface="Gill Sans"/>
              </a:rPr>
              <a:t> </a:t>
            </a:r>
            <a:r>
              <a:rPr lang="en-US" altLang="zh-CN" sz="1400" noProof="0" dirty="0" smtClean="0">
                <a:solidFill>
                  <a:prstClr val="black"/>
                </a:solidFill>
                <a:latin typeface="微软雅黑" panose="020B0503020204020204" pitchFamily="34" charset="-122"/>
                <a:ea typeface="微软雅黑" panose="020B0503020204020204" pitchFamily="34" charset="-122"/>
                <a:cs typeface="Open Sans Light"/>
                <a:sym typeface="Gill Sans"/>
              </a:rPr>
              <a:t>RP</a:t>
            </a:r>
            <a:r>
              <a:rPr lang="zh-CN" altLang="en-US" sz="1400" noProof="0" dirty="0" smtClean="0">
                <a:solidFill>
                  <a:prstClr val="black"/>
                </a:solidFill>
                <a:latin typeface="微软雅黑" panose="020B0503020204020204" pitchFamily="34" charset="-122"/>
                <a:ea typeface="微软雅黑" panose="020B0503020204020204" pitchFamily="34" charset="-122"/>
                <a:cs typeface="Open Sans Light"/>
                <a:sym typeface="Gill Sans"/>
              </a:rPr>
              <a:t>的界面和使用」部分，</a:t>
            </a:r>
            <a:r>
              <a:rPr lang="en-US" altLang="zh-CN" sz="1400" noProof="0" dirty="0" smtClean="0">
                <a:solidFill>
                  <a:prstClr val="black"/>
                </a:solidFill>
                <a:latin typeface="微软雅黑" panose="020B0503020204020204" pitchFamily="34" charset="-122"/>
                <a:ea typeface="微软雅黑" panose="020B0503020204020204" pitchFamily="34" charset="-122"/>
                <a:cs typeface="Open Sans Light"/>
                <a:sym typeface="Gill Sans"/>
              </a:rPr>
              <a:t>PPT</a:t>
            </a:r>
            <a:r>
              <a:rPr lang="zh-CN" altLang="en-US" sz="1400" noProof="0" dirty="0" smtClean="0">
                <a:solidFill>
                  <a:prstClr val="black"/>
                </a:solidFill>
                <a:latin typeface="微软雅黑" panose="020B0503020204020204" pitchFamily="34" charset="-122"/>
                <a:ea typeface="微软雅黑" panose="020B0503020204020204" pitchFamily="34" charset="-122"/>
                <a:cs typeface="Open Sans Light"/>
                <a:sym typeface="Gill Sans"/>
              </a:rPr>
              <a:t>整合</a:t>
            </a:r>
            <a:endPar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Open Sans Light"/>
              <a:sym typeface="Gill Sans"/>
            </a:endParaRPr>
          </a:p>
        </p:txBody>
      </p:sp>
      <p:grpSp>
        <p:nvGrpSpPr>
          <p:cNvPr id="34" name="Group 40"/>
          <p:cNvGrpSpPr/>
          <p:nvPr/>
        </p:nvGrpSpPr>
        <p:grpSpPr bwMode="auto">
          <a:xfrm rot="10800000" flipH="1" flipV="1">
            <a:off x="5836444" y="2287588"/>
            <a:ext cx="451644" cy="3498357"/>
            <a:chOff x="7368519" y="2580234"/>
            <a:chExt cx="1875697" cy="1400639"/>
          </a:xfrm>
        </p:grpSpPr>
        <p:cxnSp>
          <p:nvCxnSpPr>
            <p:cNvPr id="35" name="Straight Connector 41"/>
            <p:cNvCxnSpPr/>
            <p:nvPr/>
          </p:nvCxnSpPr>
          <p:spPr>
            <a:xfrm>
              <a:off x="7368520" y="2580234"/>
              <a:ext cx="1875697" cy="0"/>
            </a:xfrm>
            <a:prstGeom prst="line">
              <a:avLst/>
            </a:prstGeom>
            <a:ln>
              <a:solidFill>
                <a:schemeClr val="tx1">
                  <a:lumMod val="65000"/>
                  <a:lumOff val="35000"/>
                </a:schemeClr>
              </a:solidFill>
              <a:headEnd type="oval"/>
              <a:tailEnd w="lg" len="lg"/>
            </a:ln>
          </p:spPr>
          <p:style>
            <a:lnRef idx="1">
              <a:schemeClr val="accent1"/>
            </a:lnRef>
            <a:fillRef idx="0">
              <a:schemeClr val="accent1"/>
            </a:fillRef>
            <a:effectRef idx="0">
              <a:schemeClr val="accent1"/>
            </a:effectRef>
            <a:fontRef idx="minor">
              <a:schemeClr val="tx1"/>
            </a:fontRef>
          </p:style>
        </p:cxnSp>
        <p:cxnSp>
          <p:nvCxnSpPr>
            <p:cNvPr id="36" name="Straight Connector 42"/>
            <p:cNvCxnSpPr/>
            <p:nvPr/>
          </p:nvCxnSpPr>
          <p:spPr>
            <a:xfrm>
              <a:off x="9277051" y="2580234"/>
              <a:ext cx="0" cy="1400639"/>
            </a:xfrm>
            <a:prstGeom prst="line">
              <a:avLst/>
            </a:prstGeom>
            <a:ln>
              <a:solidFill>
                <a:schemeClr val="tx1">
                  <a:lumMod val="65000"/>
                  <a:lumOff val="35000"/>
                </a:schemeClr>
              </a:solidFill>
              <a:tailEnd type="oval" w="lg" len="lg"/>
            </a:ln>
          </p:spPr>
          <p:style>
            <a:lnRef idx="1">
              <a:schemeClr val="accent1"/>
            </a:lnRef>
            <a:fillRef idx="0">
              <a:schemeClr val="accent1"/>
            </a:fillRef>
            <a:effectRef idx="0">
              <a:schemeClr val="accent1"/>
            </a:effectRef>
            <a:fontRef idx="minor">
              <a:schemeClr val="tx1"/>
            </a:fontRef>
          </p:style>
        </p:cxnSp>
      </p:grpSp>
      <p:sp>
        <p:nvSpPr>
          <p:cNvPr id="37" name="TextBox 39"/>
          <p:cNvSpPr txBox="1">
            <a:spLocks noChangeArrowheads="1"/>
          </p:cNvSpPr>
          <p:nvPr/>
        </p:nvSpPr>
        <p:spPr bwMode="auto">
          <a:xfrm>
            <a:off x="5626278" y="5920981"/>
            <a:ext cx="126188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zh-CN" altLang="en-US" sz="2800" b="0" i="0" u="none" strike="noStrike" kern="120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cs typeface="+mn-cs"/>
              </a:rPr>
              <a:t>蓝舒雯</a:t>
            </a:r>
            <a:endParaRPr kumimoji="0" lang="en-US" altLang="zh-CN" sz="2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38" name="TextBox 16"/>
          <p:cNvSpPr txBox="1">
            <a:spLocks noChangeArrowheads="1"/>
          </p:cNvSpPr>
          <p:nvPr/>
        </p:nvSpPr>
        <p:spPr bwMode="auto">
          <a:xfrm>
            <a:off x="5174424" y="6366606"/>
            <a:ext cx="224313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zh-CN" altLang="en-US" sz="1400" noProof="0" dirty="0" smtClean="0">
                <a:solidFill>
                  <a:prstClr val="black"/>
                </a:solidFill>
                <a:latin typeface="微软雅黑" panose="020B0503020204020204" pitchFamily="34" charset="-122"/>
                <a:ea typeface="微软雅黑" panose="020B0503020204020204" pitchFamily="34" charset="-122"/>
                <a:cs typeface="Open Sans Light"/>
                <a:sym typeface="Gill Sans"/>
              </a:rPr>
              <a:t>「原型成功的因素</a:t>
            </a:r>
            <a:r>
              <a:rPr lang="zh-CN" altLang="en-US" sz="1400" dirty="0" smtClean="0">
                <a:solidFill>
                  <a:prstClr val="black"/>
                </a:solidFill>
                <a:latin typeface="微软雅黑" panose="020B0503020204020204" pitchFamily="34" charset="-122"/>
                <a:ea typeface="微软雅黑" panose="020B0503020204020204" pitchFamily="34" charset="-122"/>
                <a:cs typeface="Open Sans Light"/>
                <a:sym typeface="Gill Sans"/>
              </a:rPr>
              <a:t>」和「原型界面介绍」部分</a:t>
            </a:r>
            <a:endPar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Open Sans Light"/>
              <a:sym typeface="Gill Sans"/>
            </a:endParaRPr>
          </a:p>
        </p:txBody>
      </p:sp>
    </p:spTree>
    <p:extLst>
      <p:ext uri="{BB962C8B-B14F-4D97-AF65-F5344CB8AC3E}">
        <p14:creationId xmlns:p14="http://schemas.microsoft.com/office/powerpoint/2010/main" val="3131642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文本框 23"/>
          <p:cNvSpPr txBox="1">
            <a:spLocks noChangeArrowheads="1"/>
          </p:cNvSpPr>
          <p:nvPr/>
        </p:nvSpPr>
        <p:spPr bwMode="auto">
          <a:xfrm>
            <a:off x="739775" y="298450"/>
            <a:ext cx="20335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lang="zh-CN" altLang="en-US" sz="2000" b="1" noProof="0" dirty="0" smtClean="0">
                <a:solidFill>
                  <a:srgbClr val="F77258"/>
                </a:solidFill>
                <a:latin typeface="微软雅黑" panose="020B0503020204020204" pitchFamily="34" charset="-122"/>
                <a:ea typeface="微软雅黑" panose="020B0503020204020204" pitchFamily="34" charset="-122"/>
              </a:rPr>
              <a:t>绩效评价</a:t>
            </a:r>
            <a:endParaRPr kumimoji="0" lang="zh-CN" altLang="en-US" sz="2000" b="1" i="0" u="none" strike="noStrike" kern="1200" cap="none" spc="0" normalizeH="0" baseline="0" noProof="0" dirty="0">
              <a:ln>
                <a:noFill/>
              </a:ln>
              <a:solidFill>
                <a:srgbClr val="F77258"/>
              </a:solidFill>
              <a:effectLst/>
              <a:uLnTx/>
              <a:uFillTx/>
              <a:latin typeface="微软雅黑" panose="020B0503020204020204" pitchFamily="34" charset="-122"/>
              <a:ea typeface="微软雅黑" panose="020B0503020204020204" pitchFamily="34" charset="-122"/>
              <a:cs typeface="+mn-cs"/>
            </a:endParaRPr>
          </a:p>
        </p:txBody>
      </p:sp>
      <p:grpSp>
        <p:nvGrpSpPr>
          <p:cNvPr id="30723" name="组合 29"/>
          <p:cNvGrpSpPr/>
          <p:nvPr/>
        </p:nvGrpSpPr>
        <p:grpSpPr bwMode="auto">
          <a:xfrm>
            <a:off x="338138" y="293688"/>
            <a:ext cx="333375" cy="411162"/>
            <a:chOff x="10668001" y="925959"/>
            <a:chExt cx="444498" cy="545940"/>
          </a:xfrm>
        </p:grpSpPr>
        <p:sp>
          <p:nvSpPr>
            <p:cNvPr id="28" name="等腰三角形 27"/>
            <p:cNvSpPr/>
            <p:nvPr/>
          </p:nvSpPr>
          <p:spPr>
            <a:xfrm rot="5400000">
              <a:off x="10633062" y="1005163"/>
              <a:ext cx="501675" cy="431798"/>
            </a:xfrm>
            <a:prstGeom prst="triangle">
              <a:avLst/>
            </a:pr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9" name="等腰三角形 28"/>
            <p:cNvSpPr/>
            <p:nvPr/>
          </p:nvSpPr>
          <p:spPr>
            <a:xfrm rot="5400000">
              <a:off x="10705952" y="955741"/>
              <a:ext cx="436330" cy="376765"/>
            </a:xfrm>
            <a:prstGeom prst="triangle">
              <a:avLst/>
            </a:pr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sp>
        <p:nvSpPr>
          <p:cNvPr id="30724" name="TextBox 18"/>
          <p:cNvSpPr txBox="1">
            <a:spLocks noChangeArrowheads="1"/>
          </p:cNvSpPr>
          <p:nvPr/>
        </p:nvSpPr>
        <p:spPr bwMode="auto">
          <a:xfrm>
            <a:off x="8840788" y="4189413"/>
            <a:ext cx="126188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800" b="0" i="0" u="none" strike="noStrike" kern="120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cs typeface="+mn-cs"/>
              </a:rPr>
              <a:t>赵佳锋</a:t>
            </a:r>
            <a:endParaRPr kumimoji="0" lang="en-US" altLang="zh-CN" sz="2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7" name="Block Arc 4"/>
          <p:cNvSpPr/>
          <p:nvPr/>
        </p:nvSpPr>
        <p:spPr>
          <a:xfrm>
            <a:off x="3952875" y="1198563"/>
            <a:ext cx="4286250" cy="4286250"/>
          </a:xfrm>
          <a:prstGeom prst="blockArc">
            <a:avLst>
              <a:gd name="adj1" fmla="val 21562814"/>
              <a:gd name="adj2" fmla="val 10800000"/>
              <a:gd name="adj3" fmla="val 18660"/>
            </a:avLst>
          </a:pr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8" name="Block Arc 5"/>
          <p:cNvSpPr/>
          <p:nvPr/>
        </p:nvSpPr>
        <p:spPr>
          <a:xfrm>
            <a:off x="4805363" y="2051050"/>
            <a:ext cx="2581275" cy="2581275"/>
          </a:xfrm>
          <a:prstGeom prst="blockArc">
            <a:avLst>
              <a:gd name="adj1" fmla="val 7812389"/>
              <a:gd name="adj2" fmla="val 12403941"/>
              <a:gd name="adj3" fmla="val 18008"/>
            </a:avLst>
          </a:prstGeom>
          <a:solidFill>
            <a:srgbClr val="BF55D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9" name="Block Arc 6"/>
          <p:cNvSpPr/>
          <p:nvPr/>
        </p:nvSpPr>
        <p:spPr>
          <a:xfrm>
            <a:off x="4805363" y="2051050"/>
            <a:ext cx="2581275" cy="2581275"/>
          </a:xfrm>
          <a:prstGeom prst="blockArc">
            <a:avLst>
              <a:gd name="adj1" fmla="val 21550130"/>
              <a:gd name="adj2" fmla="val 7665187"/>
              <a:gd name="adj3" fmla="val 17797"/>
            </a:avLst>
          </a:prstGeom>
          <a:solidFill>
            <a:srgbClr val="F8D84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0" name="Block Arc 7"/>
          <p:cNvSpPr/>
          <p:nvPr/>
        </p:nvSpPr>
        <p:spPr>
          <a:xfrm>
            <a:off x="4805363" y="2051050"/>
            <a:ext cx="2581275" cy="2581275"/>
          </a:xfrm>
          <a:prstGeom prst="blockArc">
            <a:avLst>
              <a:gd name="adj1" fmla="val 12551376"/>
              <a:gd name="adj2" fmla="val 14412706"/>
              <a:gd name="adj3" fmla="val 18112"/>
            </a:avLst>
          </a:pr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1" name="Block Arc 8"/>
          <p:cNvSpPr/>
          <p:nvPr/>
        </p:nvSpPr>
        <p:spPr>
          <a:xfrm>
            <a:off x="3952875" y="1198563"/>
            <a:ext cx="4286250" cy="4286250"/>
          </a:xfrm>
          <a:prstGeom prst="blockArc">
            <a:avLst>
              <a:gd name="adj1" fmla="val 10869873"/>
              <a:gd name="adj2" fmla="val 12770327"/>
              <a:gd name="adj3" fmla="val 18650"/>
            </a:avLst>
          </a:prstGeom>
          <a:solidFill>
            <a:srgbClr val="F772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2" name="Block Arc 9"/>
          <p:cNvSpPr/>
          <p:nvPr/>
        </p:nvSpPr>
        <p:spPr>
          <a:xfrm>
            <a:off x="3952875" y="1198563"/>
            <a:ext cx="4286250" cy="4286250"/>
          </a:xfrm>
          <a:prstGeom prst="blockArc">
            <a:avLst>
              <a:gd name="adj1" fmla="val 20003512"/>
              <a:gd name="adj2" fmla="val 21502308"/>
              <a:gd name="adj3" fmla="val 18716"/>
            </a:avLst>
          </a:prstGeom>
          <a:solidFill>
            <a:srgbClr val="99AEB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4" name="Block Arc 19"/>
          <p:cNvSpPr/>
          <p:nvPr/>
        </p:nvSpPr>
        <p:spPr>
          <a:xfrm>
            <a:off x="4805363" y="2051050"/>
            <a:ext cx="2581275" cy="2581275"/>
          </a:xfrm>
          <a:prstGeom prst="blockArc">
            <a:avLst>
              <a:gd name="adj1" fmla="val 14593541"/>
              <a:gd name="adj2" fmla="val 15981909"/>
              <a:gd name="adj3" fmla="val 18387"/>
            </a:avLst>
          </a:prstGeom>
          <a:solidFill>
            <a:srgbClr val="F772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grpSp>
        <p:nvGrpSpPr>
          <p:cNvPr id="30733" name="Group 20"/>
          <p:cNvGrpSpPr/>
          <p:nvPr/>
        </p:nvGrpSpPr>
        <p:grpSpPr bwMode="auto">
          <a:xfrm rot="5400000" flipH="1" flipV="1">
            <a:off x="6831013" y="1812925"/>
            <a:ext cx="2012950" cy="1412875"/>
            <a:chOff x="7368519" y="2580234"/>
            <a:chExt cx="1875697" cy="1400639"/>
          </a:xfrm>
        </p:grpSpPr>
        <p:cxnSp>
          <p:nvCxnSpPr>
            <p:cNvPr id="16" name="Straight Connector 21"/>
            <p:cNvCxnSpPr/>
            <p:nvPr/>
          </p:nvCxnSpPr>
          <p:spPr>
            <a:xfrm>
              <a:off x="7368519" y="2580234"/>
              <a:ext cx="1875697" cy="0"/>
            </a:xfrm>
            <a:prstGeom prst="line">
              <a:avLst/>
            </a:prstGeom>
            <a:ln>
              <a:solidFill>
                <a:schemeClr val="tx1">
                  <a:lumMod val="65000"/>
                  <a:lumOff val="35000"/>
                </a:schemeClr>
              </a:solidFill>
              <a:headEnd type="oval"/>
              <a:tailEnd w="lg" len="lg"/>
            </a:ln>
          </p:spPr>
          <p:style>
            <a:lnRef idx="1">
              <a:schemeClr val="accent1"/>
            </a:lnRef>
            <a:fillRef idx="0">
              <a:schemeClr val="accent1"/>
            </a:fillRef>
            <a:effectRef idx="0">
              <a:schemeClr val="accent1"/>
            </a:effectRef>
            <a:fontRef idx="minor">
              <a:schemeClr val="tx1"/>
            </a:fontRef>
          </p:style>
        </p:cxnSp>
        <p:cxnSp>
          <p:nvCxnSpPr>
            <p:cNvPr id="17" name="Straight Connector 22"/>
            <p:cNvCxnSpPr/>
            <p:nvPr/>
          </p:nvCxnSpPr>
          <p:spPr>
            <a:xfrm>
              <a:off x="9244216" y="2580234"/>
              <a:ext cx="0" cy="1400639"/>
            </a:xfrm>
            <a:prstGeom prst="line">
              <a:avLst/>
            </a:prstGeom>
            <a:ln>
              <a:solidFill>
                <a:schemeClr val="tx1">
                  <a:lumMod val="65000"/>
                  <a:lumOff val="35000"/>
                </a:schemeClr>
              </a:solidFill>
              <a:tailEnd type="oval" w="lg" len="lg"/>
            </a:ln>
          </p:spPr>
          <p:style>
            <a:lnRef idx="1">
              <a:schemeClr val="accent1"/>
            </a:lnRef>
            <a:fillRef idx="0">
              <a:schemeClr val="accent1"/>
            </a:fillRef>
            <a:effectRef idx="0">
              <a:schemeClr val="accent1"/>
            </a:effectRef>
            <a:fontRef idx="minor">
              <a:schemeClr val="tx1"/>
            </a:fontRef>
          </p:style>
        </p:cxnSp>
      </p:grpSp>
      <p:sp>
        <p:nvSpPr>
          <p:cNvPr id="30734" name="TextBox 25"/>
          <p:cNvSpPr txBox="1">
            <a:spLocks noChangeArrowheads="1"/>
          </p:cNvSpPr>
          <p:nvPr/>
        </p:nvSpPr>
        <p:spPr bwMode="auto">
          <a:xfrm>
            <a:off x="8686800" y="1250950"/>
            <a:ext cx="126188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lang="zh-CN" altLang="en-US" sz="2800" dirty="0" smtClean="0">
                <a:solidFill>
                  <a:prstClr val="black"/>
                </a:solidFill>
                <a:latin typeface="微软雅黑" panose="020B0503020204020204" pitchFamily="34" charset="-122"/>
                <a:ea typeface="微软雅黑" panose="020B0503020204020204" pitchFamily="34" charset="-122"/>
              </a:rPr>
              <a:t>赵唯皓</a:t>
            </a:r>
            <a:endParaRPr kumimoji="0" lang="en-US" altLang="zh-CN" sz="2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grpSp>
        <p:nvGrpSpPr>
          <p:cNvPr id="30735" name="Group 31"/>
          <p:cNvGrpSpPr/>
          <p:nvPr/>
        </p:nvGrpSpPr>
        <p:grpSpPr bwMode="auto">
          <a:xfrm rot="16200000" flipV="1">
            <a:off x="3509169" y="1797844"/>
            <a:ext cx="1262062" cy="692150"/>
            <a:chOff x="7368519" y="2580234"/>
            <a:chExt cx="1875697" cy="1400639"/>
          </a:xfrm>
        </p:grpSpPr>
        <p:cxnSp>
          <p:nvCxnSpPr>
            <p:cNvPr id="20" name="Straight Connector 32"/>
            <p:cNvCxnSpPr/>
            <p:nvPr/>
          </p:nvCxnSpPr>
          <p:spPr>
            <a:xfrm>
              <a:off x="7368519" y="2580234"/>
              <a:ext cx="1875697" cy="0"/>
            </a:xfrm>
            <a:prstGeom prst="line">
              <a:avLst/>
            </a:prstGeom>
            <a:ln>
              <a:solidFill>
                <a:schemeClr val="tx1">
                  <a:lumMod val="65000"/>
                  <a:lumOff val="35000"/>
                </a:schemeClr>
              </a:solidFill>
              <a:headEnd type="oval"/>
              <a:tailEnd w="lg" len="lg"/>
            </a:ln>
          </p:spPr>
          <p:style>
            <a:lnRef idx="1">
              <a:schemeClr val="accent1"/>
            </a:lnRef>
            <a:fillRef idx="0">
              <a:schemeClr val="accent1"/>
            </a:fillRef>
            <a:effectRef idx="0">
              <a:schemeClr val="accent1"/>
            </a:effectRef>
            <a:fontRef idx="minor">
              <a:schemeClr val="tx1"/>
            </a:fontRef>
          </p:style>
        </p:cxnSp>
        <p:cxnSp>
          <p:nvCxnSpPr>
            <p:cNvPr id="21" name="Straight Connector 33"/>
            <p:cNvCxnSpPr/>
            <p:nvPr/>
          </p:nvCxnSpPr>
          <p:spPr>
            <a:xfrm>
              <a:off x="9225341" y="2580234"/>
              <a:ext cx="0" cy="1400639"/>
            </a:xfrm>
            <a:prstGeom prst="line">
              <a:avLst/>
            </a:prstGeom>
            <a:ln>
              <a:solidFill>
                <a:schemeClr val="tx1">
                  <a:lumMod val="65000"/>
                  <a:lumOff val="35000"/>
                </a:schemeClr>
              </a:solidFill>
              <a:tailEnd type="oval" w="lg" len="lg"/>
            </a:ln>
          </p:spPr>
          <p:style>
            <a:lnRef idx="1">
              <a:schemeClr val="accent1"/>
            </a:lnRef>
            <a:fillRef idx="0">
              <a:schemeClr val="accent1"/>
            </a:fillRef>
            <a:effectRef idx="0">
              <a:schemeClr val="accent1"/>
            </a:effectRef>
            <a:fontRef idx="minor">
              <a:schemeClr val="tx1"/>
            </a:fontRef>
          </p:style>
        </p:cxnSp>
      </p:grpSp>
      <p:sp>
        <p:nvSpPr>
          <p:cNvPr id="30736" name="TextBox 36"/>
          <p:cNvSpPr txBox="1">
            <a:spLocks noChangeArrowheads="1"/>
          </p:cNvSpPr>
          <p:nvPr/>
        </p:nvSpPr>
        <p:spPr bwMode="auto">
          <a:xfrm>
            <a:off x="2718277" y="1250950"/>
            <a:ext cx="90281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zh-CN" altLang="en-US" sz="2800" b="0" i="0" u="none" strike="noStrike" kern="120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cs typeface="+mn-cs"/>
              </a:rPr>
              <a:t>刘祺</a:t>
            </a:r>
            <a:endParaRPr kumimoji="0" lang="en-US" altLang="zh-CN" sz="2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30737" name="TextBox 39"/>
          <p:cNvSpPr txBox="1">
            <a:spLocks noChangeArrowheads="1"/>
          </p:cNvSpPr>
          <p:nvPr/>
        </p:nvSpPr>
        <p:spPr bwMode="auto">
          <a:xfrm>
            <a:off x="2087741" y="4194175"/>
            <a:ext cx="126188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zh-CN" altLang="en-US" sz="2800" b="0" i="0" u="none" strike="noStrike" kern="120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cs typeface="+mn-cs"/>
              </a:rPr>
              <a:t>陈铭阳</a:t>
            </a:r>
            <a:endParaRPr kumimoji="0" lang="en-US" altLang="zh-CN" sz="2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grpSp>
        <p:nvGrpSpPr>
          <p:cNvPr id="30738" name="Group 40"/>
          <p:cNvGrpSpPr/>
          <p:nvPr/>
        </p:nvGrpSpPr>
        <p:grpSpPr bwMode="auto">
          <a:xfrm rot="-5400000" flipH="1" flipV="1">
            <a:off x="3950494" y="3320256"/>
            <a:ext cx="725488" cy="1546225"/>
            <a:chOff x="7368519" y="2580234"/>
            <a:chExt cx="1875697" cy="1400639"/>
          </a:xfrm>
        </p:grpSpPr>
        <p:cxnSp>
          <p:nvCxnSpPr>
            <p:cNvPr id="26" name="Straight Connector 41"/>
            <p:cNvCxnSpPr/>
            <p:nvPr/>
          </p:nvCxnSpPr>
          <p:spPr>
            <a:xfrm>
              <a:off x="7368520" y="2580234"/>
              <a:ext cx="1875697" cy="0"/>
            </a:xfrm>
            <a:prstGeom prst="line">
              <a:avLst/>
            </a:prstGeom>
            <a:ln>
              <a:solidFill>
                <a:schemeClr val="tx1">
                  <a:lumMod val="65000"/>
                  <a:lumOff val="35000"/>
                </a:schemeClr>
              </a:solidFill>
              <a:headEnd type="oval"/>
              <a:tailEnd w="lg" len="lg"/>
            </a:ln>
          </p:spPr>
          <p:style>
            <a:lnRef idx="1">
              <a:schemeClr val="accent1"/>
            </a:lnRef>
            <a:fillRef idx="0">
              <a:schemeClr val="accent1"/>
            </a:fillRef>
            <a:effectRef idx="0">
              <a:schemeClr val="accent1"/>
            </a:effectRef>
            <a:fontRef idx="minor">
              <a:schemeClr val="tx1"/>
            </a:fontRef>
          </p:style>
        </p:cxnSp>
        <p:cxnSp>
          <p:nvCxnSpPr>
            <p:cNvPr id="27" name="Straight Connector 42"/>
            <p:cNvCxnSpPr/>
            <p:nvPr/>
          </p:nvCxnSpPr>
          <p:spPr>
            <a:xfrm>
              <a:off x="9277051" y="2580234"/>
              <a:ext cx="0" cy="1400639"/>
            </a:xfrm>
            <a:prstGeom prst="line">
              <a:avLst/>
            </a:prstGeom>
            <a:ln>
              <a:solidFill>
                <a:schemeClr val="tx1">
                  <a:lumMod val="65000"/>
                  <a:lumOff val="35000"/>
                </a:schemeClr>
              </a:solidFill>
              <a:tailEnd type="oval" w="lg" len="lg"/>
            </a:ln>
          </p:spPr>
          <p:style>
            <a:lnRef idx="1">
              <a:schemeClr val="accent1"/>
            </a:lnRef>
            <a:fillRef idx="0">
              <a:schemeClr val="accent1"/>
            </a:fillRef>
            <a:effectRef idx="0">
              <a:schemeClr val="accent1"/>
            </a:effectRef>
            <a:fontRef idx="minor">
              <a:schemeClr val="tx1"/>
            </a:fontRef>
          </p:style>
        </p:cxnSp>
      </p:grpSp>
      <p:grpSp>
        <p:nvGrpSpPr>
          <p:cNvPr id="30739" name="Group 15"/>
          <p:cNvGrpSpPr/>
          <p:nvPr/>
        </p:nvGrpSpPr>
        <p:grpSpPr bwMode="auto">
          <a:xfrm rot="10800000" flipH="1" flipV="1">
            <a:off x="7858125" y="3833813"/>
            <a:ext cx="828675" cy="622300"/>
            <a:chOff x="7368519" y="2580234"/>
            <a:chExt cx="1875697" cy="1400639"/>
          </a:xfrm>
        </p:grpSpPr>
        <p:cxnSp>
          <p:nvCxnSpPr>
            <p:cNvPr id="32" name="Straight Connector 16"/>
            <p:cNvCxnSpPr/>
            <p:nvPr/>
          </p:nvCxnSpPr>
          <p:spPr>
            <a:xfrm>
              <a:off x="7368519" y="2580234"/>
              <a:ext cx="1875697" cy="0"/>
            </a:xfrm>
            <a:prstGeom prst="line">
              <a:avLst/>
            </a:prstGeom>
            <a:ln>
              <a:solidFill>
                <a:schemeClr val="tx1">
                  <a:lumMod val="65000"/>
                  <a:lumOff val="35000"/>
                </a:schemeClr>
              </a:solidFill>
              <a:headEnd type="oval"/>
              <a:tailEnd w="lg" len="lg"/>
            </a:ln>
          </p:spPr>
          <p:style>
            <a:lnRef idx="1">
              <a:schemeClr val="accent1"/>
            </a:lnRef>
            <a:fillRef idx="0">
              <a:schemeClr val="accent1"/>
            </a:fillRef>
            <a:effectRef idx="0">
              <a:schemeClr val="accent1"/>
            </a:effectRef>
            <a:fontRef idx="minor">
              <a:schemeClr val="tx1"/>
            </a:fontRef>
          </p:style>
        </p:cxnSp>
        <p:cxnSp>
          <p:nvCxnSpPr>
            <p:cNvPr id="33" name="Straight Connector 17"/>
            <p:cNvCxnSpPr/>
            <p:nvPr/>
          </p:nvCxnSpPr>
          <p:spPr>
            <a:xfrm>
              <a:off x="9244216" y="2580234"/>
              <a:ext cx="0" cy="1400639"/>
            </a:xfrm>
            <a:prstGeom prst="line">
              <a:avLst/>
            </a:prstGeom>
            <a:ln>
              <a:solidFill>
                <a:schemeClr val="tx1">
                  <a:lumMod val="65000"/>
                  <a:lumOff val="35000"/>
                </a:schemeClr>
              </a:solidFill>
              <a:tailEnd type="oval" w="lg" len="lg"/>
            </a:ln>
          </p:spPr>
          <p:style>
            <a:lnRef idx="1">
              <a:schemeClr val="accent1"/>
            </a:lnRef>
            <a:fillRef idx="0">
              <a:schemeClr val="accent1"/>
            </a:fillRef>
            <a:effectRef idx="0">
              <a:schemeClr val="accent1"/>
            </a:effectRef>
            <a:fontRef idx="minor">
              <a:schemeClr val="tx1"/>
            </a:fontRef>
          </p:style>
        </p:cxnSp>
      </p:grpSp>
      <p:sp>
        <p:nvSpPr>
          <p:cNvPr id="30740" name="TextBox 16"/>
          <p:cNvSpPr txBox="1">
            <a:spLocks noChangeArrowheads="1"/>
          </p:cNvSpPr>
          <p:nvPr/>
        </p:nvSpPr>
        <p:spPr bwMode="auto">
          <a:xfrm>
            <a:off x="8772525" y="1803400"/>
            <a:ext cx="2243138"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lvl="0" fontAlgn="base">
              <a:spcBef>
                <a:spcPct val="0"/>
              </a:spcBef>
              <a:spcAft>
                <a:spcPct val="0"/>
              </a:spcAft>
              <a:defRPr/>
            </a:pPr>
            <a:r>
              <a:rPr lang="zh-CN" altLang="en-US" sz="1400" dirty="0">
                <a:solidFill>
                  <a:prstClr val="black"/>
                </a:solidFill>
                <a:latin typeface="微软雅黑" panose="020B0503020204020204" pitchFamily="34" charset="-122"/>
                <a:ea typeface="微软雅黑" panose="020B0503020204020204" pitchFamily="34" charset="-122"/>
                <a:cs typeface="Open Sans Light"/>
                <a:sym typeface="Gill Sans"/>
              </a:rPr>
              <a:t>工作量</a:t>
            </a:r>
            <a:r>
              <a:rPr lang="zh-CN" altLang="en-US" sz="1400" dirty="0" smtClean="0">
                <a:solidFill>
                  <a:prstClr val="black"/>
                </a:solidFill>
                <a:latin typeface="微软雅黑" panose="020B0503020204020204" pitchFamily="34" charset="-122"/>
                <a:ea typeface="微软雅黑" panose="020B0503020204020204" pitchFamily="34" charset="-122"/>
                <a:cs typeface="Open Sans Light"/>
                <a:sym typeface="Gill Sans"/>
              </a:rPr>
              <a:t>：</a:t>
            </a:r>
            <a:r>
              <a:rPr lang="en-US" altLang="zh-CN" sz="1400" dirty="0" smtClean="0">
                <a:solidFill>
                  <a:prstClr val="black"/>
                </a:solidFill>
                <a:latin typeface="微软雅黑" panose="020B0503020204020204" pitchFamily="34" charset="-122"/>
                <a:ea typeface="微软雅黑" panose="020B0503020204020204" pitchFamily="34" charset="-122"/>
                <a:cs typeface="Open Sans Light"/>
                <a:sym typeface="Gill Sans"/>
              </a:rPr>
              <a:t>45</a:t>
            </a:r>
            <a:endParaRPr lang="en-US" altLang="zh-CN" sz="1400" dirty="0">
              <a:solidFill>
                <a:prstClr val="black"/>
              </a:solidFill>
              <a:latin typeface="微软雅黑" panose="020B0503020204020204" pitchFamily="34" charset="-122"/>
              <a:ea typeface="微软雅黑" panose="020B0503020204020204" pitchFamily="34" charset="-122"/>
              <a:cs typeface="Open Sans Light"/>
              <a:sym typeface="Gill Sans"/>
            </a:endParaRPr>
          </a:p>
          <a:p>
            <a:pPr lvl="0" fontAlgn="base">
              <a:spcBef>
                <a:spcPct val="0"/>
              </a:spcBef>
              <a:spcAft>
                <a:spcPct val="0"/>
              </a:spcAft>
              <a:defRPr/>
            </a:pPr>
            <a:r>
              <a:rPr lang="zh-CN" altLang="en-US" sz="1400" dirty="0">
                <a:solidFill>
                  <a:prstClr val="black"/>
                </a:solidFill>
                <a:latin typeface="微软雅黑" panose="020B0503020204020204" pitchFamily="34" charset="-122"/>
                <a:ea typeface="微软雅黑" panose="020B0503020204020204" pitchFamily="34" charset="-122"/>
                <a:cs typeface="Open Sans Light"/>
                <a:sym typeface="Gill Sans"/>
              </a:rPr>
              <a:t>提交时间：</a:t>
            </a:r>
            <a:r>
              <a:rPr lang="en-US" altLang="zh-CN" sz="1400" dirty="0">
                <a:solidFill>
                  <a:prstClr val="black"/>
                </a:solidFill>
                <a:latin typeface="微软雅黑" panose="020B0503020204020204" pitchFamily="34" charset="-122"/>
                <a:ea typeface="微软雅黑" panose="020B0503020204020204" pitchFamily="34" charset="-122"/>
                <a:cs typeface="Open Sans Light"/>
                <a:sym typeface="Gill Sans"/>
              </a:rPr>
              <a:t>	</a:t>
            </a:r>
            <a:r>
              <a:rPr lang="en-US" altLang="zh-CN" sz="1400" dirty="0" smtClean="0">
                <a:solidFill>
                  <a:prstClr val="black"/>
                </a:solidFill>
                <a:latin typeface="微软雅黑" panose="020B0503020204020204" pitchFamily="34" charset="-122"/>
                <a:ea typeface="微软雅黑" panose="020B0503020204020204" pitchFamily="34" charset="-122"/>
                <a:cs typeface="Open Sans Light"/>
                <a:sym typeface="Gill Sans"/>
              </a:rPr>
              <a:t>23</a:t>
            </a:r>
            <a:endParaRPr lang="en-US" altLang="zh-CN" sz="1400" dirty="0">
              <a:solidFill>
                <a:prstClr val="black"/>
              </a:solidFill>
              <a:latin typeface="微软雅黑" panose="020B0503020204020204" pitchFamily="34" charset="-122"/>
              <a:ea typeface="微软雅黑" panose="020B0503020204020204" pitchFamily="34" charset="-122"/>
              <a:cs typeface="Open Sans Light"/>
              <a:sym typeface="Gill Sans"/>
            </a:endParaRPr>
          </a:p>
          <a:p>
            <a:pPr lvl="0" fontAlgn="base">
              <a:spcBef>
                <a:spcPct val="0"/>
              </a:spcBef>
              <a:spcAft>
                <a:spcPct val="0"/>
              </a:spcAft>
              <a:defRPr/>
            </a:pPr>
            <a:r>
              <a:rPr lang="zh-CN" altLang="en-US" sz="1400" dirty="0">
                <a:solidFill>
                  <a:prstClr val="black"/>
                </a:solidFill>
                <a:latin typeface="微软雅黑" panose="020B0503020204020204" pitchFamily="34" charset="-122"/>
                <a:ea typeface="微软雅黑" panose="020B0503020204020204" pitchFamily="34" charset="-122"/>
                <a:cs typeface="Open Sans Light"/>
                <a:sym typeface="Gill Sans"/>
              </a:rPr>
              <a:t>提供资料质量</a:t>
            </a:r>
            <a:r>
              <a:rPr lang="zh-CN" altLang="en-US" sz="1400" dirty="0" smtClean="0">
                <a:solidFill>
                  <a:prstClr val="black"/>
                </a:solidFill>
                <a:latin typeface="微软雅黑" panose="020B0503020204020204" pitchFamily="34" charset="-122"/>
                <a:ea typeface="微软雅黑" panose="020B0503020204020204" pitchFamily="34" charset="-122"/>
                <a:cs typeface="Open Sans Light"/>
                <a:sym typeface="Gill Sans"/>
              </a:rPr>
              <a:t>：</a:t>
            </a:r>
            <a:r>
              <a:rPr lang="en-US" altLang="zh-CN" sz="1400" dirty="0" smtClean="0">
                <a:solidFill>
                  <a:prstClr val="black"/>
                </a:solidFill>
                <a:latin typeface="微软雅黑" panose="020B0503020204020204" pitchFamily="34" charset="-122"/>
                <a:ea typeface="微软雅黑" panose="020B0503020204020204" pitchFamily="34" charset="-122"/>
                <a:cs typeface="Open Sans Light"/>
                <a:sym typeface="Gill Sans"/>
              </a:rPr>
              <a:t>21</a:t>
            </a:r>
            <a:endParaRPr lang="en-US" altLang="zh-CN" sz="1400" dirty="0">
              <a:solidFill>
                <a:prstClr val="black"/>
              </a:solidFill>
              <a:latin typeface="微软雅黑" panose="020B0503020204020204" pitchFamily="34" charset="-122"/>
              <a:ea typeface="微软雅黑" panose="020B0503020204020204" pitchFamily="34" charset="-122"/>
              <a:cs typeface="Open Sans Light"/>
              <a:sym typeface="Gill Sans"/>
            </a:endParaRPr>
          </a:p>
        </p:txBody>
      </p:sp>
      <p:sp>
        <p:nvSpPr>
          <p:cNvPr id="30741" name="TextBox 16"/>
          <p:cNvSpPr txBox="1">
            <a:spLocks noChangeArrowheads="1"/>
          </p:cNvSpPr>
          <p:nvPr/>
        </p:nvSpPr>
        <p:spPr bwMode="auto">
          <a:xfrm>
            <a:off x="8840788" y="4712633"/>
            <a:ext cx="2627312"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lvl="0" fontAlgn="base">
              <a:spcBef>
                <a:spcPct val="0"/>
              </a:spcBef>
              <a:spcAft>
                <a:spcPct val="0"/>
              </a:spcAft>
              <a:defRPr/>
            </a:pPr>
            <a:r>
              <a:rPr lang="zh-CN" altLang="en-US" sz="1400" dirty="0">
                <a:solidFill>
                  <a:prstClr val="black"/>
                </a:solidFill>
                <a:latin typeface="微软雅黑" panose="020B0503020204020204" pitchFamily="34" charset="-122"/>
                <a:ea typeface="微软雅黑" panose="020B0503020204020204" pitchFamily="34" charset="-122"/>
                <a:cs typeface="Open Sans Light"/>
                <a:sym typeface="Gill Sans"/>
              </a:rPr>
              <a:t>工作量</a:t>
            </a:r>
            <a:r>
              <a:rPr lang="zh-CN" altLang="en-US" sz="1400" dirty="0" smtClean="0">
                <a:solidFill>
                  <a:prstClr val="black"/>
                </a:solidFill>
                <a:latin typeface="微软雅黑" panose="020B0503020204020204" pitchFamily="34" charset="-122"/>
                <a:ea typeface="微软雅黑" panose="020B0503020204020204" pitchFamily="34" charset="-122"/>
                <a:cs typeface="Open Sans Light"/>
                <a:sym typeface="Gill Sans"/>
              </a:rPr>
              <a:t>：</a:t>
            </a:r>
            <a:r>
              <a:rPr lang="en-US" altLang="zh-CN" sz="1400" dirty="0" smtClean="0">
                <a:solidFill>
                  <a:prstClr val="black"/>
                </a:solidFill>
                <a:latin typeface="微软雅黑" panose="020B0503020204020204" pitchFamily="34" charset="-122"/>
                <a:ea typeface="微软雅黑" panose="020B0503020204020204" pitchFamily="34" charset="-122"/>
                <a:cs typeface="Open Sans Light"/>
                <a:sym typeface="Gill Sans"/>
              </a:rPr>
              <a:t>45</a:t>
            </a:r>
            <a:endParaRPr lang="en-US" altLang="zh-CN" sz="1400" dirty="0">
              <a:solidFill>
                <a:prstClr val="black"/>
              </a:solidFill>
              <a:latin typeface="微软雅黑" panose="020B0503020204020204" pitchFamily="34" charset="-122"/>
              <a:ea typeface="微软雅黑" panose="020B0503020204020204" pitchFamily="34" charset="-122"/>
              <a:cs typeface="Open Sans Light"/>
              <a:sym typeface="Gill Sans"/>
            </a:endParaRPr>
          </a:p>
          <a:p>
            <a:pPr lvl="0" fontAlgn="base">
              <a:spcBef>
                <a:spcPct val="0"/>
              </a:spcBef>
              <a:spcAft>
                <a:spcPct val="0"/>
              </a:spcAft>
              <a:defRPr/>
            </a:pPr>
            <a:r>
              <a:rPr lang="zh-CN" altLang="en-US" sz="1400" dirty="0">
                <a:solidFill>
                  <a:prstClr val="black"/>
                </a:solidFill>
                <a:latin typeface="微软雅黑" panose="020B0503020204020204" pitchFamily="34" charset="-122"/>
                <a:ea typeface="微软雅黑" panose="020B0503020204020204" pitchFamily="34" charset="-122"/>
                <a:cs typeface="Open Sans Light"/>
                <a:sym typeface="Gill Sans"/>
              </a:rPr>
              <a:t>提交时间：</a:t>
            </a:r>
            <a:r>
              <a:rPr lang="en-US" altLang="zh-CN" sz="1400" dirty="0">
                <a:solidFill>
                  <a:prstClr val="black"/>
                </a:solidFill>
                <a:latin typeface="微软雅黑" panose="020B0503020204020204" pitchFamily="34" charset="-122"/>
                <a:ea typeface="微软雅黑" panose="020B0503020204020204" pitchFamily="34" charset="-122"/>
                <a:cs typeface="Open Sans Light"/>
                <a:sym typeface="Gill Sans"/>
              </a:rPr>
              <a:t>	</a:t>
            </a:r>
            <a:r>
              <a:rPr lang="en-US" altLang="zh-CN" sz="1400" dirty="0" smtClean="0">
                <a:solidFill>
                  <a:prstClr val="black"/>
                </a:solidFill>
                <a:latin typeface="微软雅黑" panose="020B0503020204020204" pitchFamily="34" charset="-122"/>
                <a:ea typeface="微软雅黑" panose="020B0503020204020204" pitchFamily="34" charset="-122"/>
                <a:cs typeface="Open Sans Light"/>
                <a:sym typeface="Gill Sans"/>
              </a:rPr>
              <a:t>22</a:t>
            </a:r>
            <a:endParaRPr lang="en-US" altLang="zh-CN" sz="1400" dirty="0">
              <a:solidFill>
                <a:prstClr val="black"/>
              </a:solidFill>
              <a:latin typeface="微软雅黑" panose="020B0503020204020204" pitchFamily="34" charset="-122"/>
              <a:ea typeface="微软雅黑" panose="020B0503020204020204" pitchFamily="34" charset="-122"/>
              <a:cs typeface="Open Sans Light"/>
              <a:sym typeface="Gill Sans"/>
            </a:endParaRPr>
          </a:p>
          <a:p>
            <a:pPr lvl="0" fontAlgn="base">
              <a:spcBef>
                <a:spcPct val="0"/>
              </a:spcBef>
              <a:spcAft>
                <a:spcPct val="0"/>
              </a:spcAft>
              <a:defRPr/>
            </a:pPr>
            <a:r>
              <a:rPr lang="zh-CN" altLang="en-US" sz="1400" dirty="0">
                <a:solidFill>
                  <a:prstClr val="black"/>
                </a:solidFill>
                <a:latin typeface="微软雅黑" panose="020B0503020204020204" pitchFamily="34" charset="-122"/>
                <a:ea typeface="微软雅黑" panose="020B0503020204020204" pitchFamily="34" charset="-122"/>
                <a:cs typeface="Open Sans Light"/>
                <a:sym typeface="Gill Sans"/>
              </a:rPr>
              <a:t>提供资料质量</a:t>
            </a:r>
            <a:r>
              <a:rPr lang="zh-CN" altLang="en-US" sz="1400" dirty="0" smtClean="0">
                <a:solidFill>
                  <a:prstClr val="black"/>
                </a:solidFill>
                <a:latin typeface="微软雅黑" panose="020B0503020204020204" pitchFamily="34" charset="-122"/>
                <a:ea typeface="微软雅黑" panose="020B0503020204020204" pitchFamily="34" charset="-122"/>
                <a:cs typeface="Open Sans Light"/>
                <a:sym typeface="Gill Sans"/>
              </a:rPr>
              <a:t>：</a:t>
            </a:r>
            <a:r>
              <a:rPr lang="en-US" altLang="zh-CN" sz="1400" dirty="0" smtClean="0">
                <a:solidFill>
                  <a:prstClr val="black"/>
                </a:solidFill>
                <a:latin typeface="微软雅黑" panose="020B0503020204020204" pitchFamily="34" charset="-122"/>
                <a:ea typeface="微软雅黑" panose="020B0503020204020204" pitchFamily="34" charset="-122"/>
                <a:cs typeface="Open Sans Light"/>
                <a:sym typeface="Gill Sans"/>
              </a:rPr>
              <a:t>21</a:t>
            </a:r>
            <a:endParaRPr lang="en-US" altLang="zh-CN" sz="1400" dirty="0">
              <a:solidFill>
                <a:prstClr val="black"/>
              </a:solidFill>
              <a:latin typeface="微软雅黑" panose="020B0503020204020204" pitchFamily="34" charset="-122"/>
              <a:ea typeface="微软雅黑" panose="020B0503020204020204" pitchFamily="34" charset="-122"/>
              <a:cs typeface="Open Sans Light"/>
              <a:sym typeface="Gill Sans"/>
            </a:endParaRPr>
          </a:p>
        </p:txBody>
      </p:sp>
      <p:sp>
        <p:nvSpPr>
          <p:cNvPr id="30742" name="TextBox 16"/>
          <p:cNvSpPr txBox="1">
            <a:spLocks noChangeArrowheads="1"/>
          </p:cNvSpPr>
          <p:nvPr/>
        </p:nvSpPr>
        <p:spPr bwMode="auto">
          <a:xfrm>
            <a:off x="1795441" y="1803400"/>
            <a:ext cx="2971799"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marL="0" marR="0" lvl="0" indent="0" defTabSz="914400" rtl="0" eaLnBrk="1" fontAlgn="base" latinLnBrk="0" hangingPunct="1">
              <a:lnSpc>
                <a:spcPct val="100000"/>
              </a:lnSpc>
              <a:spcBef>
                <a:spcPct val="0"/>
              </a:spcBef>
              <a:spcAft>
                <a:spcPct val="0"/>
              </a:spcAft>
              <a:buClrTx/>
              <a:buSzTx/>
              <a:buFontTx/>
              <a:buNone/>
              <a:tabLst/>
              <a:defRPr/>
            </a:pPr>
            <a:r>
              <a:rPr lang="zh-CN" altLang="en-US" sz="1400" dirty="0" smtClean="0">
                <a:solidFill>
                  <a:prstClr val="black"/>
                </a:solidFill>
                <a:latin typeface="微软雅黑" panose="020B0503020204020204" pitchFamily="34" charset="-122"/>
                <a:ea typeface="微软雅黑" panose="020B0503020204020204" pitchFamily="34" charset="-122"/>
                <a:cs typeface="Open Sans Light"/>
                <a:sym typeface="Gill Sans"/>
              </a:rPr>
              <a:t>工作量</a:t>
            </a:r>
            <a:r>
              <a:rPr lang="zh-CN" altLang="en-US" sz="1400" noProof="0" dirty="0" smtClean="0">
                <a:solidFill>
                  <a:prstClr val="black"/>
                </a:solidFill>
                <a:latin typeface="微软雅黑" panose="020B0503020204020204" pitchFamily="34" charset="-122"/>
                <a:ea typeface="微软雅黑" panose="020B0503020204020204" pitchFamily="34" charset="-122"/>
                <a:cs typeface="Open Sans Light"/>
                <a:sym typeface="Gill Sans"/>
              </a:rPr>
              <a:t>：</a:t>
            </a:r>
            <a:r>
              <a:rPr lang="en-US" altLang="zh-CN" sz="1400" noProof="0" dirty="0" smtClean="0">
                <a:solidFill>
                  <a:prstClr val="black"/>
                </a:solidFill>
                <a:latin typeface="微软雅黑" panose="020B0503020204020204" pitchFamily="34" charset="-122"/>
                <a:ea typeface="微软雅黑" panose="020B0503020204020204" pitchFamily="34" charset="-122"/>
                <a:cs typeface="Open Sans Light"/>
                <a:sym typeface="Gill Sans"/>
              </a:rPr>
              <a:t>46</a:t>
            </a:r>
          </a:p>
          <a:p>
            <a:pPr marL="0" marR="0" lvl="0" indent="0" defTabSz="914400" rtl="0" eaLnBrk="1" fontAlgn="base" latinLnBrk="0" hangingPunct="1">
              <a:lnSpc>
                <a:spcPct val="100000"/>
              </a:lnSpc>
              <a:spcBef>
                <a:spcPct val="0"/>
              </a:spcBef>
              <a:spcAft>
                <a:spcPct val="0"/>
              </a:spcAft>
              <a:buClrTx/>
              <a:buSzTx/>
              <a:buFontTx/>
              <a:buNone/>
              <a:tabLst/>
              <a:defRPr/>
            </a:pPr>
            <a:r>
              <a:rPr lang="zh-CN" altLang="en-US" sz="1400" dirty="0" smtClean="0">
                <a:solidFill>
                  <a:prstClr val="black"/>
                </a:solidFill>
                <a:latin typeface="微软雅黑" panose="020B0503020204020204" pitchFamily="34" charset="-122"/>
                <a:ea typeface="微软雅黑" panose="020B0503020204020204" pitchFamily="34" charset="-122"/>
                <a:cs typeface="Open Sans Light"/>
                <a:sym typeface="Gill Sans"/>
              </a:rPr>
              <a:t>提交时间</a:t>
            </a:r>
            <a:r>
              <a:rPr lang="zh-CN" altLang="en-US" sz="1400" noProof="0" dirty="0" smtClean="0">
                <a:solidFill>
                  <a:prstClr val="black"/>
                </a:solidFill>
                <a:latin typeface="微软雅黑" panose="020B0503020204020204" pitchFamily="34" charset="-122"/>
                <a:ea typeface="微软雅黑" panose="020B0503020204020204" pitchFamily="34" charset="-122"/>
                <a:cs typeface="Open Sans Light"/>
                <a:sym typeface="Gill Sans"/>
              </a:rPr>
              <a:t>：</a:t>
            </a:r>
            <a:r>
              <a:rPr lang="en-US" altLang="zh-CN" sz="1400" noProof="0" dirty="0" smtClean="0">
                <a:solidFill>
                  <a:prstClr val="black"/>
                </a:solidFill>
                <a:latin typeface="微软雅黑" panose="020B0503020204020204" pitchFamily="34" charset="-122"/>
                <a:ea typeface="微软雅黑" panose="020B0503020204020204" pitchFamily="34" charset="-122"/>
                <a:cs typeface="Open Sans Light"/>
                <a:sym typeface="Gill Sans"/>
              </a:rPr>
              <a:t>	24</a:t>
            </a:r>
          </a:p>
          <a:p>
            <a:pPr marL="0" marR="0" lvl="0" indent="0" defTabSz="914400" rtl="0" eaLnBrk="1" fontAlgn="base" latinLnBrk="0" hangingPunct="1">
              <a:lnSpc>
                <a:spcPct val="100000"/>
              </a:lnSpc>
              <a:spcBef>
                <a:spcPct val="0"/>
              </a:spcBef>
              <a:spcAft>
                <a:spcPct val="0"/>
              </a:spcAft>
              <a:buClrTx/>
              <a:buSzTx/>
              <a:buFontTx/>
              <a:buNone/>
              <a:tabLst/>
              <a:defRPr/>
            </a:pPr>
            <a:r>
              <a:rPr lang="zh-CN" altLang="en-US" sz="1400" noProof="0" dirty="0" smtClean="0">
                <a:solidFill>
                  <a:prstClr val="black"/>
                </a:solidFill>
                <a:latin typeface="微软雅黑" panose="020B0503020204020204" pitchFamily="34" charset="-122"/>
                <a:ea typeface="微软雅黑" panose="020B0503020204020204" pitchFamily="34" charset="-122"/>
                <a:cs typeface="Open Sans Light"/>
                <a:sym typeface="Gill Sans"/>
              </a:rPr>
              <a:t>提供资料质量：</a:t>
            </a:r>
            <a:r>
              <a:rPr lang="en-US" altLang="zh-CN" sz="1400" noProof="0" dirty="0" smtClean="0">
                <a:solidFill>
                  <a:prstClr val="black"/>
                </a:solidFill>
                <a:latin typeface="微软雅黑" panose="020B0503020204020204" pitchFamily="34" charset="-122"/>
                <a:ea typeface="微软雅黑" panose="020B0503020204020204" pitchFamily="34" charset="-122"/>
                <a:cs typeface="Open Sans Light"/>
                <a:sym typeface="Gill Sans"/>
              </a:rPr>
              <a:t>22</a:t>
            </a:r>
          </a:p>
          <a:p>
            <a:pPr marL="0" marR="0" lvl="0" indent="0" defTabSz="914400" rtl="0" eaLnBrk="1" fontAlgn="base" latinLnBrk="0" hangingPunct="1">
              <a:lnSpc>
                <a:spcPct val="100000"/>
              </a:lnSpc>
              <a:spcBef>
                <a:spcPct val="0"/>
              </a:spcBef>
              <a:spcAft>
                <a:spcPct val="0"/>
              </a:spcAft>
              <a:buClrTx/>
              <a:buSzTx/>
              <a:buFontTx/>
              <a:buNone/>
              <a:tabLst/>
              <a:defRPr/>
            </a:pPr>
            <a:endParaRPr lang="en-US" altLang="zh-CN" sz="1400" noProof="0" dirty="0" smtClean="0">
              <a:solidFill>
                <a:prstClr val="black"/>
              </a:solidFill>
              <a:latin typeface="微软雅黑" panose="020B0503020204020204" pitchFamily="34" charset="-122"/>
              <a:ea typeface="微软雅黑" panose="020B0503020204020204" pitchFamily="34" charset="-122"/>
              <a:cs typeface="Open Sans Light"/>
              <a:sym typeface="Gill Sans"/>
            </a:endParaRPr>
          </a:p>
          <a:p>
            <a:pPr marL="0" marR="0" lvl="0" indent="0" defTabSz="914400" rtl="0" eaLnBrk="1" fontAlgn="base" latinLnBrk="0" hangingPunct="1">
              <a:lnSpc>
                <a:spcPct val="100000"/>
              </a:lnSpc>
              <a:spcBef>
                <a:spcPct val="0"/>
              </a:spcBef>
              <a:spcAft>
                <a:spcPct val="0"/>
              </a:spcAft>
              <a:buClrTx/>
              <a:buSzTx/>
              <a:buFontTx/>
              <a:buNone/>
              <a:tabLst/>
              <a:defRPr/>
            </a:pPr>
            <a:endParaRPr lang="en-US" altLang="zh-CN" sz="1400" noProof="0" dirty="0" smtClean="0">
              <a:solidFill>
                <a:prstClr val="black"/>
              </a:solidFill>
              <a:latin typeface="微软雅黑" panose="020B0503020204020204" pitchFamily="34" charset="-122"/>
              <a:ea typeface="微软雅黑" panose="020B0503020204020204" pitchFamily="34" charset="-122"/>
              <a:cs typeface="Open Sans Light"/>
              <a:sym typeface="Gill Sans"/>
            </a:endParaRPr>
          </a:p>
          <a:p>
            <a:pPr marL="0" marR="0" lvl="0" indent="0" defTabSz="914400" rtl="0" eaLnBrk="1" fontAlgn="base" latinLnBrk="0" hangingPunct="1">
              <a:lnSpc>
                <a:spcPct val="100000"/>
              </a:lnSpc>
              <a:spcBef>
                <a:spcPct val="0"/>
              </a:spcBef>
              <a:spcAft>
                <a:spcPct val="0"/>
              </a:spcAft>
              <a:buClrTx/>
              <a:buSzTx/>
              <a:buFontTx/>
              <a:buNone/>
              <a:tabLst/>
              <a:defRPr/>
            </a:pPr>
            <a:endParaRPr lang="en-US" altLang="zh-CN" sz="1400" noProof="0" dirty="0" smtClean="0">
              <a:solidFill>
                <a:prstClr val="black"/>
              </a:solidFill>
              <a:latin typeface="微软雅黑" panose="020B0503020204020204" pitchFamily="34" charset="-122"/>
              <a:ea typeface="微软雅黑" panose="020B0503020204020204" pitchFamily="34" charset="-122"/>
              <a:cs typeface="Open Sans Light"/>
              <a:sym typeface="Gill Sans"/>
            </a:endParaRPr>
          </a:p>
        </p:txBody>
      </p:sp>
      <p:sp>
        <p:nvSpPr>
          <p:cNvPr id="30743" name="TextBox 16"/>
          <p:cNvSpPr txBox="1">
            <a:spLocks noChangeArrowheads="1"/>
          </p:cNvSpPr>
          <p:nvPr/>
        </p:nvSpPr>
        <p:spPr bwMode="auto">
          <a:xfrm>
            <a:off x="1176338" y="4762276"/>
            <a:ext cx="2243137"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lvl="0" fontAlgn="base">
              <a:spcBef>
                <a:spcPct val="0"/>
              </a:spcBef>
              <a:spcAft>
                <a:spcPct val="0"/>
              </a:spcAft>
              <a:defRPr/>
            </a:pPr>
            <a:r>
              <a:rPr lang="zh-CN" altLang="en-US" sz="1400" dirty="0">
                <a:solidFill>
                  <a:prstClr val="black"/>
                </a:solidFill>
                <a:latin typeface="微软雅黑" panose="020B0503020204020204" pitchFamily="34" charset="-122"/>
                <a:ea typeface="微软雅黑" panose="020B0503020204020204" pitchFamily="34" charset="-122"/>
                <a:cs typeface="Open Sans Light"/>
                <a:sym typeface="Gill Sans"/>
              </a:rPr>
              <a:t>工作量</a:t>
            </a:r>
            <a:r>
              <a:rPr lang="zh-CN" altLang="en-US" sz="1400" dirty="0" smtClean="0">
                <a:solidFill>
                  <a:prstClr val="black"/>
                </a:solidFill>
                <a:latin typeface="微软雅黑" panose="020B0503020204020204" pitchFamily="34" charset="-122"/>
                <a:ea typeface="微软雅黑" panose="020B0503020204020204" pitchFamily="34" charset="-122"/>
                <a:cs typeface="Open Sans Light"/>
                <a:sym typeface="Gill Sans"/>
              </a:rPr>
              <a:t>：</a:t>
            </a:r>
            <a:r>
              <a:rPr lang="en-US" altLang="zh-CN" sz="1400" dirty="0" smtClean="0">
                <a:solidFill>
                  <a:prstClr val="black"/>
                </a:solidFill>
                <a:latin typeface="微软雅黑" panose="020B0503020204020204" pitchFamily="34" charset="-122"/>
                <a:ea typeface="微软雅黑" panose="020B0503020204020204" pitchFamily="34" charset="-122"/>
                <a:cs typeface="Open Sans Light"/>
                <a:sym typeface="Gill Sans"/>
              </a:rPr>
              <a:t>47</a:t>
            </a:r>
            <a:endParaRPr lang="en-US" altLang="zh-CN" sz="1400" dirty="0">
              <a:solidFill>
                <a:prstClr val="black"/>
              </a:solidFill>
              <a:latin typeface="微软雅黑" panose="020B0503020204020204" pitchFamily="34" charset="-122"/>
              <a:ea typeface="微软雅黑" panose="020B0503020204020204" pitchFamily="34" charset="-122"/>
              <a:cs typeface="Open Sans Light"/>
              <a:sym typeface="Gill Sans"/>
            </a:endParaRPr>
          </a:p>
          <a:p>
            <a:pPr lvl="0" fontAlgn="base">
              <a:spcBef>
                <a:spcPct val="0"/>
              </a:spcBef>
              <a:spcAft>
                <a:spcPct val="0"/>
              </a:spcAft>
              <a:defRPr/>
            </a:pPr>
            <a:r>
              <a:rPr lang="zh-CN" altLang="en-US" sz="1400" dirty="0">
                <a:solidFill>
                  <a:prstClr val="black"/>
                </a:solidFill>
                <a:latin typeface="微软雅黑" panose="020B0503020204020204" pitchFamily="34" charset="-122"/>
                <a:ea typeface="微软雅黑" panose="020B0503020204020204" pitchFamily="34" charset="-122"/>
                <a:cs typeface="Open Sans Light"/>
                <a:sym typeface="Gill Sans"/>
              </a:rPr>
              <a:t>提交时间：</a:t>
            </a:r>
            <a:r>
              <a:rPr lang="en-US" altLang="zh-CN" sz="1400" dirty="0">
                <a:solidFill>
                  <a:prstClr val="black"/>
                </a:solidFill>
                <a:latin typeface="微软雅黑" panose="020B0503020204020204" pitchFamily="34" charset="-122"/>
                <a:ea typeface="微软雅黑" panose="020B0503020204020204" pitchFamily="34" charset="-122"/>
                <a:cs typeface="Open Sans Light"/>
                <a:sym typeface="Gill Sans"/>
              </a:rPr>
              <a:t>	</a:t>
            </a:r>
            <a:r>
              <a:rPr lang="en-US" altLang="zh-CN" sz="1400" dirty="0" smtClean="0">
                <a:solidFill>
                  <a:prstClr val="black"/>
                </a:solidFill>
                <a:latin typeface="微软雅黑" panose="020B0503020204020204" pitchFamily="34" charset="-122"/>
                <a:ea typeface="微软雅黑" panose="020B0503020204020204" pitchFamily="34" charset="-122"/>
                <a:cs typeface="Open Sans Light"/>
                <a:sym typeface="Gill Sans"/>
              </a:rPr>
              <a:t>24</a:t>
            </a:r>
            <a:endParaRPr lang="en-US" altLang="zh-CN" sz="1400" dirty="0">
              <a:solidFill>
                <a:prstClr val="black"/>
              </a:solidFill>
              <a:latin typeface="微软雅黑" panose="020B0503020204020204" pitchFamily="34" charset="-122"/>
              <a:ea typeface="微软雅黑" panose="020B0503020204020204" pitchFamily="34" charset="-122"/>
              <a:cs typeface="Open Sans Light"/>
              <a:sym typeface="Gill Sans"/>
            </a:endParaRPr>
          </a:p>
          <a:p>
            <a:pPr lvl="0" fontAlgn="base">
              <a:spcBef>
                <a:spcPct val="0"/>
              </a:spcBef>
              <a:spcAft>
                <a:spcPct val="0"/>
              </a:spcAft>
              <a:defRPr/>
            </a:pPr>
            <a:r>
              <a:rPr lang="zh-CN" altLang="en-US" sz="1400" dirty="0">
                <a:solidFill>
                  <a:prstClr val="black"/>
                </a:solidFill>
                <a:latin typeface="微软雅黑" panose="020B0503020204020204" pitchFamily="34" charset="-122"/>
                <a:ea typeface="微软雅黑" panose="020B0503020204020204" pitchFamily="34" charset="-122"/>
                <a:cs typeface="Open Sans Light"/>
                <a:sym typeface="Gill Sans"/>
              </a:rPr>
              <a:t>提供资料质量</a:t>
            </a:r>
            <a:r>
              <a:rPr lang="zh-CN" altLang="en-US" sz="1400" dirty="0" smtClean="0">
                <a:solidFill>
                  <a:prstClr val="black"/>
                </a:solidFill>
                <a:latin typeface="微软雅黑" panose="020B0503020204020204" pitchFamily="34" charset="-122"/>
                <a:ea typeface="微软雅黑" panose="020B0503020204020204" pitchFamily="34" charset="-122"/>
                <a:cs typeface="Open Sans Light"/>
                <a:sym typeface="Gill Sans"/>
              </a:rPr>
              <a:t>：</a:t>
            </a:r>
            <a:r>
              <a:rPr lang="en-US" altLang="zh-CN" sz="1400" dirty="0" smtClean="0">
                <a:solidFill>
                  <a:prstClr val="black"/>
                </a:solidFill>
                <a:latin typeface="微软雅黑" panose="020B0503020204020204" pitchFamily="34" charset="-122"/>
                <a:ea typeface="微软雅黑" panose="020B0503020204020204" pitchFamily="34" charset="-122"/>
                <a:cs typeface="Open Sans Light"/>
                <a:sym typeface="Gill Sans"/>
              </a:rPr>
              <a:t>22</a:t>
            </a:r>
            <a:endParaRPr lang="en-US" altLang="zh-CN" sz="1400" dirty="0">
              <a:solidFill>
                <a:prstClr val="black"/>
              </a:solidFill>
              <a:latin typeface="微软雅黑" panose="020B0503020204020204" pitchFamily="34" charset="-122"/>
              <a:ea typeface="微软雅黑" panose="020B0503020204020204" pitchFamily="34" charset="-122"/>
              <a:cs typeface="Open Sans Light"/>
              <a:sym typeface="Gill Sans"/>
            </a:endParaRPr>
          </a:p>
        </p:txBody>
      </p:sp>
      <p:grpSp>
        <p:nvGrpSpPr>
          <p:cNvPr id="34" name="Group 40"/>
          <p:cNvGrpSpPr/>
          <p:nvPr/>
        </p:nvGrpSpPr>
        <p:grpSpPr bwMode="auto">
          <a:xfrm rot="10800000" flipH="1" flipV="1">
            <a:off x="5826920" y="2360140"/>
            <a:ext cx="451644" cy="3249827"/>
            <a:chOff x="7368519" y="2580234"/>
            <a:chExt cx="1875697" cy="1400639"/>
          </a:xfrm>
        </p:grpSpPr>
        <p:cxnSp>
          <p:nvCxnSpPr>
            <p:cNvPr id="35" name="Straight Connector 41"/>
            <p:cNvCxnSpPr/>
            <p:nvPr/>
          </p:nvCxnSpPr>
          <p:spPr>
            <a:xfrm>
              <a:off x="7368520" y="2580234"/>
              <a:ext cx="1875697" cy="0"/>
            </a:xfrm>
            <a:prstGeom prst="line">
              <a:avLst/>
            </a:prstGeom>
            <a:ln>
              <a:solidFill>
                <a:schemeClr val="tx1">
                  <a:lumMod val="65000"/>
                  <a:lumOff val="35000"/>
                </a:schemeClr>
              </a:solidFill>
              <a:headEnd type="oval"/>
              <a:tailEnd w="lg" len="lg"/>
            </a:ln>
          </p:spPr>
          <p:style>
            <a:lnRef idx="1">
              <a:schemeClr val="accent1"/>
            </a:lnRef>
            <a:fillRef idx="0">
              <a:schemeClr val="accent1"/>
            </a:fillRef>
            <a:effectRef idx="0">
              <a:schemeClr val="accent1"/>
            </a:effectRef>
            <a:fontRef idx="minor">
              <a:schemeClr val="tx1"/>
            </a:fontRef>
          </p:style>
        </p:cxnSp>
        <p:cxnSp>
          <p:nvCxnSpPr>
            <p:cNvPr id="36" name="Straight Connector 42"/>
            <p:cNvCxnSpPr/>
            <p:nvPr/>
          </p:nvCxnSpPr>
          <p:spPr>
            <a:xfrm>
              <a:off x="9277051" y="2580234"/>
              <a:ext cx="0" cy="1400639"/>
            </a:xfrm>
            <a:prstGeom prst="line">
              <a:avLst/>
            </a:prstGeom>
            <a:ln>
              <a:solidFill>
                <a:schemeClr val="tx1">
                  <a:lumMod val="65000"/>
                  <a:lumOff val="35000"/>
                </a:schemeClr>
              </a:solidFill>
              <a:tailEnd type="oval" w="lg" len="lg"/>
            </a:ln>
          </p:spPr>
          <p:style>
            <a:lnRef idx="1">
              <a:schemeClr val="accent1"/>
            </a:lnRef>
            <a:fillRef idx="0">
              <a:schemeClr val="accent1"/>
            </a:fillRef>
            <a:effectRef idx="0">
              <a:schemeClr val="accent1"/>
            </a:effectRef>
            <a:fontRef idx="minor">
              <a:schemeClr val="tx1"/>
            </a:fontRef>
          </p:style>
        </p:cxnSp>
      </p:grpSp>
      <p:sp>
        <p:nvSpPr>
          <p:cNvPr id="37" name="TextBox 39"/>
          <p:cNvSpPr txBox="1">
            <a:spLocks noChangeArrowheads="1"/>
          </p:cNvSpPr>
          <p:nvPr/>
        </p:nvSpPr>
        <p:spPr bwMode="auto">
          <a:xfrm>
            <a:off x="5626278" y="5920981"/>
            <a:ext cx="126188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zh-CN" altLang="en-US" sz="2800" b="0" i="0" u="none" strike="noStrike" kern="120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cs typeface="+mn-cs"/>
              </a:rPr>
              <a:t>蓝舒雯</a:t>
            </a:r>
            <a:endParaRPr kumimoji="0" lang="en-US" altLang="zh-CN" sz="2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38" name="TextBox 16"/>
          <p:cNvSpPr txBox="1">
            <a:spLocks noChangeArrowheads="1"/>
          </p:cNvSpPr>
          <p:nvPr/>
        </p:nvSpPr>
        <p:spPr bwMode="auto">
          <a:xfrm>
            <a:off x="6974659" y="5939155"/>
            <a:ext cx="2243137"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lvl="0" fontAlgn="base">
              <a:spcBef>
                <a:spcPct val="0"/>
              </a:spcBef>
              <a:spcAft>
                <a:spcPct val="0"/>
              </a:spcAft>
              <a:defRPr/>
            </a:pPr>
            <a:r>
              <a:rPr lang="zh-CN" altLang="en-US" sz="1400" dirty="0">
                <a:solidFill>
                  <a:prstClr val="black"/>
                </a:solidFill>
                <a:latin typeface="微软雅黑" panose="020B0503020204020204" pitchFamily="34" charset="-122"/>
                <a:ea typeface="微软雅黑" panose="020B0503020204020204" pitchFamily="34" charset="-122"/>
                <a:cs typeface="Open Sans Light"/>
                <a:sym typeface="Gill Sans"/>
              </a:rPr>
              <a:t>工作量</a:t>
            </a:r>
            <a:r>
              <a:rPr lang="zh-CN" altLang="en-US" sz="1400" dirty="0" smtClean="0">
                <a:solidFill>
                  <a:prstClr val="black"/>
                </a:solidFill>
                <a:latin typeface="微软雅黑" panose="020B0503020204020204" pitchFamily="34" charset="-122"/>
                <a:ea typeface="微软雅黑" panose="020B0503020204020204" pitchFamily="34" charset="-122"/>
                <a:cs typeface="Open Sans Light"/>
                <a:sym typeface="Gill Sans"/>
              </a:rPr>
              <a:t>：</a:t>
            </a:r>
            <a:r>
              <a:rPr lang="en-US" altLang="zh-CN" sz="1400" dirty="0" smtClean="0">
                <a:solidFill>
                  <a:prstClr val="black"/>
                </a:solidFill>
                <a:latin typeface="微软雅黑" panose="020B0503020204020204" pitchFamily="34" charset="-122"/>
                <a:ea typeface="微软雅黑" panose="020B0503020204020204" pitchFamily="34" charset="-122"/>
                <a:cs typeface="Open Sans Light"/>
                <a:sym typeface="Gill Sans"/>
              </a:rPr>
              <a:t>46</a:t>
            </a:r>
            <a:endParaRPr lang="en-US" altLang="zh-CN" sz="1400" dirty="0">
              <a:solidFill>
                <a:prstClr val="black"/>
              </a:solidFill>
              <a:latin typeface="微软雅黑" panose="020B0503020204020204" pitchFamily="34" charset="-122"/>
              <a:ea typeface="微软雅黑" panose="020B0503020204020204" pitchFamily="34" charset="-122"/>
              <a:cs typeface="Open Sans Light"/>
              <a:sym typeface="Gill Sans"/>
            </a:endParaRPr>
          </a:p>
          <a:p>
            <a:pPr lvl="0" fontAlgn="base">
              <a:spcBef>
                <a:spcPct val="0"/>
              </a:spcBef>
              <a:spcAft>
                <a:spcPct val="0"/>
              </a:spcAft>
              <a:defRPr/>
            </a:pPr>
            <a:r>
              <a:rPr lang="zh-CN" altLang="en-US" sz="1400" dirty="0">
                <a:solidFill>
                  <a:prstClr val="black"/>
                </a:solidFill>
                <a:latin typeface="微软雅黑" panose="020B0503020204020204" pitchFamily="34" charset="-122"/>
                <a:ea typeface="微软雅黑" panose="020B0503020204020204" pitchFamily="34" charset="-122"/>
                <a:cs typeface="Open Sans Light"/>
                <a:sym typeface="Gill Sans"/>
              </a:rPr>
              <a:t>提交时间：</a:t>
            </a:r>
            <a:r>
              <a:rPr lang="en-US" altLang="zh-CN" sz="1400" dirty="0">
                <a:solidFill>
                  <a:prstClr val="black"/>
                </a:solidFill>
                <a:latin typeface="微软雅黑" panose="020B0503020204020204" pitchFamily="34" charset="-122"/>
                <a:ea typeface="微软雅黑" panose="020B0503020204020204" pitchFamily="34" charset="-122"/>
                <a:cs typeface="Open Sans Light"/>
                <a:sym typeface="Gill Sans"/>
              </a:rPr>
              <a:t>	</a:t>
            </a:r>
            <a:r>
              <a:rPr lang="en-US" altLang="zh-CN" sz="1400" dirty="0" smtClean="0">
                <a:solidFill>
                  <a:prstClr val="black"/>
                </a:solidFill>
                <a:latin typeface="微软雅黑" panose="020B0503020204020204" pitchFamily="34" charset="-122"/>
                <a:ea typeface="微软雅黑" panose="020B0503020204020204" pitchFamily="34" charset="-122"/>
                <a:cs typeface="Open Sans Light"/>
                <a:sym typeface="Gill Sans"/>
              </a:rPr>
              <a:t>23</a:t>
            </a:r>
            <a:endParaRPr lang="en-US" altLang="zh-CN" sz="1400" dirty="0">
              <a:solidFill>
                <a:prstClr val="black"/>
              </a:solidFill>
              <a:latin typeface="微软雅黑" panose="020B0503020204020204" pitchFamily="34" charset="-122"/>
              <a:ea typeface="微软雅黑" panose="020B0503020204020204" pitchFamily="34" charset="-122"/>
              <a:cs typeface="Open Sans Light"/>
              <a:sym typeface="Gill Sans"/>
            </a:endParaRPr>
          </a:p>
          <a:p>
            <a:pPr lvl="0" fontAlgn="base">
              <a:spcBef>
                <a:spcPct val="0"/>
              </a:spcBef>
              <a:spcAft>
                <a:spcPct val="0"/>
              </a:spcAft>
              <a:defRPr/>
            </a:pPr>
            <a:r>
              <a:rPr lang="zh-CN" altLang="en-US" sz="1400" dirty="0">
                <a:solidFill>
                  <a:prstClr val="black"/>
                </a:solidFill>
                <a:latin typeface="微软雅黑" panose="020B0503020204020204" pitchFamily="34" charset="-122"/>
                <a:ea typeface="微软雅黑" panose="020B0503020204020204" pitchFamily="34" charset="-122"/>
                <a:cs typeface="Open Sans Light"/>
                <a:sym typeface="Gill Sans"/>
              </a:rPr>
              <a:t>提供资料质量</a:t>
            </a:r>
            <a:r>
              <a:rPr lang="zh-CN" altLang="en-US" sz="1400" dirty="0" smtClean="0">
                <a:solidFill>
                  <a:prstClr val="black"/>
                </a:solidFill>
                <a:latin typeface="微软雅黑" panose="020B0503020204020204" pitchFamily="34" charset="-122"/>
                <a:ea typeface="微软雅黑" panose="020B0503020204020204" pitchFamily="34" charset="-122"/>
                <a:cs typeface="Open Sans Light"/>
                <a:sym typeface="Gill Sans"/>
              </a:rPr>
              <a:t>：</a:t>
            </a:r>
            <a:r>
              <a:rPr lang="en-US" altLang="zh-CN" sz="1400" dirty="0" smtClean="0">
                <a:solidFill>
                  <a:prstClr val="black"/>
                </a:solidFill>
                <a:latin typeface="微软雅黑" panose="020B0503020204020204" pitchFamily="34" charset="-122"/>
                <a:ea typeface="微软雅黑" panose="020B0503020204020204" pitchFamily="34" charset="-122"/>
                <a:cs typeface="Open Sans Light"/>
                <a:sym typeface="Gill Sans"/>
              </a:rPr>
              <a:t>20</a:t>
            </a:r>
            <a:endParaRPr lang="en-US" altLang="zh-CN" sz="1400" dirty="0">
              <a:solidFill>
                <a:prstClr val="black"/>
              </a:solidFill>
              <a:latin typeface="微软雅黑" panose="020B0503020204020204" pitchFamily="34" charset="-122"/>
              <a:ea typeface="微软雅黑" panose="020B0503020204020204" pitchFamily="34" charset="-122"/>
              <a:cs typeface="Open Sans Light"/>
              <a:sym typeface="Gill Sans"/>
            </a:endParaRPr>
          </a:p>
        </p:txBody>
      </p:sp>
      <p:sp>
        <p:nvSpPr>
          <p:cNvPr id="3" name="文本框 2"/>
          <p:cNvSpPr txBox="1"/>
          <p:nvPr/>
        </p:nvSpPr>
        <p:spPr>
          <a:xfrm>
            <a:off x="1793719" y="1380908"/>
            <a:ext cx="1598657" cy="677108"/>
          </a:xfrm>
          <a:prstGeom prst="rect">
            <a:avLst/>
          </a:prstGeom>
          <a:noFill/>
        </p:spPr>
        <p:txBody>
          <a:bodyPr wrap="square" rtlCol="0">
            <a:spAutoFit/>
          </a:bodyPr>
          <a:lstStyle/>
          <a:p>
            <a:pPr lvl="0"/>
            <a:r>
              <a:rPr lang="en-US" altLang="zh-CN" sz="2000" dirty="0" smtClean="0">
                <a:solidFill>
                  <a:prstClr val="black"/>
                </a:solidFill>
                <a:latin typeface="微软雅黑" panose="020B0503020204020204" pitchFamily="34" charset="-122"/>
                <a:ea typeface="微软雅黑" panose="020B0503020204020204" pitchFamily="34" charset="-122"/>
                <a:cs typeface="Open Sans Light"/>
                <a:sym typeface="Gill Sans"/>
              </a:rPr>
              <a:t>92</a:t>
            </a:r>
            <a:endParaRPr lang="en-US" altLang="zh-CN" sz="2000" dirty="0">
              <a:solidFill>
                <a:prstClr val="black"/>
              </a:solidFill>
              <a:latin typeface="微软雅黑" panose="020B0503020204020204" pitchFamily="34" charset="-122"/>
              <a:ea typeface="微软雅黑" panose="020B0503020204020204" pitchFamily="34" charset="-122"/>
              <a:cs typeface="Open Sans Light"/>
              <a:sym typeface="Gill Sans"/>
            </a:endParaRPr>
          </a:p>
          <a:p>
            <a:endParaRPr kumimoji="1" lang="zh-CN" altLang="en-US" dirty="0"/>
          </a:p>
        </p:txBody>
      </p:sp>
      <p:sp>
        <p:nvSpPr>
          <p:cNvPr id="40" name="文本框 39"/>
          <p:cNvSpPr txBox="1"/>
          <p:nvPr/>
        </p:nvSpPr>
        <p:spPr>
          <a:xfrm>
            <a:off x="6968247" y="5554903"/>
            <a:ext cx="1598657" cy="677108"/>
          </a:xfrm>
          <a:prstGeom prst="rect">
            <a:avLst/>
          </a:prstGeom>
          <a:noFill/>
        </p:spPr>
        <p:txBody>
          <a:bodyPr wrap="square" rtlCol="0">
            <a:spAutoFit/>
          </a:bodyPr>
          <a:lstStyle/>
          <a:p>
            <a:pPr lvl="0"/>
            <a:r>
              <a:rPr lang="en-US" altLang="zh-CN" sz="2000" dirty="0" smtClean="0">
                <a:solidFill>
                  <a:prstClr val="black"/>
                </a:solidFill>
                <a:latin typeface="微软雅黑" panose="020B0503020204020204" pitchFamily="34" charset="-122"/>
                <a:ea typeface="微软雅黑" panose="020B0503020204020204" pitchFamily="34" charset="-122"/>
                <a:cs typeface="Open Sans Light"/>
                <a:sym typeface="Gill Sans"/>
              </a:rPr>
              <a:t>91</a:t>
            </a:r>
            <a:endParaRPr lang="en-US" altLang="zh-CN" sz="2000" dirty="0">
              <a:solidFill>
                <a:prstClr val="black"/>
              </a:solidFill>
              <a:latin typeface="微软雅黑" panose="020B0503020204020204" pitchFamily="34" charset="-122"/>
              <a:ea typeface="微软雅黑" panose="020B0503020204020204" pitchFamily="34" charset="-122"/>
              <a:cs typeface="Open Sans Light"/>
              <a:sym typeface="Gill Sans"/>
            </a:endParaRPr>
          </a:p>
          <a:p>
            <a:endParaRPr kumimoji="1" lang="zh-CN" altLang="en-US" dirty="0"/>
          </a:p>
        </p:txBody>
      </p:sp>
      <p:sp>
        <p:nvSpPr>
          <p:cNvPr id="41" name="文本框 40"/>
          <p:cNvSpPr txBox="1"/>
          <p:nvPr/>
        </p:nvSpPr>
        <p:spPr>
          <a:xfrm>
            <a:off x="10256659" y="4224775"/>
            <a:ext cx="1598657" cy="677108"/>
          </a:xfrm>
          <a:prstGeom prst="rect">
            <a:avLst/>
          </a:prstGeom>
          <a:noFill/>
        </p:spPr>
        <p:txBody>
          <a:bodyPr wrap="square" rtlCol="0">
            <a:spAutoFit/>
          </a:bodyPr>
          <a:lstStyle/>
          <a:p>
            <a:pPr lvl="0"/>
            <a:r>
              <a:rPr lang="en-US" altLang="zh-CN" sz="2000" dirty="0" smtClean="0">
                <a:solidFill>
                  <a:prstClr val="black"/>
                </a:solidFill>
                <a:latin typeface="微软雅黑" panose="020B0503020204020204" pitchFamily="34" charset="-122"/>
                <a:ea typeface="微软雅黑" panose="020B0503020204020204" pitchFamily="34" charset="-122"/>
                <a:cs typeface="Open Sans Light"/>
                <a:sym typeface="Gill Sans"/>
              </a:rPr>
              <a:t>88</a:t>
            </a:r>
            <a:endParaRPr lang="en-US" altLang="zh-CN" sz="2000" dirty="0">
              <a:solidFill>
                <a:prstClr val="black"/>
              </a:solidFill>
              <a:latin typeface="微软雅黑" panose="020B0503020204020204" pitchFamily="34" charset="-122"/>
              <a:ea typeface="微软雅黑" panose="020B0503020204020204" pitchFamily="34" charset="-122"/>
              <a:cs typeface="Open Sans Light"/>
              <a:sym typeface="Gill Sans"/>
            </a:endParaRPr>
          </a:p>
          <a:p>
            <a:endParaRPr kumimoji="1" lang="zh-CN" altLang="en-US" dirty="0"/>
          </a:p>
        </p:txBody>
      </p:sp>
      <p:sp>
        <p:nvSpPr>
          <p:cNvPr id="42" name="文本框 41"/>
          <p:cNvSpPr txBox="1"/>
          <p:nvPr/>
        </p:nvSpPr>
        <p:spPr>
          <a:xfrm>
            <a:off x="9950406" y="1310842"/>
            <a:ext cx="1598657" cy="677108"/>
          </a:xfrm>
          <a:prstGeom prst="rect">
            <a:avLst/>
          </a:prstGeom>
          <a:noFill/>
        </p:spPr>
        <p:txBody>
          <a:bodyPr wrap="square" rtlCol="0">
            <a:spAutoFit/>
          </a:bodyPr>
          <a:lstStyle/>
          <a:p>
            <a:pPr lvl="0"/>
            <a:r>
              <a:rPr lang="en-US" altLang="zh-CN" sz="2000" dirty="0" smtClean="0">
                <a:solidFill>
                  <a:prstClr val="black"/>
                </a:solidFill>
                <a:latin typeface="微软雅黑" panose="020B0503020204020204" pitchFamily="34" charset="-122"/>
                <a:ea typeface="微软雅黑" panose="020B0503020204020204" pitchFamily="34" charset="-122"/>
                <a:cs typeface="Open Sans Light"/>
                <a:sym typeface="Gill Sans"/>
              </a:rPr>
              <a:t>89</a:t>
            </a:r>
            <a:endParaRPr lang="en-US" altLang="zh-CN" sz="2000" dirty="0">
              <a:solidFill>
                <a:prstClr val="black"/>
              </a:solidFill>
              <a:latin typeface="微软雅黑" panose="020B0503020204020204" pitchFamily="34" charset="-122"/>
              <a:ea typeface="微软雅黑" panose="020B0503020204020204" pitchFamily="34" charset="-122"/>
              <a:cs typeface="Open Sans Light"/>
              <a:sym typeface="Gill Sans"/>
            </a:endParaRPr>
          </a:p>
          <a:p>
            <a:endParaRPr kumimoji="1" lang="zh-CN" altLang="en-US" dirty="0"/>
          </a:p>
        </p:txBody>
      </p:sp>
      <p:sp>
        <p:nvSpPr>
          <p:cNvPr id="43" name="文本框 42"/>
          <p:cNvSpPr txBox="1"/>
          <p:nvPr/>
        </p:nvSpPr>
        <p:spPr>
          <a:xfrm>
            <a:off x="1220191" y="4293771"/>
            <a:ext cx="1598657" cy="400110"/>
          </a:xfrm>
          <a:prstGeom prst="rect">
            <a:avLst/>
          </a:prstGeom>
          <a:noFill/>
        </p:spPr>
        <p:txBody>
          <a:bodyPr wrap="square" rtlCol="0">
            <a:spAutoFit/>
          </a:bodyPr>
          <a:lstStyle/>
          <a:p>
            <a:pPr lvl="0"/>
            <a:r>
              <a:rPr lang="en-US" altLang="zh-CN" sz="2000" dirty="0" smtClean="0">
                <a:solidFill>
                  <a:prstClr val="black"/>
                </a:solidFill>
                <a:latin typeface="微软雅黑" panose="020B0503020204020204" pitchFamily="34" charset="-122"/>
                <a:ea typeface="微软雅黑" panose="020B0503020204020204" pitchFamily="34" charset="-122"/>
                <a:cs typeface="Open Sans Light"/>
                <a:sym typeface="Gill Sans"/>
              </a:rPr>
              <a:t>93</a:t>
            </a:r>
            <a:endParaRPr lang="en-US" altLang="zh-CN" sz="2000" dirty="0">
              <a:solidFill>
                <a:prstClr val="black"/>
              </a:solidFill>
              <a:latin typeface="微软雅黑" panose="020B0503020204020204" pitchFamily="34" charset="-122"/>
              <a:ea typeface="微软雅黑" panose="020B0503020204020204" pitchFamily="34" charset="-122"/>
              <a:cs typeface="Open Sans Light"/>
              <a:sym typeface="Gill Sans"/>
            </a:endParaRPr>
          </a:p>
        </p:txBody>
      </p:sp>
    </p:spTree>
    <p:extLst>
      <p:ext uri="{BB962C8B-B14F-4D97-AF65-F5344CB8AC3E}">
        <p14:creationId xmlns:p14="http://schemas.microsoft.com/office/powerpoint/2010/main" val="2014055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等腰三角形 4"/>
          <p:cNvSpPr/>
          <p:nvPr/>
        </p:nvSpPr>
        <p:spPr>
          <a:xfrm rot="11374545">
            <a:off x="2130425" y="1654175"/>
            <a:ext cx="501650" cy="525463"/>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2DCCD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7" name="等腰三角形 4"/>
          <p:cNvSpPr/>
          <p:nvPr/>
        </p:nvSpPr>
        <p:spPr>
          <a:xfrm rot="20476330">
            <a:off x="1949450" y="2011363"/>
            <a:ext cx="1676400" cy="1760537"/>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5" name="等腰三角形 4"/>
          <p:cNvSpPr/>
          <p:nvPr/>
        </p:nvSpPr>
        <p:spPr>
          <a:xfrm>
            <a:off x="1379538" y="2217738"/>
            <a:ext cx="1282700" cy="1347787"/>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BF55D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6" name="等腰三角形 4"/>
          <p:cNvSpPr/>
          <p:nvPr/>
        </p:nvSpPr>
        <p:spPr>
          <a:xfrm>
            <a:off x="1252538" y="2532063"/>
            <a:ext cx="468312" cy="492125"/>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59E3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8" name="等腰三角形 4"/>
          <p:cNvSpPr/>
          <p:nvPr/>
        </p:nvSpPr>
        <p:spPr>
          <a:xfrm rot="746830">
            <a:off x="1998663" y="3535363"/>
            <a:ext cx="344487" cy="3619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5613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9" name="等腰三角形 4"/>
          <p:cNvSpPr/>
          <p:nvPr/>
        </p:nvSpPr>
        <p:spPr>
          <a:xfrm rot="3834254">
            <a:off x="1611313" y="4127500"/>
            <a:ext cx="342900" cy="3619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2DCCD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0" name="等腰三角形 4"/>
          <p:cNvSpPr/>
          <p:nvPr/>
        </p:nvSpPr>
        <p:spPr>
          <a:xfrm rot="3834254">
            <a:off x="1672431" y="4660107"/>
            <a:ext cx="244475" cy="255588"/>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8D84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1" name="等腰三角形 4"/>
          <p:cNvSpPr/>
          <p:nvPr/>
        </p:nvSpPr>
        <p:spPr>
          <a:xfrm rot="20057258">
            <a:off x="2133600" y="4494213"/>
            <a:ext cx="244475" cy="255587"/>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772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2" name="等腰三角形 4"/>
          <p:cNvSpPr/>
          <p:nvPr/>
        </p:nvSpPr>
        <p:spPr>
          <a:xfrm rot="3834254">
            <a:off x="2316957" y="4094956"/>
            <a:ext cx="461962" cy="485775"/>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8D84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3" name="等腰三角形 4"/>
          <p:cNvSpPr/>
          <p:nvPr/>
        </p:nvSpPr>
        <p:spPr>
          <a:xfrm rot="1648580">
            <a:off x="3402013" y="3717925"/>
            <a:ext cx="1177925" cy="12382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8D84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4" name="等腰三角形 4"/>
          <p:cNvSpPr/>
          <p:nvPr/>
        </p:nvSpPr>
        <p:spPr>
          <a:xfrm rot="12600000">
            <a:off x="2419350" y="3060700"/>
            <a:ext cx="1109663" cy="1165225"/>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5" name="等腰三角形 4"/>
          <p:cNvSpPr/>
          <p:nvPr/>
        </p:nvSpPr>
        <p:spPr>
          <a:xfrm rot="21025852">
            <a:off x="4132263" y="2724150"/>
            <a:ext cx="244475" cy="255588"/>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772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6" name="等腰三角形 4"/>
          <p:cNvSpPr/>
          <p:nvPr/>
        </p:nvSpPr>
        <p:spPr>
          <a:xfrm rot="21025852">
            <a:off x="2298700" y="1577975"/>
            <a:ext cx="244475" cy="257175"/>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772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090" name="文本框 19"/>
          <p:cNvSpPr txBox="1">
            <a:spLocks noChangeArrowheads="1"/>
          </p:cNvSpPr>
          <p:nvPr/>
        </p:nvSpPr>
        <p:spPr bwMode="auto">
          <a:xfrm>
            <a:off x="5130799" y="2989137"/>
            <a:ext cx="6234113"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8000" b="1" i="0" u="none" strike="noStrike" kern="1200" cap="none" spc="0" normalizeH="0" baseline="0" noProof="0" dirty="0">
                <a:ln>
                  <a:noFill/>
                </a:ln>
                <a:solidFill>
                  <a:srgbClr val="353A3E"/>
                </a:solidFill>
                <a:effectLst/>
                <a:uLnTx/>
                <a:uFillTx/>
                <a:latin typeface="微软雅黑" panose="020B0503020204020204" pitchFamily="34" charset="-122"/>
                <a:ea typeface="微软雅黑" panose="020B0503020204020204" pitchFamily="34" charset="-122"/>
                <a:cs typeface="+mn-cs"/>
              </a:rPr>
              <a:t>谢谢大家！</a:t>
            </a:r>
          </a:p>
        </p:txBody>
      </p:sp>
      <p:sp>
        <p:nvSpPr>
          <p:cNvPr id="3088" name="文本框 20"/>
          <p:cNvSpPr txBox="1">
            <a:spLocks noChangeArrowheads="1"/>
          </p:cNvSpPr>
          <p:nvPr/>
        </p:nvSpPr>
        <p:spPr bwMode="auto">
          <a:xfrm>
            <a:off x="5222875" y="4373563"/>
            <a:ext cx="4570349"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marL="0" marR="0" lvl="0" indent="0" algn="dist" defTabSz="914400" rtl="0" eaLnBrk="1" fontAlgn="base" latinLnBrk="0" hangingPunct="1">
              <a:lnSpc>
                <a:spcPct val="100000"/>
              </a:lnSpc>
              <a:spcBef>
                <a:spcPct val="0"/>
              </a:spcBef>
              <a:spcAft>
                <a:spcPct val="0"/>
              </a:spcAft>
              <a:buClrTx/>
              <a:buSzTx/>
              <a:buFontTx/>
              <a:buNone/>
              <a:tabLst/>
              <a:defRPr/>
            </a:pPr>
            <a:r>
              <a:rPr lang="en-US" altLang="zh-CN" sz="1600" dirty="0">
                <a:solidFill>
                  <a:srgbClr val="353A3E"/>
                </a:solidFill>
                <a:latin typeface="微软雅黑" panose="020B0503020204020204" pitchFamily="34" charset="-122"/>
                <a:ea typeface="微软雅黑" panose="020B0503020204020204" pitchFamily="34" charset="-122"/>
              </a:rPr>
              <a:t>THANKY YOU  FOR LISTNING!</a:t>
            </a:r>
            <a:endParaRPr kumimoji="0" lang="zh-CN" altLang="en-US" sz="1600" b="0" i="0" u="none" strike="noStrike" kern="1200" cap="none" spc="0" normalizeH="0" baseline="0" noProof="0" dirty="0">
              <a:ln>
                <a:noFill/>
              </a:ln>
              <a:solidFill>
                <a:srgbClr val="353A3E"/>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355058933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文本框 23"/>
          <p:cNvSpPr txBox="1">
            <a:spLocks noChangeArrowheads="1"/>
          </p:cNvSpPr>
          <p:nvPr/>
        </p:nvSpPr>
        <p:spPr bwMode="auto">
          <a:xfrm>
            <a:off x="739775" y="298450"/>
            <a:ext cx="20335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000" b="1" i="0" u="none" strike="noStrike" kern="1200" cap="none" spc="0" normalizeH="0" baseline="0" noProof="0" dirty="0" smtClean="0">
                <a:ln>
                  <a:noFill/>
                </a:ln>
                <a:solidFill>
                  <a:srgbClr val="F77258"/>
                </a:solidFill>
                <a:effectLst/>
                <a:uLnTx/>
                <a:uFillTx/>
                <a:latin typeface="微软雅黑" panose="020B0503020204020204" pitchFamily="34" charset="-122"/>
                <a:ea typeface="微软雅黑" panose="020B0503020204020204" pitchFamily="34" charset="-122"/>
                <a:cs typeface="+mn-cs"/>
              </a:rPr>
              <a:t>原型界面简介</a:t>
            </a:r>
            <a:endParaRPr kumimoji="0" lang="zh-CN" altLang="en-US" sz="2000" b="1" i="0" u="none" strike="noStrike" kern="1200" cap="none" spc="0" normalizeH="0" baseline="0" noProof="0" dirty="0">
              <a:ln>
                <a:noFill/>
              </a:ln>
              <a:solidFill>
                <a:srgbClr val="F77258"/>
              </a:solidFill>
              <a:effectLst/>
              <a:uLnTx/>
              <a:uFillTx/>
              <a:latin typeface="微软雅黑" panose="020B0503020204020204" pitchFamily="34" charset="-122"/>
              <a:ea typeface="微软雅黑" panose="020B0503020204020204" pitchFamily="34" charset="-122"/>
              <a:cs typeface="+mn-cs"/>
            </a:endParaRPr>
          </a:p>
        </p:txBody>
      </p:sp>
      <p:grpSp>
        <p:nvGrpSpPr>
          <p:cNvPr id="21" name="组合 29"/>
          <p:cNvGrpSpPr/>
          <p:nvPr/>
        </p:nvGrpSpPr>
        <p:grpSpPr bwMode="auto">
          <a:xfrm>
            <a:off x="338138" y="293688"/>
            <a:ext cx="333375" cy="411162"/>
            <a:chOff x="10668001" y="925959"/>
            <a:chExt cx="444498" cy="545940"/>
          </a:xfrm>
        </p:grpSpPr>
        <p:sp>
          <p:nvSpPr>
            <p:cNvPr id="22" name="等腰三角形 27"/>
            <p:cNvSpPr/>
            <p:nvPr/>
          </p:nvSpPr>
          <p:spPr>
            <a:xfrm rot="5400000">
              <a:off x="10633062" y="1005163"/>
              <a:ext cx="501675" cy="431798"/>
            </a:xfrm>
            <a:prstGeom prst="triangle">
              <a:avLst/>
            </a:pr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3" name="等腰三角形 28"/>
            <p:cNvSpPr/>
            <p:nvPr/>
          </p:nvSpPr>
          <p:spPr>
            <a:xfrm rot="5400000">
              <a:off x="10705952" y="955741"/>
              <a:ext cx="436330" cy="376765"/>
            </a:xfrm>
            <a:prstGeom prst="triangle">
              <a:avLst/>
            </a:pr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sp>
        <p:nvSpPr>
          <p:cNvPr id="24" name="等腰三角形 3"/>
          <p:cNvSpPr/>
          <p:nvPr/>
        </p:nvSpPr>
        <p:spPr>
          <a:xfrm>
            <a:off x="8924925" y="0"/>
            <a:ext cx="3267075" cy="6858000"/>
          </a:xfrm>
          <a:prstGeom prst="triangle">
            <a:avLst>
              <a:gd name="adj" fmla="val 100000"/>
            </a:avLst>
          </a:prstGeom>
          <a:solidFill>
            <a:srgbClr val="F772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0" name="等腰三角形 4"/>
          <p:cNvSpPr/>
          <p:nvPr/>
        </p:nvSpPr>
        <p:spPr>
          <a:xfrm rot="11374545">
            <a:off x="8839200" y="1468438"/>
            <a:ext cx="501650" cy="5270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772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1" name="等腰三角形 4"/>
          <p:cNvSpPr/>
          <p:nvPr/>
        </p:nvSpPr>
        <p:spPr>
          <a:xfrm rot="20476330">
            <a:off x="10464800" y="766763"/>
            <a:ext cx="1674813" cy="1760537"/>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2" name="等腰三角形 4"/>
          <p:cNvSpPr/>
          <p:nvPr/>
        </p:nvSpPr>
        <p:spPr>
          <a:xfrm>
            <a:off x="10202863" y="1533525"/>
            <a:ext cx="1282700" cy="134620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2DCCD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3" name="等腰三角形 4"/>
          <p:cNvSpPr/>
          <p:nvPr/>
        </p:nvSpPr>
        <p:spPr>
          <a:xfrm rot="3834254">
            <a:off x="9466263" y="5322888"/>
            <a:ext cx="342900" cy="3619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2DCCD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4" name="等腰三角形 4"/>
          <p:cNvSpPr/>
          <p:nvPr/>
        </p:nvSpPr>
        <p:spPr>
          <a:xfrm rot="3834254">
            <a:off x="9100344" y="6187282"/>
            <a:ext cx="244475" cy="255587"/>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8D84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5" name="等腰三角形 4"/>
          <p:cNvSpPr/>
          <p:nvPr/>
        </p:nvSpPr>
        <p:spPr>
          <a:xfrm rot="4726618">
            <a:off x="9940925" y="3300413"/>
            <a:ext cx="1177925" cy="12382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8D84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6" name="等腰三角形 4"/>
          <p:cNvSpPr/>
          <p:nvPr/>
        </p:nvSpPr>
        <p:spPr>
          <a:xfrm rot="21025852">
            <a:off x="11661775" y="754063"/>
            <a:ext cx="244475" cy="257175"/>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8D84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7" name="等腰三角形 4"/>
          <p:cNvSpPr/>
          <p:nvPr/>
        </p:nvSpPr>
        <p:spPr>
          <a:xfrm rot="3834254">
            <a:off x="8044656" y="329407"/>
            <a:ext cx="344487" cy="3619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8" name="等腰三角形 4"/>
          <p:cNvSpPr/>
          <p:nvPr/>
        </p:nvSpPr>
        <p:spPr>
          <a:xfrm rot="18038681">
            <a:off x="9340056" y="-207169"/>
            <a:ext cx="344488" cy="3619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9" name="等腰三角形 4"/>
          <p:cNvSpPr/>
          <p:nvPr/>
        </p:nvSpPr>
        <p:spPr>
          <a:xfrm rot="11374545">
            <a:off x="10853738" y="5605463"/>
            <a:ext cx="501650" cy="525462"/>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nvGrpSpPr>
          <p:cNvPr id="40" name="组合 49"/>
          <p:cNvGrpSpPr/>
          <p:nvPr/>
        </p:nvGrpSpPr>
        <p:grpSpPr>
          <a:xfrm>
            <a:off x="9152214" y="832757"/>
            <a:ext cx="3080989" cy="5591028"/>
            <a:chOff x="9152214" y="832757"/>
            <a:chExt cx="3080989" cy="5591028"/>
          </a:xfrm>
          <a:solidFill>
            <a:srgbClr val="FFFFFF"/>
          </a:solidFill>
        </p:grpSpPr>
        <p:sp>
          <p:nvSpPr>
            <p:cNvPr id="41" name="任意多边形 50"/>
            <p:cNvSpPr/>
            <p:nvPr/>
          </p:nvSpPr>
          <p:spPr>
            <a:xfrm rot="20476330">
              <a:off x="10748648" y="1409739"/>
              <a:ext cx="1484555" cy="991655"/>
            </a:xfrm>
            <a:custGeom>
              <a:avLst/>
              <a:gdLst>
                <a:gd name="connsiteX0" fmla="*/ 964253 w 1484555"/>
                <a:gd name="connsiteY0" fmla="*/ 0 h 991655"/>
                <a:gd name="connsiteX1" fmla="*/ 1484555 w 1484555"/>
                <a:gd name="connsiteY1" fmla="*/ 377030 h 991655"/>
                <a:gd name="connsiteX2" fmla="*/ 0 w 1484555"/>
                <a:gd name="connsiteY2" fmla="*/ 991655 h 991655"/>
              </a:gdLst>
              <a:ahLst/>
              <a:cxnLst>
                <a:cxn ang="0">
                  <a:pos x="connsiteX0" y="connsiteY0"/>
                </a:cxn>
                <a:cxn ang="0">
                  <a:pos x="connsiteX1" y="connsiteY1"/>
                </a:cxn>
                <a:cxn ang="0">
                  <a:pos x="connsiteX2" y="connsiteY2"/>
                </a:cxn>
              </a:cxnLst>
              <a:rect l="l" t="t" r="r" b="b"/>
              <a:pathLst>
                <a:path w="1484555" h="991655">
                  <a:moveTo>
                    <a:pt x="964253" y="0"/>
                  </a:moveTo>
                  <a:lnTo>
                    <a:pt x="1484555" y="377030"/>
                  </a:lnTo>
                  <a:lnTo>
                    <a:pt x="0" y="991655"/>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42" name="任意多边形 51"/>
            <p:cNvSpPr/>
            <p:nvPr/>
          </p:nvSpPr>
          <p:spPr>
            <a:xfrm>
              <a:off x="10971638" y="2127252"/>
              <a:ext cx="513649" cy="434792"/>
            </a:xfrm>
            <a:custGeom>
              <a:avLst/>
              <a:gdLst>
                <a:gd name="connsiteX0" fmla="*/ 207102 w 513649"/>
                <a:gd name="connsiteY0" fmla="*/ 0 h 434792"/>
                <a:gd name="connsiteX1" fmla="*/ 513649 w 513649"/>
                <a:gd name="connsiteY1" fmla="*/ 222135 h 434792"/>
                <a:gd name="connsiteX2" fmla="*/ 0 w 513649"/>
                <a:gd name="connsiteY2" fmla="*/ 434792 h 434792"/>
              </a:gdLst>
              <a:ahLst/>
              <a:cxnLst>
                <a:cxn ang="0">
                  <a:pos x="connsiteX0" y="connsiteY0"/>
                </a:cxn>
                <a:cxn ang="0">
                  <a:pos x="connsiteX1" y="connsiteY1"/>
                </a:cxn>
                <a:cxn ang="0">
                  <a:pos x="connsiteX2" y="connsiteY2"/>
                </a:cxn>
              </a:cxnLst>
              <a:rect l="l" t="t" r="r" b="b"/>
              <a:pathLst>
                <a:path w="513649" h="434792">
                  <a:moveTo>
                    <a:pt x="207102" y="0"/>
                  </a:moveTo>
                  <a:lnTo>
                    <a:pt x="513649" y="222135"/>
                  </a:lnTo>
                  <a:lnTo>
                    <a:pt x="0" y="434792"/>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43" name="任意多边形 52"/>
            <p:cNvSpPr/>
            <p:nvPr/>
          </p:nvSpPr>
          <p:spPr>
            <a:xfrm rot="3834254">
              <a:off x="9520560" y="5357206"/>
              <a:ext cx="314048" cy="287533"/>
            </a:xfrm>
            <a:custGeom>
              <a:avLst/>
              <a:gdLst>
                <a:gd name="connsiteX0" fmla="*/ 11468 w 314048"/>
                <a:gd name="connsiteY0" fmla="*/ 0 h 287533"/>
                <a:gd name="connsiteX1" fmla="*/ 314048 w 314048"/>
                <a:gd name="connsiteY1" fmla="*/ 219261 h 287533"/>
                <a:gd name="connsiteX2" fmla="*/ 149143 w 314048"/>
                <a:gd name="connsiteY2" fmla="*/ 287533 h 287533"/>
                <a:gd name="connsiteX3" fmla="*/ 0 w 314048"/>
                <a:gd name="connsiteY3" fmla="*/ 99595 h 287533"/>
              </a:gdLst>
              <a:ahLst/>
              <a:cxnLst>
                <a:cxn ang="0">
                  <a:pos x="connsiteX0" y="connsiteY0"/>
                </a:cxn>
                <a:cxn ang="0">
                  <a:pos x="connsiteX1" y="connsiteY1"/>
                </a:cxn>
                <a:cxn ang="0">
                  <a:pos x="connsiteX2" y="connsiteY2"/>
                </a:cxn>
                <a:cxn ang="0">
                  <a:pos x="connsiteX3" y="connsiteY3"/>
                </a:cxn>
              </a:cxnLst>
              <a:rect l="l" t="t" r="r" b="b"/>
              <a:pathLst>
                <a:path w="314048" h="287533">
                  <a:moveTo>
                    <a:pt x="11468" y="0"/>
                  </a:moveTo>
                  <a:lnTo>
                    <a:pt x="314048" y="219261"/>
                  </a:lnTo>
                  <a:lnTo>
                    <a:pt x="149143" y="287533"/>
                  </a:lnTo>
                  <a:lnTo>
                    <a:pt x="0" y="99595"/>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44" name="任意多边形 66"/>
            <p:cNvSpPr/>
            <p:nvPr/>
          </p:nvSpPr>
          <p:spPr>
            <a:xfrm rot="3834254">
              <a:off x="9141845" y="6212916"/>
              <a:ext cx="221238" cy="200499"/>
            </a:xfrm>
            <a:custGeom>
              <a:avLst/>
              <a:gdLst>
                <a:gd name="connsiteX0" fmla="*/ 6794 w 221238"/>
                <a:gd name="connsiteY0" fmla="*/ 0 h 200499"/>
                <a:gd name="connsiteX1" fmla="*/ 221238 w 221238"/>
                <a:gd name="connsiteY1" fmla="*/ 155395 h 200499"/>
                <a:gd name="connsiteX2" fmla="*/ 112294 w 221238"/>
                <a:gd name="connsiteY2" fmla="*/ 200499 h 200499"/>
                <a:gd name="connsiteX3" fmla="*/ 0 w 221238"/>
                <a:gd name="connsiteY3" fmla="*/ 58996 h 200499"/>
              </a:gdLst>
              <a:ahLst/>
              <a:cxnLst>
                <a:cxn ang="0">
                  <a:pos x="connsiteX0" y="connsiteY0"/>
                </a:cxn>
                <a:cxn ang="0">
                  <a:pos x="connsiteX1" y="connsiteY1"/>
                </a:cxn>
                <a:cxn ang="0">
                  <a:pos x="connsiteX2" y="connsiteY2"/>
                </a:cxn>
                <a:cxn ang="0">
                  <a:pos x="connsiteX3" y="connsiteY3"/>
                </a:cxn>
              </a:cxnLst>
              <a:rect l="l" t="t" r="r" b="b"/>
              <a:pathLst>
                <a:path w="221238" h="200499">
                  <a:moveTo>
                    <a:pt x="6794" y="0"/>
                  </a:moveTo>
                  <a:lnTo>
                    <a:pt x="221238" y="155395"/>
                  </a:lnTo>
                  <a:lnTo>
                    <a:pt x="112294" y="200499"/>
                  </a:lnTo>
                  <a:lnTo>
                    <a:pt x="0" y="58996"/>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45" name="任意多边形 68"/>
            <p:cNvSpPr/>
            <p:nvPr/>
          </p:nvSpPr>
          <p:spPr>
            <a:xfrm rot="4726618">
              <a:off x="10137641" y="3462627"/>
              <a:ext cx="1090268" cy="942332"/>
            </a:xfrm>
            <a:custGeom>
              <a:avLst/>
              <a:gdLst>
                <a:gd name="connsiteX0" fmla="*/ 54741 w 1090268"/>
                <a:gd name="connsiteY0" fmla="*/ 0 h 942332"/>
                <a:gd name="connsiteX1" fmla="*/ 1090268 w 1090268"/>
                <a:gd name="connsiteY1" fmla="*/ 750382 h 942332"/>
                <a:gd name="connsiteX2" fmla="*/ 626636 w 1090268"/>
                <a:gd name="connsiteY2" fmla="*/ 942332 h 942332"/>
                <a:gd name="connsiteX3" fmla="*/ 0 w 1090268"/>
                <a:gd name="connsiteY3" fmla="*/ 475377 h 942332"/>
              </a:gdLst>
              <a:ahLst/>
              <a:cxnLst>
                <a:cxn ang="0">
                  <a:pos x="connsiteX0" y="connsiteY0"/>
                </a:cxn>
                <a:cxn ang="0">
                  <a:pos x="connsiteX1" y="connsiteY1"/>
                </a:cxn>
                <a:cxn ang="0">
                  <a:pos x="connsiteX2" y="connsiteY2"/>
                </a:cxn>
                <a:cxn ang="0">
                  <a:pos x="connsiteX3" y="connsiteY3"/>
                </a:cxn>
              </a:cxnLst>
              <a:rect l="l" t="t" r="r" b="b"/>
              <a:pathLst>
                <a:path w="1090268" h="942332">
                  <a:moveTo>
                    <a:pt x="54741" y="0"/>
                  </a:moveTo>
                  <a:lnTo>
                    <a:pt x="1090268" y="750382"/>
                  </a:lnTo>
                  <a:lnTo>
                    <a:pt x="626636" y="942332"/>
                  </a:lnTo>
                  <a:lnTo>
                    <a:pt x="0" y="475377"/>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46" name="任意多边形 69"/>
            <p:cNvSpPr/>
            <p:nvPr/>
          </p:nvSpPr>
          <p:spPr>
            <a:xfrm rot="21025852">
              <a:off x="11693675" y="832757"/>
              <a:ext cx="217959" cy="164561"/>
            </a:xfrm>
            <a:custGeom>
              <a:avLst/>
              <a:gdLst>
                <a:gd name="connsiteX0" fmla="*/ 115393 w 217959"/>
                <a:gd name="connsiteY0" fmla="*/ 0 h 164561"/>
                <a:gd name="connsiteX1" fmla="*/ 217959 w 217959"/>
                <a:gd name="connsiteY1" fmla="*/ 74324 h 164561"/>
                <a:gd name="connsiteX2" fmla="*/ 0 w 217959"/>
                <a:gd name="connsiteY2" fmla="*/ 164561 h 164561"/>
              </a:gdLst>
              <a:ahLst/>
              <a:cxnLst>
                <a:cxn ang="0">
                  <a:pos x="connsiteX0" y="connsiteY0"/>
                </a:cxn>
                <a:cxn ang="0">
                  <a:pos x="connsiteX1" y="connsiteY1"/>
                </a:cxn>
                <a:cxn ang="0">
                  <a:pos x="connsiteX2" y="connsiteY2"/>
                </a:cxn>
              </a:cxnLst>
              <a:rect l="l" t="t" r="r" b="b"/>
              <a:pathLst>
                <a:path w="217959" h="164561">
                  <a:moveTo>
                    <a:pt x="115393" y="0"/>
                  </a:moveTo>
                  <a:lnTo>
                    <a:pt x="217959" y="74324"/>
                  </a:lnTo>
                  <a:lnTo>
                    <a:pt x="0" y="16456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sp>
        <p:nvSpPr>
          <p:cNvPr id="47" name="等腰三角形 4"/>
          <p:cNvSpPr/>
          <p:nvPr/>
        </p:nvSpPr>
        <p:spPr>
          <a:xfrm rot="1555719">
            <a:off x="6561138" y="669925"/>
            <a:ext cx="242887" cy="255588"/>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51" name="Oval 29"/>
          <p:cNvSpPr>
            <a:spLocks noChangeAspect="1"/>
          </p:cNvSpPr>
          <p:nvPr/>
        </p:nvSpPr>
        <p:spPr>
          <a:xfrm>
            <a:off x="1022572" y="2310511"/>
            <a:ext cx="552450" cy="550863"/>
          </a:xfrm>
          <a:prstGeom prst="ellipse">
            <a:avLst/>
          </a:prstGeom>
          <a:solidFill>
            <a:srgbClr val="BE55D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b="1" dirty="0">
                <a:solidFill>
                  <a:prstClr val="white"/>
                </a:solidFill>
                <a:latin typeface="微软雅黑" panose="020B0503020204020204" pitchFamily="34" charset="-122"/>
                <a:ea typeface="微软雅黑" panose="020B0503020204020204" pitchFamily="34" charset="-122"/>
              </a:rPr>
              <a:t>3</a:t>
            </a:r>
            <a:endParaRPr kumimoji="0" 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3" name="矩形 2"/>
          <p:cNvSpPr/>
          <p:nvPr/>
        </p:nvSpPr>
        <p:spPr>
          <a:xfrm>
            <a:off x="1790302" y="2310511"/>
            <a:ext cx="4727182" cy="1754326"/>
          </a:xfrm>
          <a:prstGeom prst="rect">
            <a:avLst/>
          </a:prstGeom>
        </p:spPr>
        <p:txBody>
          <a:bodyPr wrap="square">
            <a:spAutoFit/>
          </a:bodyPr>
          <a:lstStyle/>
          <a:p>
            <a:pPr algn="just">
              <a:lnSpc>
                <a:spcPct val="150000"/>
              </a:lnSpc>
            </a:pPr>
            <a:r>
              <a:rPr lang="zh-CN" altLang="en-US" b="1" dirty="0">
                <a:solidFill>
                  <a:srgbClr val="FF0000"/>
                </a:solidFill>
                <a:latin typeface="Microsoft YaHei" charset="-122"/>
                <a:ea typeface="Microsoft YaHei" charset="-122"/>
                <a:cs typeface="Microsoft YaHei" charset="-122"/>
              </a:rPr>
              <a:t>创建一个可以演变成成品的部分系统</a:t>
            </a:r>
            <a:r>
              <a:rPr lang="zh-CN" altLang="en-US" dirty="0">
                <a:latin typeface="Microsoft YaHei" charset="-122"/>
                <a:ea typeface="Microsoft YaHei" charset="-122"/>
                <a:cs typeface="Microsoft YaHei" charset="-122"/>
              </a:rPr>
              <a:t>：作为结构化工具，原型是对部分产品的功能实现，通过一系列小规模的开发周期，它演变成完整的产品</a:t>
            </a:r>
            <a:r>
              <a:rPr lang="zh-CN" altLang="en-US" dirty="0" smtClean="0">
                <a:latin typeface="Microsoft YaHei" charset="-122"/>
                <a:ea typeface="Microsoft YaHei" charset="-122"/>
                <a:cs typeface="Microsoft YaHei" charset="-122"/>
              </a:rPr>
              <a:t>。</a:t>
            </a:r>
            <a:r>
              <a:rPr lang="en-US" altLang="zh-CN" dirty="0" smtClean="0">
                <a:solidFill>
                  <a:srgbClr val="000000"/>
                </a:solidFill>
                <a:latin typeface="Microsoft YaHei" charset="-122"/>
                <a:ea typeface="Microsoft YaHei" charset="-122"/>
                <a:cs typeface="Microsoft YaHei" charset="-122"/>
              </a:rPr>
              <a:t>[1]</a:t>
            </a:r>
            <a:endParaRPr lang="zh-CN" altLang="en-US" dirty="0">
              <a:solidFill>
                <a:srgbClr val="000000"/>
              </a:solidFill>
              <a:effectLst/>
              <a:latin typeface="Microsoft YaHei" charset="-122"/>
              <a:ea typeface="Microsoft YaHei" charset="-122"/>
              <a:cs typeface="Microsoft YaHei" charset="-122"/>
            </a:endParaRPr>
          </a:p>
        </p:txBody>
      </p:sp>
      <p:grpSp>
        <p:nvGrpSpPr>
          <p:cNvPr id="55" name="组 54"/>
          <p:cNvGrpSpPr/>
          <p:nvPr/>
        </p:nvGrpSpPr>
        <p:grpSpPr>
          <a:xfrm>
            <a:off x="853823" y="1290267"/>
            <a:ext cx="1919540" cy="596856"/>
            <a:chOff x="4081112" y="875484"/>
            <a:chExt cx="4029776" cy="434340"/>
          </a:xfrm>
        </p:grpSpPr>
        <p:sp>
          <p:nvSpPr>
            <p:cNvPr id="56" name="圆角矩形 55"/>
            <p:cNvSpPr/>
            <p:nvPr/>
          </p:nvSpPr>
          <p:spPr>
            <a:xfrm>
              <a:off x="4136900" y="875484"/>
              <a:ext cx="3918200" cy="434340"/>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000"/>
            </a:p>
          </p:txBody>
        </p:sp>
        <p:sp>
          <p:nvSpPr>
            <p:cNvPr id="57" name="文本框 56"/>
            <p:cNvSpPr txBox="1"/>
            <p:nvPr/>
          </p:nvSpPr>
          <p:spPr>
            <a:xfrm>
              <a:off x="4081112" y="907988"/>
              <a:ext cx="4029776" cy="335960"/>
            </a:xfrm>
            <a:prstGeom prst="rect">
              <a:avLst/>
            </a:prstGeom>
            <a:noFill/>
          </p:spPr>
          <p:txBody>
            <a:bodyPr wrap="square" rtlCol="0">
              <a:spAutoFit/>
            </a:bodyPr>
            <a:lstStyle/>
            <a:p>
              <a:pPr algn="ctr"/>
              <a:r>
                <a:rPr kumimoji="1" lang="zh-CN" altLang="en-US" sz="2400" b="1" dirty="0" smtClean="0">
                  <a:solidFill>
                    <a:schemeClr val="bg1"/>
                  </a:solidFill>
                  <a:latin typeface="Microsoft YaHei" charset="-122"/>
                  <a:ea typeface="Microsoft YaHei" charset="-122"/>
                  <a:cs typeface="Microsoft YaHei" charset="-122"/>
                </a:rPr>
                <a:t>目的</a:t>
              </a:r>
              <a:endParaRPr kumimoji="1" lang="zh-CN" altLang="en-US" sz="2400" b="1" dirty="0">
                <a:solidFill>
                  <a:schemeClr val="bg1"/>
                </a:solidFill>
                <a:latin typeface="Microsoft YaHei" charset="-122"/>
                <a:ea typeface="Microsoft YaHei" charset="-122"/>
                <a:cs typeface="Microsoft YaHei" charset="-122"/>
              </a:endParaRPr>
            </a:p>
          </p:txBody>
        </p:sp>
      </p:grpSp>
    </p:spTree>
    <p:extLst>
      <p:ext uri="{BB962C8B-B14F-4D97-AF65-F5344CB8AC3E}">
        <p14:creationId xmlns:p14="http://schemas.microsoft.com/office/powerpoint/2010/main" val="1046949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文本框 23"/>
          <p:cNvSpPr txBox="1">
            <a:spLocks noChangeArrowheads="1"/>
          </p:cNvSpPr>
          <p:nvPr/>
        </p:nvSpPr>
        <p:spPr bwMode="auto">
          <a:xfrm>
            <a:off x="739775" y="298450"/>
            <a:ext cx="20335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000" b="1" i="0" u="none" strike="noStrike" kern="1200" cap="none" spc="0" normalizeH="0" baseline="0" noProof="0" dirty="0" smtClean="0">
                <a:ln>
                  <a:noFill/>
                </a:ln>
                <a:solidFill>
                  <a:srgbClr val="F77258"/>
                </a:solidFill>
                <a:effectLst/>
                <a:uLnTx/>
                <a:uFillTx/>
                <a:latin typeface="微软雅黑" panose="020B0503020204020204" pitchFamily="34" charset="-122"/>
                <a:ea typeface="微软雅黑" panose="020B0503020204020204" pitchFamily="34" charset="-122"/>
                <a:cs typeface="+mn-cs"/>
              </a:rPr>
              <a:t>原型界面简介</a:t>
            </a:r>
            <a:endParaRPr kumimoji="0" lang="zh-CN" altLang="en-US" sz="2000" b="1" i="0" u="none" strike="noStrike" kern="1200" cap="none" spc="0" normalizeH="0" baseline="0" noProof="0" dirty="0">
              <a:ln>
                <a:noFill/>
              </a:ln>
              <a:solidFill>
                <a:srgbClr val="F77258"/>
              </a:solidFill>
              <a:effectLst/>
              <a:uLnTx/>
              <a:uFillTx/>
              <a:latin typeface="微软雅黑" panose="020B0503020204020204" pitchFamily="34" charset="-122"/>
              <a:ea typeface="微软雅黑" panose="020B0503020204020204" pitchFamily="34" charset="-122"/>
              <a:cs typeface="+mn-cs"/>
            </a:endParaRPr>
          </a:p>
        </p:txBody>
      </p:sp>
      <p:grpSp>
        <p:nvGrpSpPr>
          <p:cNvPr id="21" name="组合 29"/>
          <p:cNvGrpSpPr/>
          <p:nvPr/>
        </p:nvGrpSpPr>
        <p:grpSpPr bwMode="auto">
          <a:xfrm>
            <a:off x="338138" y="293688"/>
            <a:ext cx="333375" cy="411162"/>
            <a:chOff x="10668001" y="925959"/>
            <a:chExt cx="444498" cy="545940"/>
          </a:xfrm>
        </p:grpSpPr>
        <p:sp>
          <p:nvSpPr>
            <p:cNvPr id="22" name="等腰三角形 27"/>
            <p:cNvSpPr/>
            <p:nvPr/>
          </p:nvSpPr>
          <p:spPr>
            <a:xfrm rot="5400000">
              <a:off x="10633062" y="1005163"/>
              <a:ext cx="501675" cy="431798"/>
            </a:xfrm>
            <a:prstGeom prst="triangle">
              <a:avLst/>
            </a:pr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3" name="等腰三角形 28"/>
            <p:cNvSpPr/>
            <p:nvPr/>
          </p:nvSpPr>
          <p:spPr>
            <a:xfrm rot="5400000">
              <a:off x="10705952" y="955741"/>
              <a:ext cx="436330" cy="376765"/>
            </a:xfrm>
            <a:prstGeom prst="triangle">
              <a:avLst/>
            </a:pr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sp>
        <p:nvSpPr>
          <p:cNvPr id="24" name="等腰三角形 3"/>
          <p:cNvSpPr/>
          <p:nvPr/>
        </p:nvSpPr>
        <p:spPr>
          <a:xfrm>
            <a:off x="8924925" y="0"/>
            <a:ext cx="3267075" cy="6858000"/>
          </a:xfrm>
          <a:prstGeom prst="triangle">
            <a:avLst>
              <a:gd name="adj" fmla="val 100000"/>
            </a:avLst>
          </a:prstGeom>
          <a:solidFill>
            <a:srgbClr val="F772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0" name="等腰三角形 4"/>
          <p:cNvSpPr/>
          <p:nvPr/>
        </p:nvSpPr>
        <p:spPr>
          <a:xfrm rot="11374545">
            <a:off x="8839200" y="1468438"/>
            <a:ext cx="501650" cy="5270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772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1" name="等腰三角形 4"/>
          <p:cNvSpPr/>
          <p:nvPr/>
        </p:nvSpPr>
        <p:spPr>
          <a:xfrm rot="20476330">
            <a:off x="10464800" y="766763"/>
            <a:ext cx="1674813" cy="1760537"/>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2" name="等腰三角形 4"/>
          <p:cNvSpPr/>
          <p:nvPr/>
        </p:nvSpPr>
        <p:spPr>
          <a:xfrm>
            <a:off x="10202863" y="1533525"/>
            <a:ext cx="1282700" cy="134620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2DCCD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3" name="等腰三角形 4"/>
          <p:cNvSpPr/>
          <p:nvPr/>
        </p:nvSpPr>
        <p:spPr>
          <a:xfrm rot="3834254">
            <a:off x="9466263" y="5322888"/>
            <a:ext cx="342900" cy="3619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2DCCD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4" name="等腰三角形 4"/>
          <p:cNvSpPr/>
          <p:nvPr/>
        </p:nvSpPr>
        <p:spPr>
          <a:xfrm rot="3834254">
            <a:off x="9100344" y="6187282"/>
            <a:ext cx="244475" cy="255587"/>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8D84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5" name="等腰三角形 4"/>
          <p:cNvSpPr/>
          <p:nvPr/>
        </p:nvSpPr>
        <p:spPr>
          <a:xfrm rot="4726618">
            <a:off x="9940925" y="3300413"/>
            <a:ext cx="1177925" cy="12382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8D84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6" name="等腰三角形 4"/>
          <p:cNvSpPr/>
          <p:nvPr/>
        </p:nvSpPr>
        <p:spPr>
          <a:xfrm rot="21025852">
            <a:off x="11661775" y="754063"/>
            <a:ext cx="244475" cy="257175"/>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8D84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7" name="等腰三角形 4"/>
          <p:cNvSpPr/>
          <p:nvPr/>
        </p:nvSpPr>
        <p:spPr>
          <a:xfrm rot="3834254">
            <a:off x="8044656" y="329407"/>
            <a:ext cx="344487" cy="3619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8" name="等腰三角形 4"/>
          <p:cNvSpPr/>
          <p:nvPr/>
        </p:nvSpPr>
        <p:spPr>
          <a:xfrm rot="18038681">
            <a:off x="9340056" y="-207169"/>
            <a:ext cx="344488" cy="3619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9" name="等腰三角形 4"/>
          <p:cNvSpPr/>
          <p:nvPr/>
        </p:nvSpPr>
        <p:spPr>
          <a:xfrm rot="11374545">
            <a:off x="10853738" y="5605463"/>
            <a:ext cx="501650" cy="525462"/>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nvGrpSpPr>
          <p:cNvPr id="40" name="组合 49"/>
          <p:cNvGrpSpPr/>
          <p:nvPr/>
        </p:nvGrpSpPr>
        <p:grpSpPr>
          <a:xfrm>
            <a:off x="9152214" y="832757"/>
            <a:ext cx="3080989" cy="5591028"/>
            <a:chOff x="9152214" y="832757"/>
            <a:chExt cx="3080989" cy="5591028"/>
          </a:xfrm>
          <a:solidFill>
            <a:srgbClr val="FFFFFF"/>
          </a:solidFill>
        </p:grpSpPr>
        <p:sp>
          <p:nvSpPr>
            <p:cNvPr id="41" name="任意多边形 50"/>
            <p:cNvSpPr/>
            <p:nvPr/>
          </p:nvSpPr>
          <p:spPr>
            <a:xfrm rot="20476330">
              <a:off x="10748648" y="1409739"/>
              <a:ext cx="1484555" cy="991655"/>
            </a:xfrm>
            <a:custGeom>
              <a:avLst/>
              <a:gdLst>
                <a:gd name="connsiteX0" fmla="*/ 964253 w 1484555"/>
                <a:gd name="connsiteY0" fmla="*/ 0 h 991655"/>
                <a:gd name="connsiteX1" fmla="*/ 1484555 w 1484555"/>
                <a:gd name="connsiteY1" fmla="*/ 377030 h 991655"/>
                <a:gd name="connsiteX2" fmla="*/ 0 w 1484555"/>
                <a:gd name="connsiteY2" fmla="*/ 991655 h 991655"/>
              </a:gdLst>
              <a:ahLst/>
              <a:cxnLst>
                <a:cxn ang="0">
                  <a:pos x="connsiteX0" y="connsiteY0"/>
                </a:cxn>
                <a:cxn ang="0">
                  <a:pos x="connsiteX1" y="connsiteY1"/>
                </a:cxn>
                <a:cxn ang="0">
                  <a:pos x="connsiteX2" y="connsiteY2"/>
                </a:cxn>
              </a:cxnLst>
              <a:rect l="l" t="t" r="r" b="b"/>
              <a:pathLst>
                <a:path w="1484555" h="991655">
                  <a:moveTo>
                    <a:pt x="964253" y="0"/>
                  </a:moveTo>
                  <a:lnTo>
                    <a:pt x="1484555" y="377030"/>
                  </a:lnTo>
                  <a:lnTo>
                    <a:pt x="0" y="991655"/>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42" name="任意多边形 51"/>
            <p:cNvSpPr/>
            <p:nvPr/>
          </p:nvSpPr>
          <p:spPr>
            <a:xfrm>
              <a:off x="10971638" y="2127252"/>
              <a:ext cx="513649" cy="434792"/>
            </a:xfrm>
            <a:custGeom>
              <a:avLst/>
              <a:gdLst>
                <a:gd name="connsiteX0" fmla="*/ 207102 w 513649"/>
                <a:gd name="connsiteY0" fmla="*/ 0 h 434792"/>
                <a:gd name="connsiteX1" fmla="*/ 513649 w 513649"/>
                <a:gd name="connsiteY1" fmla="*/ 222135 h 434792"/>
                <a:gd name="connsiteX2" fmla="*/ 0 w 513649"/>
                <a:gd name="connsiteY2" fmla="*/ 434792 h 434792"/>
              </a:gdLst>
              <a:ahLst/>
              <a:cxnLst>
                <a:cxn ang="0">
                  <a:pos x="connsiteX0" y="connsiteY0"/>
                </a:cxn>
                <a:cxn ang="0">
                  <a:pos x="connsiteX1" y="connsiteY1"/>
                </a:cxn>
                <a:cxn ang="0">
                  <a:pos x="connsiteX2" y="connsiteY2"/>
                </a:cxn>
              </a:cxnLst>
              <a:rect l="l" t="t" r="r" b="b"/>
              <a:pathLst>
                <a:path w="513649" h="434792">
                  <a:moveTo>
                    <a:pt x="207102" y="0"/>
                  </a:moveTo>
                  <a:lnTo>
                    <a:pt x="513649" y="222135"/>
                  </a:lnTo>
                  <a:lnTo>
                    <a:pt x="0" y="434792"/>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43" name="任意多边形 52"/>
            <p:cNvSpPr/>
            <p:nvPr/>
          </p:nvSpPr>
          <p:spPr>
            <a:xfrm rot="3834254">
              <a:off x="9520560" y="5357206"/>
              <a:ext cx="314048" cy="287533"/>
            </a:xfrm>
            <a:custGeom>
              <a:avLst/>
              <a:gdLst>
                <a:gd name="connsiteX0" fmla="*/ 11468 w 314048"/>
                <a:gd name="connsiteY0" fmla="*/ 0 h 287533"/>
                <a:gd name="connsiteX1" fmla="*/ 314048 w 314048"/>
                <a:gd name="connsiteY1" fmla="*/ 219261 h 287533"/>
                <a:gd name="connsiteX2" fmla="*/ 149143 w 314048"/>
                <a:gd name="connsiteY2" fmla="*/ 287533 h 287533"/>
                <a:gd name="connsiteX3" fmla="*/ 0 w 314048"/>
                <a:gd name="connsiteY3" fmla="*/ 99595 h 287533"/>
              </a:gdLst>
              <a:ahLst/>
              <a:cxnLst>
                <a:cxn ang="0">
                  <a:pos x="connsiteX0" y="connsiteY0"/>
                </a:cxn>
                <a:cxn ang="0">
                  <a:pos x="connsiteX1" y="connsiteY1"/>
                </a:cxn>
                <a:cxn ang="0">
                  <a:pos x="connsiteX2" y="connsiteY2"/>
                </a:cxn>
                <a:cxn ang="0">
                  <a:pos x="connsiteX3" y="connsiteY3"/>
                </a:cxn>
              </a:cxnLst>
              <a:rect l="l" t="t" r="r" b="b"/>
              <a:pathLst>
                <a:path w="314048" h="287533">
                  <a:moveTo>
                    <a:pt x="11468" y="0"/>
                  </a:moveTo>
                  <a:lnTo>
                    <a:pt x="314048" y="219261"/>
                  </a:lnTo>
                  <a:lnTo>
                    <a:pt x="149143" y="287533"/>
                  </a:lnTo>
                  <a:lnTo>
                    <a:pt x="0" y="99595"/>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44" name="任意多边形 66"/>
            <p:cNvSpPr/>
            <p:nvPr/>
          </p:nvSpPr>
          <p:spPr>
            <a:xfrm rot="3834254">
              <a:off x="9141845" y="6212916"/>
              <a:ext cx="221238" cy="200499"/>
            </a:xfrm>
            <a:custGeom>
              <a:avLst/>
              <a:gdLst>
                <a:gd name="connsiteX0" fmla="*/ 6794 w 221238"/>
                <a:gd name="connsiteY0" fmla="*/ 0 h 200499"/>
                <a:gd name="connsiteX1" fmla="*/ 221238 w 221238"/>
                <a:gd name="connsiteY1" fmla="*/ 155395 h 200499"/>
                <a:gd name="connsiteX2" fmla="*/ 112294 w 221238"/>
                <a:gd name="connsiteY2" fmla="*/ 200499 h 200499"/>
                <a:gd name="connsiteX3" fmla="*/ 0 w 221238"/>
                <a:gd name="connsiteY3" fmla="*/ 58996 h 200499"/>
              </a:gdLst>
              <a:ahLst/>
              <a:cxnLst>
                <a:cxn ang="0">
                  <a:pos x="connsiteX0" y="connsiteY0"/>
                </a:cxn>
                <a:cxn ang="0">
                  <a:pos x="connsiteX1" y="connsiteY1"/>
                </a:cxn>
                <a:cxn ang="0">
                  <a:pos x="connsiteX2" y="connsiteY2"/>
                </a:cxn>
                <a:cxn ang="0">
                  <a:pos x="connsiteX3" y="connsiteY3"/>
                </a:cxn>
              </a:cxnLst>
              <a:rect l="l" t="t" r="r" b="b"/>
              <a:pathLst>
                <a:path w="221238" h="200499">
                  <a:moveTo>
                    <a:pt x="6794" y="0"/>
                  </a:moveTo>
                  <a:lnTo>
                    <a:pt x="221238" y="155395"/>
                  </a:lnTo>
                  <a:lnTo>
                    <a:pt x="112294" y="200499"/>
                  </a:lnTo>
                  <a:lnTo>
                    <a:pt x="0" y="58996"/>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45" name="任意多边形 68"/>
            <p:cNvSpPr/>
            <p:nvPr/>
          </p:nvSpPr>
          <p:spPr>
            <a:xfrm rot="4726618">
              <a:off x="10137641" y="3462627"/>
              <a:ext cx="1090268" cy="942332"/>
            </a:xfrm>
            <a:custGeom>
              <a:avLst/>
              <a:gdLst>
                <a:gd name="connsiteX0" fmla="*/ 54741 w 1090268"/>
                <a:gd name="connsiteY0" fmla="*/ 0 h 942332"/>
                <a:gd name="connsiteX1" fmla="*/ 1090268 w 1090268"/>
                <a:gd name="connsiteY1" fmla="*/ 750382 h 942332"/>
                <a:gd name="connsiteX2" fmla="*/ 626636 w 1090268"/>
                <a:gd name="connsiteY2" fmla="*/ 942332 h 942332"/>
                <a:gd name="connsiteX3" fmla="*/ 0 w 1090268"/>
                <a:gd name="connsiteY3" fmla="*/ 475377 h 942332"/>
              </a:gdLst>
              <a:ahLst/>
              <a:cxnLst>
                <a:cxn ang="0">
                  <a:pos x="connsiteX0" y="connsiteY0"/>
                </a:cxn>
                <a:cxn ang="0">
                  <a:pos x="connsiteX1" y="connsiteY1"/>
                </a:cxn>
                <a:cxn ang="0">
                  <a:pos x="connsiteX2" y="connsiteY2"/>
                </a:cxn>
                <a:cxn ang="0">
                  <a:pos x="connsiteX3" y="connsiteY3"/>
                </a:cxn>
              </a:cxnLst>
              <a:rect l="l" t="t" r="r" b="b"/>
              <a:pathLst>
                <a:path w="1090268" h="942332">
                  <a:moveTo>
                    <a:pt x="54741" y="0"/>
                  </a:moveTo>
                  <a:lnTo>
                    <a:pt x="1090268" y="750382"/>
                  </a:lnTo>
                  <a:lnTo>
                    <a:pt x="626636" y="942332"/>
                  </a:lnTo>
                  <a:lnTo>
                    <a:pt x="0" y="475377"/>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46" name="任意多边形 69"/>
            <p:cNvSpPr/>
            <p:nvPr/>
          </p:nvSpPr>
          <p:spPr>
            <a:xfrm rot="21025852">
              <a:off x="11693675" y="832757"/>
              <a:ext cx="217959" cy="164561"/>
            </a:xfrm>
            <a:custGeom>
              <a:avLst/>
              <a:gdLst>
                <a:gd name="connsiteX0" fmla="*/ 115393 w 217959"/>
                <a:gd name="connsiteY0" fmla="*/ 0 h 164561"/>
                <a:gd name="connsiteX1" fmla="*/ 217959 w 217959"/>
                <a:gd name="connsiteY1" fmla="*/ 74324 h 164561"/>
                <a:gd name="connsiteX2" fmla="*/ 0 w 217959"/>
                <a:gd name="connsiteY2" fmla="*/ 164561 h 164561"/>
              </a:gdLst>
              <a:ahLst/>
              <a:cxnLst>
                <a:cxn ang="0">
                  <a:pos x="connsiteX0" y="connsiteY0"/>
                </a:cxn>
                <a:cxn ang="0">
                  <a:pos x="connsiteX1" y="connsiteY1"/>
                </a:cxn>
                <a:cxn ang="0">
                  <a:pos x="connsiteX2" y="connsiteY2"/>
                </a:cxn>
              </a:cxnLst>
              <a:rect l="l" t="t" r="r" b="b"/>
              <a:pathLst>
                <a:path w="217959" h="164561">
                  <a:moveTo>
                    <a:pt x="115393" y="0"/>
                  </a:moveTo>
                  <a:lnTo>
                    <a:pt x="217959" y="74324"/>
                  </a:lnTo>
                  <a:lnTo>
                    <a:pt x="0" y="16456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sp>
        <p:nvSpPr>
          <p:cNvPr id="47" name="等腰三角形 4"/>
          <p:cNvSpPr/>
          <p:nvPr/>
        </p:nvSpPr>
        <p:spPr>
          <a:xfrm rot="1555719">
            <a:off x="6561138" y="669925"/>
            <a:ext cx="242887" cy="255588"/>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nvGrpSpPr>
          <p:cNvPr id="55" name="组 54"/>
          <p:cNvGrpSpPr/>
          <p:nvPr/>
        </p:nvGrpSpPr>
        <p:grpSpPr>
          <a:xfrm>
            <a:off x="853823" y="1290267"/>
            <a:ext cx="1919540" cy="596856"/>
            <a:chOff x="4081112" y="875484"/>
            <a:chExt cx="4029776" cy="434340"/>
          </a:xfrm>
        </p:grpSpPr>
        <p:sp>
          <p:nvSpPr>
            <p:cNvPr id="56" name="圆角矩形 55"/>
            <p:cNvSpPr/>
            <p:nvPr/>
          </p:nvSpPr>
          <p:spPr>
            <a:xfrm>
              <a:off x="4136900" y="875484"/>
              <a:ext cx="3918200" cy="434340"/>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000"/>
            </a:p>
          </p:txBody>
        </p:sp>
        <p:sp>
          <p:nvSpPr>
            <p:cNvPr id="57" name="文本框 56"/>
            <p:cNvSpPr txBox="1"/>
            <p:nvPr/>
          </p:nvSpPr>
          <p:spPr>
            <a:xfrm>
              <a:off x="4081112" y="907988"/>
              <a:ext cx="4029776" cy="335960"/>
            </a:xfrm>
            <a:prstGeom prst="rect">
              <a:avLst/>
            </a:prstGeom>
            <a:noFill/>
          </p:spPr>
          <p:txBody>
            <a:bodyPr wrap="square" rtlCol="0">
              <a:spAutoFit/>
            </a:bodyPr>
            <a:lstStyle/>
            <a:p>
              <a:pPr algn="ctr"/>
              <a:r>
                <a:rPr kumimoji="1" lang="zh-CN" altLang="en-US" sz="2400" b="1" dirty="0" smtClean="0">
                  <a:solidFill>
                    <a:schemeClr val="bg1"/>
                  </a:solidFill>
                  <a:latin typeface="Microsoft YaHei" charset="-122"/>
                  <a:ea typeface="Microsoft YaHei" charset="-122"/>
                  <a:cs typeface="Microsoft YaHei" charset="-122"/>
                </a:rPr>
                <a:t>属性</a:t>
              </a:r>
              <a:endParaRPr kumimoji="1" lang="zh-CN" altLang="en-US" sz="2400" b="1" dirty="0">
                <a:solidFill>
                  <a:schemeClr val="bg1"/>
                </a:solidFill>
                <a:latin typeface="Microsoft YaHei" charset="-122"/>
                <a:ea typeface="Microsoft YaHei" charset="-122"/>
                <a:cs typeface="Microsoft YaHei" charset="-122"/>
              </a:endParaRPr>
            </a:p>
          </p:txBody>
        </p:sp>
      </p:grpSp>
      <p:sp>
        <p:nvSpPr>
          <p:cNvPr id="48" name="Oval 1"/>
          <p:cNvSpPr/>
          <p:nvPr/>
        </p:nvSpPr>
        <p:spPr>
          <a:xfrm>
            <a:off x="853823" y="2523496"/>
            <a:ext cx="1828800" cy="1828800"/>
          </a:xfrm>
          <a:prstGeom prst="ellipse">
            <a:avLst/>
          </a:prstGeom>
          <a:noFill/>
          <a:ln w="3175" cmpd="sng">
            <a:solidFill>
              <a:srgbClr val="F04077"/>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Calibri"/>
              <a:ea typeface="+mn-ea"/>
              <a:cs typeface="+mn-cs"/>
            </a:endParaRPr>
          </a:p>
        </p:txBody>
      </p:sp>
      <p:sp>
        <p:nvSpPr>
          <p:cNvPr id="49" name="Oval 5"/>
          <p:cNvSpPr/>
          <p:nvPr/>
        </p:nvSpPr>
        <p:spPr>
          <a:xfrm>
            <a:off x="990348" y="2660021"/>
            <a:ext cx="1555750" cy="1555750"/>
          </a:xfrm>
          <a:prstGeom prst="ellipse">
            <a:avLst/>
          </a:prstGeom>
          <a:noFill/>
          <a:ln w="3175" cmpd="sng">
            <a:solidFill>
              <a:srgbClr val="F04077"/>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cs typeface="+mn-cs"/>
              </a:rPr>
              <a:t>范围</a:t>
            </a:r>
            <a:endPar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50" name="Arc 6"/>
          <p:cNvSpPr/>
          <p:nvPr/>
        </p:nvSpPr>
        <p:spPr>
          <a:xfrm>
            <a:off x="925261" y="2594934"/>
            <a:ext cx="1685925" cy="1685925"/>
          </a:xfrm>
          <a:prstGeom prst="arc">
            <a:avLst>
              <a:gd name="adj1" fmla="val 16200000"/>
              <a:gd name="adj2" fmla="val 8631227"/>
            </a:avLst>
          </a:prstGeom>
          <a:noFill/>
          <a:ln w="127000" cmpd="sng">
            <a:solidFill>
              <a:srgbClr val="F04077"/>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solidFill>
                  <a:srgbClr val="FDFDFD">
                    <a:alpha val="30000"/>
                  </a:srgbClr>
                </a:solidFill>
              </a:ln>
              <a:solidFill>
                <a:prstClr val="black"/>
              </a:solidFill>
              <a:effectLst/>
              <a:uLnTx/>
              <a:uFillTx/>
              <a:latin typeface="Calibri"/>
              <a:ea typeface="+mn-ea"/>
              <a:cs typeface="+mn-cs"/>
            </a:endParaRPr>
          </a:p>
        </p:txBody>
      </p:sp>
      <p:sp>
        <p:nvSpPr>
          <p:cNvPr id="52" name="Oval 7"/>
          <p:cNvSpPr/>
          <p:nvPr/>
        </p:nvSpPr>
        <p:spPr>
          <a:xfrm>
            <a:off x="3628773" y="2523496"/>
            <a:ext cx="1828800" cy="1828800"/>
          </a:xfrm>
          <a:prstGeom prst="ellipse">
            <a:avLst/>
          </a:prstGeom>
          <a:noFill/>
          <a:ln w="3175" cmpd="sng">
            <a:solidFill>
              <a:srgbClr val="F8D845"/>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Calibri"/>
              <a:ea typeface="+mn-ea"/>
              <a:cs typeface="+mn-cs"/>
            </a:endParaRPr>
          </a:p>
        </p:txBody>
      </p:sp>
      <p:sp>
        <p:nvSpPr>
          <p:cNvPr id="53" name="Oval 8"/>
          <p:cNvSpPr/>
          <p:nvPr/>
        </p:nvSpPr>
        <p:spPr>
          <a:xfrm>
            <a:off x="3765298" y="2660021"/>
            <a:ext cx="1555750" cy="1555750"/>
          </a:xfrm>
          <a:prstGeom prst="ellipse">
            <a:avLst/>
          </a:prstGeom>
          <a:noFill/>
          <a:ln w="3175" cmpd="sng">
            <a:solidFill>
              <a:srgbClr val="F8D845"/>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cs typeface="+mn-cs"/>
              </a:rPr>
              <a:t>未来用途</a:t>
            </a:r>
            <a:endParaRPr kumimoji="0" lang="zh-CN" altLang="en-US"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54" name="Arc 11"/>
          <p:cNvSpPr/>
          <p:nvPr/>
        </p:nvSpPr>
        <p:spPr>
          <a:xfrm>
            <a:off x="3700211" y="2594934"/>
            <a:ext cx="1685925" cy="1685925"/>
          </a:xfrm>
          <a:prstGeom prst="arc">
            <a:avLst>
              <a:gd name="adj1" fmla="val 16200000"/>
              <a:gd name="adj2" fmla="val 19517212"/>
            </a:avLst>
          </a:prstGeom>
          <a:noFill/>
          <a:ln w="127000" cmpd="sng">
            <a:solidFill>
              <a:srgbClr val="F8D845"/>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solidFill>
                  <a:srgbClr val="FDFDFD">
                    <a:alpha val="30000"/>
                  </a:srgbClr>
                </a:solidFill>
              </a:ln>
              <a:solidFill>
                <a:prstClr val="black"/>
              </a:solidFill>
              <a:effectLst/>
              <a:uLnTx/>
              <a:uFillTx/>
              <a:latin typeface="Calibri"/>
              <a:ea typeface="+mn-ea"/>
              <a:cs typeface="+mn-cs"/>
            </a:endParaRPr>
          </a:p>
        </p:txBody>
      </p:sp>
      <p:sp>
        <p:nvSpPr>
          <p:cNvPr id="58" name="Oval 13"/>
          <p:cNvSpPr/>
          <p:nvPr/>
        </p:nvSpPr>
        <p:spPr>
          <a:xfrm>
            <a:off x="6403723" y="2523496"/>
            <a:ext cx="1828800" cy="1828800"/>
          </a:xfrm>
          <a:prstGeom prst="ellipse">
            <a:avLst/>
          </a:prstGeom>
          <a:noFill/>
          <a:ln w="3175" cmpd="sng">
            <a:solidFill>
              <a:srgbClr val="BF55DB"/>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Calibri"/>
              <a:ea typeface="+mn-ea"/>
              <a:cs typeface="+mn-cs"/>
            </a:endParaRPr>
          </a:p>
        </p:txBody>
      </p:sp>
      <p:sp>
        <p:nvSpPr>
          <p:cNvPr id="59" name="Oval 14"/>
          <p:cNvSpPr/>
          <p:nvPr/>
        </p:nvSpPr>
        <p:spPr>
          <a:xfrm>
            <a:off x="6540248" y="2660021"/>
            <a:ext cx="1555750" cy="1555750"/>
          </a:xfrm>
          <a:prstGeom prst="ellipse">
            <a:avLst/>
          </a:prstGeom>
          <a:noFill/>
          <a:ln w="3175" cmpd="sng">
            <a:solidFill>
              <a:srgbClr val="BF55DB"/>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cs typeface="+mn-cs"/>
              </a:rPr>
              <a:t>形式</a:t>
            </a:r>
            <a:endParaRPr kumimoji="0" lang="zh-CN" altLang="en-US"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60" name="Arc 15"/>
          <p:cNvSpPr/>
          <p:nvPr/>
        </p:nvSpPr>
        <p:spPr>
          <a:xfrm>
            <a:off x="6475161" y="2594934"/>
            <a:ext cx="1685925" cy="1685925"/>
          </a:xfrm>
          <a:prstGeom prst="arc">
            <a:avLst>
              <a:gd name="adj1" fmla="val 16200000"/>
              <a:gd name="adj2" fmla="val 12510888"/>
            </a:avLst>
          </a:prstGeom>
          <a:noFill/>
          <a:ln w="127000" cmpd="sng">
            <a:solidFill>
              <a:srgbClr val="BF55DB"/>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solidFill>
                  <a:srgbClr val="FDFDFD">
                    <a:alpha val="30000"/>
                  </a:srgbClr>
                </a:solidFill>
              </a:ln>
              <a:solidFill>
                <a:prstClr val="black"/>
              </a:solidFill>
              <a:effectLst/>
              <a:uLnTx/>
              <a:uFillTx/>
              <a:latin typeface="Calibri"/>
              <a:ea typeface="+mn-ea"/>
              <a:cs typeface="+mn-cs"/>
            </a:endParaRPr>
          </a:p>
        </p:txBody>
      </p:sp>
      <p:sp>
        <p:nvSpPr>
          <p:cNvPr id="4" name="文本框 3"/>
          <p:cNvSpPr txBox="1"/>
          <p:nvPr/>
        </p:nvSpPr>
        <p:spPr>
          <a:xfrm>
            <a:off x="853823" y="4984965"/>
            <a:ext cx="5493812" cy="369332"/>
          </a:xfrm>
          <a:prstGeom prst="rect">
            <a:avLst/>
          </a:prstGeom>
          <a:noFill/>
        </p:spPr>
        <p:txBody>
          <a:bodyPr wrap="none" rtlCol="0">
            <a:spAutoFit/>
          </a:bodyPr>
          <a:lstStyle/>
          <a:p>
            <a:r>
              <a:rPr kumimoji="1" lang="zh-CN" altLang="en-US" b="1" dirty="0" smtClean="0">
                <a:latin typeface="Microsoft YaHei" charset="-122"/>
                <a:ea typeface="Microsoft YaHei" charset="-122"/>
                <a:cs typeface="Microsoft YaHei" charset="-122"/>
              </a:rPr>
              <a:t>软件原型具有三种属性，每种属性中又有两种分支。</a:t>
            </a:r>
            <a:endParaRPr kumimoji="1" lang="zh-CN" altLang="en-US" b="1"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15721134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50000" decel="50000" fill="hold" grpId="0" nodeType="withEffect">
                                  <p:stCondLst>
                                    <p:cond delay="0"/>
                                  </p:stCondLst>
                                  <p:childTnLst>
                                    <p:set>
                                      <p:cBhvr>
                                        <p:cTn id="6" dur="1" fill="hold">
                                          <p:stCondLst>
                                            <p:cond delay="0"/>
                                          </p:stCondLst>
                                        </p:cTn>
                                        <p:tgtEl>
                                          <p:spTgt spid="48"/>
                                        </p:tgtEl>
                                        <p:attrNameLst>
                                          <p:attrName>style.visibility</p:attrName>
                                        </p:attrNameLst>
                                      </p:cBhvr>
                                      <p:to>
                                        <p:strVal val="visible"/>
                                      </p:to>
                                    </p:set>
                                    <p:anim calcmode="lin" valueType="num">
                                      <p:cBhvr additive="base">
                                        <p:cTn id="7" dur="500" fill="hold"/>
                                        <p:tgtEl>
                                          <p:spTgt spid="48"/>
                                        </p:tgtEl>
                                        <p:attrNameLst>
                                          <p:attrName>ppt_x</p:attrName>
                                        </p:attrNameLst>
                                      </p:cBhvr>
                                      <p:tavLst>
                                        <p:tav tm="0">
                                          <p:val>
                                            <p:strVal val="0-#ppt_w/2"/>
                                          </p:val>
                                        </p:tav>
                                        <p:tav tm="100000">
                                          <p:val>
                                            <p:strVal val="#ppt_x"/>
                                          </p:val>
                                        </p:tav>
                                      </p:tavLst>
                                    </p:anim>
                                    <p:anim calcmode="lin" valueType="num">
                                      <p:cBhvr additive="base">
                                        <p:cTn id="8" dur="500" fill="hold"/>
                                        <p:tgtEl>
                                          <p:spTgt spid="48"/>
                                        </p:tgtEl>
                                        <p:attrNameLst>
                                          <p:attrName>ppt_y</p:attrName>
                                        </p:attrNameLst>
                                      </p:cBhvr>
                                      <p:tavLst>
                                        <p:tav tm="0">
                                          <p:val>
                                            <p:strVal val="#ppt_y"/>
                                          </p:val>
                                        </p:tav>
                                        <p:tav tm="100000">
                                          <p:val>
                                            <p:strVal val="#ppt_y"/>
                                          </p:val>
                                        </p:tav>
                                      </p:tavLst>
                                    </p:anim>
                                  </p:childTnLst>
                                </p:cTn>
                              </p:par>
                              <p:par>
                                <p:cTn id="9" presetID="2" presetClass="entr" presetSubtype="8" accel="50000" decel="50000" fill="hold" grpId="0" nodeType="withEffect">
                                  <p:stCondLst>
                                    <p:cond delay="0"/>
                                  </p:stCondLst>
                                  <p:childTnLst>
                                    <p:set>
                                      <p:cBhvr>
                                        <p:cTn id="10" dur="1" fill="hold">
                                          <p:stCondLst>
                                            <p:cond delay="0"/>
                                          </p:stCondLst>
                                        </p:cTn>
                                        <p:tgtEl>
                                          <p:spTgt spid="49"/>
                                        </p:tgtEl>
                                        <p:attrNameLst>
                                          <p:attrName>style.visibility</p:attrName>
                                        </p:attrNameLst>
                                      </p:cBhvr>
                                      <p:to>
                                        <p:strVal val="visible"/>
                                      </p:to>
                                    </p:set>
                                    <p:anim calcmode="lin" valueType="num">
                                      <p:cBhvr additive="base">
                                        <p:cTn id="11" dur="500" fill="hold"/>
                                        <p:tgtEl>
                                          <p:spTgt spid="49"/>
                                        </p:tgtEl>
                                        <p:attrNameLst>
                                          <p:attrName>ppt_x</p:attrName>
                                        </p:attrNameLst>
                                      </p:cBhvr>
                                      <p:tavLst>
                                        <p:tav tm="0">
                                          <p:val>
                                            <p:strVal val="0-#ppt_w/2"/>
                                          </p:val>
                                        </p:tav>
                                        <p:tav tm="100000">
                                          <p:val>
                                            <p:strVal val="#ppt_x"/>
                                          </p:val>
                                        </p:tav>
                                      </p:tavLst>
                                    </p:anim>
                                    <p:anim calcmode="lin" valueType="num">
                                      <p:cBhvr additive="base">
                                        <p:cTn id="12" dur="500" fill="hold"/>
                                        <p:tgtEl>
                                          <p:spTgt spid="49"/>
                                        </p:tgtEl>
                                        <p:attrNameLst>
                                          <p:attrName>ppt_y</p:attrName>
                                        </p:attrNameLst>
                                      </p:cBhvr>
                                      <p:tavLst>
                                        <p:tav tm="0">
                                          <p:val>
                                            <p:strVal val="#ppt_y"/>
                                          </p:val>
                                        </p:tav>
                                        <p:tav tm="100000">
                                          <p:val>
                                            <p:strVal val="#ppt_y"/>
                                          </p:val>
                                        </p:tav>
                                      </p:tavLst>
                                    </p:anim>
                                  </p:childTnLst>
                                </p:cTn>
                              </p:par>
                              <p:par>
                                <p:cTn id="13" presetID="2" presetClass="entr" presetSubtype="8" accel="50000" decel="50000" fill="hold" grpId="0" nodeType="withEffect">
                                  <p:stCondLst>
                                    <p:cond delay="0"/>
                                  </p:stCondLst>
                                  <p:childTnLst>
                                    <p:set>
                                      <p:cBhvr>
                                        <p:cTn id="14" dur="1" fill="hold">
                                          <p:stCondLst>
                                            <p:cond delay="0"/>
                                          </p:stCondLst>
                                        </p:cTn>
                                        <p:tgtEl>
                                          <p:spTgt spid="50"/>
                                        </p:tgtEl>
                                        <p:attrNameLst>
                                          <p:attrName>style.visibility</p:attrName>
                                        </p:attrNameLst>
                                      </p:cBhvr>
                                      <p:to>
                                        <p:strVal val="visible"/>
                                      </p:to>
                                    </p:set>
                                    <p:anim calcmode="lin" valueType="num">
                                      <p:cBhvr additive="base">
                                        <p:cTn id="15" dur="500" fill="hold"/>
                                        <p:tgtEl>
                                          <p:spTgt spid="50"/>
                                        </p:tgtEl>
                                        <p:attrNameLst>
                                          <p:attrName>ppt_x</p:attrName>
                                        </p:attrNameLst>
                                      </p:cBhvr>
                                      <p:tavLst>
                                        <p:tav tm="0">
                                          <p:val>
                                            <p:strVal val="0-#ppt_w/2"/>
                                          </p:val>
                                        </p:tav>
                                        <p:tav tm="100000">
                                          <p:val>
                                            <p:strVal val="#ppt_x"/>
                                          </p:val>
                                        </p:tav>
                                      </p:tavLst>
                                    </p:anim>
                                    <p:anim calcmode="lin" valueType="num">
                                      <p:cBhvr additive="base">
                                        <p:cTn id="16" dur="500" fill="hold"/>
                                        <p:tgtEl>
                                          <p:spTgt spid="50"/>
                                        </p:tgtEl>
                                        <p:attrNameLst>
                                          <p:attrName>ppt_y</p:attrName>
                                        </p:attrNameLst>
                                      </p:cBhvr>
                                      <p:tavLst>
                                        <p:tav tm="0">
                                          <p:val>
                                            <p:strVal val="#ppt_y"/>
                                          </p:val>
                                        </p:tav>
                                        <p:tav tm="100000">
                                          <p:val>
                                            <p:strVal val="#ppt_y"/>
                                          </p:val>
                                        </p:tav>
                                      </p:tavLst>
                                    </p:anim>
                                  </p:childTnLst>
                                </p:cTn>
                              </p:par>
                              <p:par>
                                <p:cTn id="17" presetID="2" presetClass="entr" presetSubtype="8" accel="50000" decel="50000" fill="hold" grpId="0" nodeType="withEffect">
                                  <p:stCondLst>
                                    <p:cond delay="0"/>
                                  </p:stCondLst>
                                  <p:childTnLst>
                                    <p:set>
                                      <p:cBhvr>
                                        <p:cTn id="18" dur="1" fill="hold">
                                          <p:stCondLst>
                                            <p:cond delay="0"/>
                                          </p:stCondLst>
                                        </p:cTn>
                                        <p:tgtEl>
                                          <p:spTgt spid="52"/>
                                        </p:tgtEl>
                                        <p:attrNameLst>
                                          <p:attrName>style.visibility</p:attrName>
                                        </p:attrNameLst>
                                      </p:cBhvr>
                                      <p:to>
                                        <p:strVal val="visible"/>
                                      </p:to>
                                    </p:set>
                                    <p:anim calcmode="lin" valueType="num">
                                      <p:cBhvr additive="base">
                                        <p:cTn id="19" dur="500" fill="hold"/>
                                        <p:tgtEl>
                                          <p:spTgt spid="52"/>
                                        </p:tgtEl>
                                        <p:attrNameLst>
                                          <p:attrName>ppt_x</p:attrName>
                                        </p:attrNameLst>
                                      </p:cBhvr>
                                      <p:tavLst>
                                        <p:tav tm="0">
                                          <p:val>
                                            <p:strVal val="0-#ppt_w/2"/>
                                          </p:val>
                                        </p:tav>
                                        <p:tav tm="100000">
                                          <p:val>
                                            <p:strVal val="#ppt_x"/>
                                          </p:val>
                                        </p:tav>
                                      </p:tavLst>
                                    </p:anim>
                                    <p:anim calcmode="lin" valueType="num">
                                      <p:cBhvr additive="base">
                                        <p:cTn id="20" dur="500" fill="hold"/>
                                        <p:tgtEl>
                                          <p:spTgt spid="52"/>
                                        </p:tgtEl>
                                        <p:attrNameLst>
                                          <p:attrName>ppt_y</p:attrName>
                                        </p:attrNameLst>
                                      </p:cBhvr>
                                      <p:tavLst>
                                        <p:tav tm="0">
                                          <p:val>
                                            <p:strVal val="#ppt_y"/>
                                          </p:val>
                                        </p:tav>
                                        <p:tav tm="100000">
                                          <p:val>
                                            <p:strVal val="#ppt_y"/>
                                          </p:val>
                                        </p:tav>
                                      </p:tavLst>
                                    </p:anim>
                                  </p:childTnLst>
                                </p:cTn>
                              </p:par>
                              <p:par>
                                <p:cTn id="21" presetID="2" presetClass="entr" presetSubtype="8" accel="50000" decel="50000" fill="hold" grpId="0" nodeType="withEffect">
                                  <p:stCondLst>
                                    <p:cond delay="0"/>
                                  </p:stCondLst>
                                  <p:childTnLst>
                                    <p:set>
                                      <p:cBhvr>
                                        <p:cTn id="22" dur="1" fill="hold">
                                          <p:stCondLst>
                                            <p:cond delay="0"/>
                                          </p:stCondLst>
                                        </p:cTn>
                                        <p:tgtEl>
                                          <p:spTgt spid="53"/>
                                        </p:tgtEl>
                                        <p:attrNameLst>
                                          <p:attrName>style.visibility</p:attrName>
                                        </p:attrNameLst>
                                      </p:cBhvr>
                                      <p:to>
                                        <p:strVal val="visible"/>
                                      </p:to>
                                    </p:set>
                                    <p:anim calcmode="lin" valueType="num">
                                      <p:cBhvr additive="base">
                                        <p:cTn id="23" dur="500" fill="hold"/>
                                        <p:tgtEl>
                                          <p:spTgt spid="53"/>
                                        </p:tgtEl>
                                        <p:attrNameLst>
                                          <p:attrName>ppt_x</p:attrName>
                                        </p:attrNameLst>
                                      </p:cBhvr>
                                      <p:tavLst>
                                        <p:tav tm="0">
                                          <p:val>
                                            <p:strVal val="0-#ppt_w/2"/>
                                          </p:val>
                                        </p:tav>
                                        <p:tav tm="100000">
                                          <p:val>
                                            <p:strVal val="#ppt_x"/>
                                          </p:val>
                                        </p:tav>
                                      </p:tavLst>
                                    </p:anim>
                                    <p:anim calcmode="lin" valueType="num">
                                      <p:cBhvr additive="base">
                                        <p:cTn id="24" dur="500" fill="hold"/>
                                        <p:tgtEl>
                                          <p:spTgt spid="53"/>
                                        </p:tgtEl>
                                        <p:attrNameLst>
                                          <p:attrName>ppt_y</p:attrName>
                                        </p:attrNameLst>
                                      </p:cBhvr>
                                      <p:tavLst>
                                        <p:tav tm="0">
                                          <p:val>
                                            <p:strVal val="#ppt_y"/>
                                          </p:val>
                                        </p:tav>
                                        <p:tav tm="100000">
                                          <p:val>
                                            <p:strVal val="#ppt_y"/>
                                          </p:val>
                                        </p:tav>
                                      </p:tavLst>
                                    </p:anim>
                                  </p:childTnLst>
                                </p:cTn>
                              </p:par>
                              <p:par>
                                <p:cTn id="25" presetID="2" presetClass="entr" presetSubtype="8" accel="50000" decel="50000" fill="hold" grpId="0" nodeType="withEffect">
                                  <p:stCondLst>
                                    <p:cond delay="0"/>
                                  </p:stCondLst>
                                  <p:childTnLst>
                                    <p:set>
                                      <p:cBhvr>
                                        <p:cTn id="26" dur="1" fill="hold">
                                          <p:stCondLst>
                                            <p:cond delay="0"/>
                                          </p:stCondLst>
                                        </p:cTn>
                                        <p:tgtEl>
                                          <p:spTgt spid="54"/>
                                        </p:tgtEl>
                                        <p:attrNameLst>
                                          <p:attrName>style.visibility</p:attrName>
                                        </p:attrNameLst>
                                      </p:cBhvr>
                                      <p:to>
                                        <p:strVal val="visible"/>
                                      </p:to>
                                    </p:set>
                                    <p:anim calcmode="lin" valueType="num">
                                      <p:cBhvr additive="base">
                                        <p:cTn id="27" dur="500" fill="hold"/>
                                        <p:tgtEl>
                                          <p:spTgt spid="54"/>
                                        </p:tgtEl>
                                        <p:attrNameLst>
                                          <p:attrName>ppt_x</p:attrName>
                                        </p:attrNameLst>
                                      </p:cBhvr>
                                      <p:tavLst>
                                        <p:tav tm="0">
                                          <p:val>
                                            <p:strVal val="0-#ppt_w/2"/>
                                          </p:val>
                                        </p:tav>
                                        <p:tav tm="100000">
                                          <p:val>
                                            <p:strVal val="#ppt_x"/>
                                          </p:val>
                                        </p:tav>
                                      </p:tavLst>
                                    </p:anim>
                                    <p:anim calcmode="lin" valueType="num">
                                      <p:cBhvr additive="base">
                                        <p:cTn id="28" dur="500" fill="hold"/>
                                        <p:tgtEl>
                                          <p:spTgt spid="54"/>
                                        </p:tgtEl>
                                        <p:attrNameLst>
                                          <p:attrName>ppt_y</p:attrName>
                                        </p:attrNameLst>
                                      </p:cBhvr>
                                      <p:tavLst>
                                        <p:tav tm="0">
                                          <p:val>
                                            <p:strVal val="#ppt_y"/>
                                          </p:val>
                                        </p:tav>
                                        <p:tav tm="100000">
                                          <p:val>
                                            <p:strVal val="#ppt_y"/>
                                          </p:val>
                                        </p:tav>
                                      </p:tavLst>
                                    </p:anim>
                                  </p:childTnLst>
                                </p:cTn>
                              </p:par>
                              <p:par>
                                <p:cTn id="29" presetID="2" presetClass="entr" presetSubtype="8" accel="50000" decel="50000" fill="hold" grpId="0" nodeType="withEffect">
                                  <p:stCondLst>
                                    <p:cond delay="0"/>
                                  </p:stCondLst>
                                  <p:childTnLst>
                                    <p:set>
                                      <p:cBhvr>
                                        <p:cTn id="30" dur="1" fill="hold">
                                          <p:stCondLst>
                                            <p:cond delay="0"/>
                                          </p:stCondLst>
                                        </p:cTn>
                                        <p:tgtEl>
                                          <p:spTgt spid="58"/>
                                        </p:tgtEl>
                                        <p:attrNameLst>
                                          <p:attrName>style.visibility</p:attrName>
                                        </p:attrNameLst>
                                      </p:cBhvr>
                                      <p:to>
                                        <p:strVal val="visible"/>
                                      </p:to>
                                    </p:set>
                                    <p:anim calcmode="lin" valueType="num">
                                      <p:cBhvr additive="base">
                                        <p:cTn id="31" dur="500" fill="hold"/>
                                        <p:tgtEl>
                                          <p:spTgt spid="58"/>
                                        </p:tgtEl>
                                        <p:attrNameLst>
                                          <p:attrName>ppt_x</p:attrName>
                                        </p:attrNameLst>
                                      </p:cBhvr>
                                      <p:tavLst>
                                        <p:tav tm="0">
                                          <p:val>
                                            <p:strVal val="0-#ppt_w/2"/>
                                          </p:val>
                                        </p:tav>
                                        <p:tav tm="100000">
                                          <p:val>
                                            <p:strVal val="#ppt_x"/>
                                          </p:val>
                                        </p:tav>
                                      </p:tavLst>
                                    </p:anim>
                                    <p:anim calcmode="lin" valueType="num">
                                      <p:cBhvr additive="base">
                                        <p:cTn id="32" dur="500" fill="hold"/>
                                        <p:tgtEl>
                                          <p:spTgt spid="58"/>
                                        </p:tgtEl>
                                        <p:attrNameLst>
                                          <p:attrName>ppt_y</p:attrName>
                                        </p:attrNameLst>
                                      </p:cBhvr>
                                      <p:tavLst>
                                        <p:tav tm="0">
                                          <p:val>
                                            <p:strVal val="#ppt_y"/>
                                          </p:val>
                                        </p:tav>
                                        <p:tav tm="100000">
                                          <p:val>
                                            <p:strVal val="#ppt_y"/>
                                          </p:val>
                                        </p:tav>
                                      </p:tavLst>
                                    </p:anim>
                                  </p:childTnLst>
                                </p:cTn>
                              </p:par>
                              <p:par>
                                <p:cTn id="33" presetID="2" presetClass="entr" presetSubtype="8" accel="50000" decel="50000" fill="hold" grpId="0" nodeType="withEffect">
                                  <p:stCondLst>
                                    <p:cond delay="0"/>
                                  </p:stCondLst>
                                  <p:childTnLst>
                                    <p:set>
                                      <p:cBhvr>
                                        <p:cTn id="34" dur="1" fill="hold">
                                          <p:stCondLst>
                                            <p:cond delay="0"/>
                                          </p:stCondLst>
                                        </p:cTn>
                                        <p:tgtEl>
                                          <p:spTgt spid="59"/>
                                        </p:tgtEl>
                                        <p:attrNameLst>
                                          <p:attrName>style.visibility</p:attrName>
                                        </p:attrNameLst>
                                      </p:cBhvr>
                                      <p:to>
                                        <p:strVal val="visible"/>
                                      </p:to>
                                    </p:set>
                                    <p:anim calcmode="lin" valueType="num">
                                      <p:cBhvr additive="base">
                                        <p:cTn id="35" dur="500" fill="hold"/>
                                        <p:tgtEl>
                                          <p:spTgt spid="59"/>
                                        </p:tgtEl>
                                        <p:attrNameLst>
                                          <p:attrName>ppt_x</p:attrName>
                                        </p:attrNameLst>
                                      </p:cBhvr>
                                      <p:tavLst>
                                        <p:tav tm="0">
                                          <p:val>
                                            <p:strVal val="0-#ppt_w/2"/>
                                          </p:val>
                                        </p:tav>
                                        <p:tav tm="100000">
                                          <p:val>
                                            <p:strVal val="#ppt_x"/>
                                          </p:val>
                                        </p:tav>
                                      </p:tavLst>
                                    </p:anim>
                                    <p:anim calcmode="lin" valueType="num">
                                      <p:cBhvr additive="base">
                                        <p:cTn id="36" dur="500" fill="hold"/>
                                        <p:tgtEl>
                                          <p:spTgt spid="59"/>
                                        </p:tgtEl>
                                        <p:attrNameLst>
                                          <p:attrName>ppt_y</p:attrName>
                                        </p:attrNameLst>
                                      </p:cBhvr>
                                      <p:tavLst>
                                        <p:tav tm="0">
                                          <p:val>
                                            <p:strVal val="#ppt_y"/>
                                          </p:val>
                                        </p:tav>
                                        <p:tav tm="100000">
                                          <p:val>
                                            <p:strVal val="#ppt_y"/>
                                          </p:val>
                                        </p:tav>
                                      </p:tavLst>
                                    </p:anim>
                                  </p:childTnLst>
                                </p:cTn>
                              </p:par>
                              <p:par>
                                <p:cTn id="37" presetID="2" presetClass="entr" presetSubtype="8" accel="50000" decel="50000" fill="hold" grpId="0" nodeType="withEffect">
                                  <p:stCondLst>
                                    <p:cond delay="0"/>
                                  </p:stCondLst>
                                  <p:childTnLst>
                                    <p:set>
                                      <p:cBhvr>
                                        <p:cTn id="38" dur="1" fill="hold">
                                          <p:stCondLst>
                                            <p:cond delay="0"/>
                                          </p:stCondLst>
                                        </p:cTn>
                                        <p:tgtEl>
                                          <p:spTgt spid="60"/>
                                        </p:tgtEl>
                                        <p:attrNameLst>
                                          <p:attrName>style.visibility</p:attrName>
                                        </p:attrNameLst>
                                      </p:cBhvr>
                                      <p:to>
                                        <p:strVal val="visible"/>
                                      </p:to>
                                    </p:set>
                                    <p:anim calcmode="lin" valueType="num">
                                      <p:cBhvr additive="base">
                                        <p:cTn id="39" dur="500" fill="hold"/>
                                        <p:tgtEl>
                                          <p:spTgt spid="60"/>
                                        </p:tgtEl>
                                        <p:attrNameLst>
                                          <p:attrName>ppt_x</p:attrName>
                                        </p:attrNameLst>
                                      </p:cBhvr>
                                      <p:tavLst>
                                        <p:tav tm="0">
                                          <p:val>
                                            <p:strVal val="0-#ppt_w/2"/>
                                          </p:val>
                                        </p:tav>
                                        <p:tav tm="100000">
                                          <p:val>
                                            <p:strVal val="#ppt_x"/>
                                          </p:val>
                                        </p:tav>
                                      </p:tavLst>
                                    </p:anim>
                                    <p:anim calcmode="lin" valueType="num">
                                      <p:cBhvr additive="base">
                                        <p:cTn id="40" dur="500" fill="hold"/>
                                        <p:tgtEl>
                                          <p:spTgt spid="60"/>
                                        </p:tgtEl>
                                        <p:attrNameLst>
                                          <p:attrName>ppt_y</p:attrName>
                                        </p:attrNameLst>
                                      </p:cBhvr>
                                      <p:tavLst>
                                        <p:tav tm="0">
                                          <p:val>
                                            <p:strVal val="#ppt_y"/>
                                          </p:val>
                                        </p:tav>
                                        <p:tav tm="100000">
                                          <p:val>
                                            <p:strVal val="#ppt_y"/>
                                          </p:val>
                                        </p:tav>
                                      </p:tavLst>
                                    </p:anim>
                                  </p:childTnLst>
                                </p:cTn>
                              </p:par>
                              <p:par>
                                <p:cTn id="41" presetID="10" presetClass="entr" presetSubtype="0" fill="hold" grpId="0" nodeType="withEffect">
                                  <p:stCondLst>
                                    <p:cond delay="0"/>
                                  </p:stCondLst>
                                  <p:childTnLst>
                                    <p:set>
                                      <p:cBhvr>
                                        <p:cTn id="42" dur="1" fill="hold">
                                          <p:stCondLst>
                                            <p:cond delay="0"/>
                                          </p:stCondLst>
                                        </p:cTn>
                                        <p:tgtEl>
                                          <p:spTgt spid="4"/>
                                        </p:tgtEl>
                                        <p:attrNameLst>
                                          <p:attrName>style.visibility</p:attrName>
                                        </p:attrNameLst>
                                      </p:cBhvr>
                                      <p:to>
                                        <p:strVal val="visible"/>
                                      </p:to>
                                    </p:set>
                                    <p:animEffect transition="in" filter="fade">
                                      <p:cBhvr>
                                        <p:cTn id="4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49" grpId="0" animBg="1"/>
      <p:bldP spid="50" grpId="0" animBg="1"/>
      <p:bldP spid="52" grpId="0" animBg="1"/>
      <p:bldP spid="53" grpId="0" animBg="1"/>
      <p:bldP spid="54" grpId="0" animBg="1"/>
      <p:bldP spid="58" grpId="0" animBg="1"/>
      <p:bldP spid="59" grpId="0" animBg="1"/>
      <p:bldP spid="60" grpId="0" animBg="1"/>
      <p:bldP spid="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文本框 23"/>
          <p:cNvSpPr txBox="1">
            <a:spLocks noChangeArrowheads="1"/>
          </p:cNvSpPr>
          <p:nvPr/>
        </p:nvSpPr>
        <p:spPr bwMode="auto">
          <a:xfrm>
            <a:off x="739775" y="298450"/>
            <a:ext cx="20335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A0204" pitchFamily="34" charset="0"/>
                <a:ea typeface="宋体" panose="02010600030101010101" pitchFamily="2" charset="-122"/>
              </a:defRPr>
            </a:lvl1pPr>
            <a:lvl2pPr marL="742950" indent="-285750">
              <a:defRPr>
                <a:solidFill>
                  <a:schemeClr val="tx1"/>
                </a:solidFill>
                <a:latin typeface="Calibri" panose="020F05020202040A0204" pitchFamily="34" charset="0"/>
                <a:ea typeface="宋体" panose="02010600030101010101" pitchFamily="2" charset="-122"/>
              </a:defRPr>
            </a:lvl2pPr>
            <a:lvl3pPr marL="1143000" indent="-228600">
              <a:defRPr>
                <a:solidFill>
                  <a:schemeClr val="tx1"/>
                </a:solidFill>
                <a:latin typeface="Calibri" panose="020F05020202040A0204" pitchFamily="34" charset="0"/>
                <a:ea typeface="宋体" panose="02010600030101010101" pitchFamily="2" charset="-122"/>
              </a:defRPr>
            </a:lvl3pPr>
            <a:lvl4pPr marL="1600200" indent="-228600">
              <a:defRPr>
                <a:solidFill>
                  <a:schemeClr val="tx1"/>
                </a:solidFill>
                <a:latin typeface="Calibri" panose="020F05020202040A0204" pitchFamily="34" charset="0"/>
                <a:ea typeface="宋体" panose="02010600030101010101" pitchFamily="2" charset="-122"/>
              </a:defRPr>
            </a:lvl4pPr>
            <a:lvl5pPr marL="2057400" indent="-228600">
              <a:defRPr>
                <a:solidFill>
                  <a:schemeClr val="tx1"/>
                </a:solidFill>
                <a:latin typeface="Calibri" panose="020F05020202040A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A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000" b="1" i="0" u="none" strike="noStrike" kern="1200" cap="none" spc="0" normalizeH="0" baseline="0" noProof="0" dirty="0" smtClean="0">
                <a:ln>
                  <a:noFill/>
                </a:ln>
                <a:solidFill>
                  <a:srgbClr val="F77258"/>
                </a:solidFill>
                <a:effectLst/>
                <a:uLnTx/>
                <a:uFillTx/>
                <a:latin typeface="微软雅黑" panose="020B0503020204020204" pitchFamily="34" charset="-122"/>
                <a:ea typeface="微软雅黑" panose="020B0503020204020204" pitchFamily="34" charset="-122"/>
                <a:cs typeface="+mn-cs"/>
              </a:rPr>
              <a:t>原型界面简介</a:t>
            </a:r>
            <a:endParaRPr kumimoji="0" lang="zh-CN" altLang="en-US" sz="2000" b="1" i="0" u="none" strike="noStrike" kern="1200" cap="none" spc="0" normalizeH="0" baseline="0" noProof="0" dirty="0">
              <a:ln>
                <a:noFill/>
              </a:ln>
              <a:solidFill>
                <a:srgbClr val="F77258"/>
              </a:solidFill>
              <a:effectLst/>
              <a:uLnTx/>
              <a:uFillTx/>
              <a:latin typeface="微软雅黑" panose="020B0503020204020204" pitchFamily="34" charset="-122"/>
              <a:ea typeface="微软雅黑" panose="020B0503020204020204" pitchFamily="34" charset="-122"/>
              <a:cs typeface="+mn-cs"/>
            </a:endParaRPr>
          </a:p>
        </p:txBody>
      </p:sp>
      <p:grpSp>
        <p:nvGrpSpPr>
          <p:cNvPr id="21" name="组合 29"/>
          <p:cNvGrpSpPr/>
          <p:nvPr/>
        </p:nvGrpSpPr>
        <p:grpSpPr bwMode="auto">
          <a:xfrm>
            <a:off x="338138" y="293688"/>
            <a:ext cx="333375" cy="411162"/>
            <a:chOff x="10668001" y="925959"/>
            <a:chExt cx="444498" cy="545940"/>
          </a:xfrm>
        </p:grpSpPr>
        <p:sp>
          <p:nvSpPr>
            <p:cNvPr id="22" name="等腰三角形 27"/>
            <p:cNvSpPr/>
            <p:nvPr/>
          </p:nvSpPr>
          <p:spPr>
            <a:xfrm rot="5400000">
              <a:off x="10633062" y="1005163"/>
              <a:ext cx="501675" cy="431798"/>
            </a:xfrm>
            <a:prstGeom prst="triangle">
              <a:avLst/>
            </a:pr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3" name="等腰三角形 28"/>
            <p:cNvSpPr/>
            <p:nvPr/>
          </p:nvSpPr>
          <p:spPr>
            <a:xfrm rot="5400000">
              <a:off x="10705952" y="955741"/>
              <a:ext cx="436330" cy="376765"/>
            </a:xfrm>
            <a:prstGeom prst="triangle">
              <a:avLst/>
            </a:pr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sp>
        <p:nvSpPr>
          <p:cNvPr id="24" name="等腰三角形 3"/>
          <p:cNvSpPr/>
          <p:nvPr/>
        </p:nvSpPr>
        <p:spPr>
          <a:xfrm>
            <a:off x="8924925" y="0"/>
            <a:ext cx="3267075" cy="6858000"/>
          </a:xfrm>
          <a:prstGeom prst="triangle">
            <a:avLst>
              <a:gd name="adj" fmla="val 100000"/>
            </a:avLst>
          </a:prstGeom>
          <a:solidFill>
            <a:srgbClr val="F772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0" name="等腰三角形 4"/>
          <p:cNvSpPr/>
          <p:nvPr/>
        </p:nvSpPr>
        <p:spPr>
          <a:xfrm rot="11374545">
            <a:off x="8839200" y="1468438"/>
            <a:ext cx="501650" cy="5270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772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1" name="等腰三角形 4"/>
          <p:cNvSpPr/>
          <p:nvPr/>
        </p:nvSpPr>
        <p:spPr>
          <a:xfrm rot="20476330">
            <a:off x="10464800" y="766763"/>
            <a:ext cx="1674813" cy="1760537"/>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2" name="等腰三角形 4"/>
          <p:cNvSpPr/>
          <p:nvPr/>
        </p:nvSpPr>
        <p:spPr>
          <a:xfrm>
            <a:off x="10202863" y="1533525"/>
            <a:ext cx="1282700" cy="134620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2DCCD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3" name="等腰三角形 4"/>
          <p:cNvSpPr/>
          <p:nvPr/>
        </p:nvSpPr>
        <p:spPr>
          <a:xfrm rot="3834254">
            <a:off x="9466263" y="5322888"/>
            <a:ext cx="342900" cy="3619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2DCCD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4" name="等腰三角形 4"/>
          <p:cNvSpPr/>
          <p:nvPr/>
        </p:nvSpPr>
        <p:spPr>
          <a:xfrm rot="3834254">
            <a:off x="9100344" y="6187282"/>
            <a:ext cx="244475" cy="255587"/>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8D84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5" name="等腰三角形 4"/>
          <p:cNvSpPr/>
          <p:nvPr/>
        </p:nvSpPr>
        <p:spPr>
          <a:xfrm rot="4726618">
            <a:off x="9940925" y="3300413"/>
            <a:ext cx="1177925" cy="12382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8D84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6" name="等腰三角形 4"/>
          <p:cNvSpPr/>
          <p:nvPr/>
        </p:nvSpPr>
        <p:spPr>
          <a:xfrm rot="21025852">
            <a:off x="11661775" y="754063"/>
            <a:ext cx="244475" cy="257175"/>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8D84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7" name="等腰三角形 4"/>
          <p:cNvSpPr/>
          <p:nvPr/>
        </p:nvSpPr>
        <p:spPr>
          <a:xfrm rot="3834254">
            <a:off x="8044656" y="329407"/>
            <a:ext cx="344487" cy="3619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8" name="等腰三角形 4"/>
          <p:cNvSpPr/>
          <p:nvPr/>
        </p:nvSpPr>
        <p:spPr>
          <a:xfrm rot="18038681">
            <a:off x="9340056" y="-207169"/>
            <a:ext cx="344488" cy="361950"/>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9" name="等腰三角形 4"/>
          <p:cNvSpPr/>
          <p:nvPr/>
        </p:nvSpPr>
        <p:spPr>
          <a:xfrm rot="11374545">
            <a:off x="10853738" y="5605463"/>
            <a:ext cx="501650" cy="525462"/>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nvGrpSpPr>
          <p:cNvPr id="40" name="组合 49"/>
          <p:cNvGrpSpPr/>
          <p:nvPr/>
        </p:nvGrpSpPr>
        <p:grpSpPr>
          <a:xfrm>
            <a:off x="9152214" y="832757"/>
            <a:ext cx="3080989" cy="5591028"/>
            <a:chOff x="9152214" y="832757"/>
            <a:chExt cx="3080989" cy="5591028"/>
          </a:xfrm>
          <a:solidFill>
            <a:srgbClr val="FFFFFF"/>
          </a:solidFill>
        </p:grpSpPr>
        <p:sp>
          <p:nvSpPr>
            <p:cNvPr id="41" name="任意多边形 50"/>
            <p:cNvSpPr/>
            <p:nvPr/>
          </p:nvSpPr>
          <p:spPr>
            <a:xfrm rot="20476330">
              <a:off x="10748648" y="1409739"/>
              <a:ext cx="1484555" cy="991655"/>
            </a:xfrm>
            <a:custGeom>
              <a:avLst/>
              <a:gdLst>
                <a:gd name="connsiteX0" fmla="*/ 964253 w 1484555"/>
                <a:gd name="connsiteY0" fmla="*/ 0 h 991655"/>
                <a:gd name="connsiteX1" fmla="*/ 1484555 w 1484555"/>
                <a:gd name="connsiteY1" fmla="*/ 377030 h 991655"/>
                <a:gd name="connsiteX2" fmla="*/ 0 w 1484555"/>
                <a:gd name="connsiteY2" fmla="*/ 991655 h 991655"/>
              </a:gdLst>
              <a:ahLst/>
              <a:cxnLst>
                <a:cxn ang="0">
                  <a:pos x="connsiteX0" y="connsiteY0"/>
                </a:cxn>
                <a:cxn ang="0">
                  <a:pos x="connsiteX1" y="connsiteY1"/>
                </a:cxn>
                <a:cxn ang="0">
                  <a:pos x="connsiteX2" y="connsiteY2"/>
                </a:cxn>
              </a:cxnLst>
              <a:rect l="l" t="t" r="r" b="b"/>
              <a:pathLst>
                <a:path w="1484555" h="991655">
                  <a:moveTo>
                    <a:pt x="964253" y="0"/>
                  </a:moveTo>
                  <a:lnTo>
                    <a:pt x="1484555" y="377030"/>
                  </a:lnTo>
                  <a:lnTo>
                    <a:pt x="0" y="991655"/>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42" name="任意多边形 51"/>
            <p:cNvSpPr/>
            <p:nvPr/>
          </p:nvSpPr>
          <p:spPr>
            <a:xfrm>
              <a:off x="10971638" y="2127252"/>
              <a:ext cx="513649" cy="434792"/>
            </a:xfrm>
            <a:custGeom>
              <a:avLst/>
              <a:gdLst>
                <a:gd name="connsiteX0" fmla="*/ 207102 w 513649"/>
                <a:gd name="connsiteY0" fmla="*/ 0 h 434792"/>
                <a:gd name="connsiteX1" fmla="*/ 513649 w 513649"/>
                <a:gd name="connsiteY1" fmla="*/ 222135 h 434792"/>
                <a:gd name="connsiteX2" fmla="*/ 0 w 513649"/>
                <a:gd name="connsiteY2" fmla="*/ 434792 h 434792"/>
              </a:gdLst>
              <a:ahLst/>
              <a:cxnLst>
                <a:cxn ang="0">
                  <a:pos x="connsiteX0" y="connsiteY0"/>
                </a:cxn>
                <a:cxn ang="0">
                  <a:pos x="connsiteX1" y="connsiteY1"/>
                </a:cxn>
                <a:cxn ang="0">
                  <a:pos x="connsiteX2" y="connsiteY2"/>
                </a:cxn>
              </a:cxnLst>
              <a:rect l="l" t="t" r="r" b="b"/>
              <a:pathLst>
                <a:path w="513649" h="434792">
                  <a:moveTo>
                    <a:pt x="207102" y="0"/>
                  </a:moveTo>
                  <a:lnTo>
                    <a:pt x="513649" y="222135"/>
                  </a:lnTo>
                  <a:lnTo>
                    <a:pt x="0" y="434792"/>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43" name="任意多边形 52"/>
            <p:cNvSpPr/>
            <p:nvPr/>
          </p:nvSpPr>
          <p:spPr>
            <a:xfrm rot="3834254">
              <a:off x="9520560" y="5357206"/>
              <a:ext cx="314048" cy="287533"/>
            </a:xfrm>
            <a:custGeom>
              <a:avLst/>
              <a:gdLst>
                <a:gd name="connsiteX0" fmla="*/ 11468 w 314048"/>
                <a:gd name="connsiteY0" fmla="*/ 0 h 287533"/>
                <a:gd name="connsiteX1" fmla="*/ 314048 w 314048"/>
                <a:gd name="connsiteY1" fmla="*/ 219261 h 287533"/>
                <a:gd name="connsiteX2" fmla="*/ 149143 w 314048"/>
                <a:gd name="connsiteY2" fmla="*/ 287533 h 287533"/>
                <a:gd name="connsiteX3" fmla="*/ 0 w 314048"/>
                <a:gd name="connsiteY3" fmla="*/ 99595 h 287533"/>
              </a:gdLst>
              <a:ahLst/>
              <a:cxnLst>
                <a:cxn ang="0">
                  <a:pos x="connsiteX0" y="connsiteY0"/>
                </a:cxn>
                <a:cxn ang="0">
                  <a:pos x="connsiteX1" y="connsiteY1"/>
                </a:cxn>
                <a:cxn ang="0">
                  <a:pos x="connsiteX2" y="connsiteY2"/>
                </a:cxn>
                <a:cxn ang="0">
                  <a:pos x="connsiteX3" y="connsiteY3"/>
                </a:cxn>
              </a:cxnLst>
              <a:rect l="l" t="t" r="r" b="b"/>
              <a:pathLst>
                <a:path w="314048" h="287533">
                  <a:moveTo>
                    <a:pt x="11468" y="0"/>
                  </a:moveTo>
                  <a:lnTo>
                    <a:pt x="314048" y="219261"/>
                  </a:lnTo>
                  <a:lnTo>
                    <a:pt x="149143" y="287533"/>
                  </a:lnTo>
                  <a:lnTo>
                    <a:pt x="0" y="99595"/>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44" name="任意多边形 66"/>
            <p:cNvSpPr/>
            <p:nvPr/>
          </p:nvSpPr>
          <p:spPr>
            <a:xfrm rot="3834254">
              <a:off x="9141845" y="6212916"/>
              <a:ext cx="221238" cy="200499"/>
            </a:xfrm>
            <a:custGeom>
              <a:avLst/>
              <a:gdLst>
                <a:gd name="connsiteX0" fmla="*/ 6794 w 221238"/>
                <a:gd name="connsiteY0" fmla="*/ 0 h 200499"/>
                <a:gd name="connsiteX1" fmla="*/ 221238 w 221238"/>
                <a:gd name="connsiteY1" fmla="*/ 155395 h 200499"/>
                <a:gd name="connsiteX2" fmla="*/ 112294 w 221238"/>
                <a:gd name="connsiteY2" fmla="*/ 200499 h 200499"/>
                <a:gd name="connsiteX3" fmla="*/ 0 w 221238"/>
                <a:gd name="connsiteY3" fmla="*/ 58996 h 200499"/>
              </a:gdLst>
              <a:ahLst/>
              <a:cxnLst>
                <a:cxn ang="0">
                  <a:pos x="connsiteX0" y="connsiteY0"/>
                </a:cxn>
                <a:cxn ang="0">
                  <a:pos x="connsiteX1" y="connsiteY1"/>
                </a:cxn>
                <a:cxn ang="0">
                  <a:pos x="connsiteX2" y="connsiteY2"/>
                </a:cxn>
                <a:cxn ang="0">
                  <a:pos x="connsiteX3" y="connsiteY3"/>
                </a:cxn>
              </a:cxnLst>
              <a:rect l="l" t="t" r="r" b="b"/>
              <a:pathLst>
                <a:path w="221238" h="200499">
                  <a:moveTo>
                    <a:pt x="6794" y="0"/>
                  </a:moveTo>
                  <a:lnTo>
                    <a:pt x="221238" y="155395"/>
                  </a:lnTo>
                  <a:lnTo>
                    <a:pt x="112294" y="200499"/>
                  </a:lnTo>
                  <a:lnTo>
                    <a:pt x="0" y="58996"/>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45" name="任意多边形 68"/>
            <p:cNvSpPr/>
            <p:nvPr/>
          </p:nvSpPr>
          <p:spPr>
            <a:xfrm rot="4726618">
              <a:off x="10137641" y="3462627"/>
              <a:ext cx="1090268" cy="942332"/>
            </a:xfrm>
            <a:custGeom>
              <a:avLst/>
              <a:gdLst>
                <a:gd name="connsiteX0" fmla="*/ 54741 w 1090268"/>
                <a:gd name="connsiteY0" fmla="*/ 0 h 942332"/>
                <a:gd name="connsiteX1" fmla="*/ 1090268 w 1090268"/>
                <a:gd name="connsiteY1" fmla="*/ 750382 h 942332"/>
                <a:gd name="connsiteX2" fmla="*/ 626636 w 1090268"/>
                <a:gd name="connsiteY2" fmla="*/ 942332 h 942332"/>
                <a:gd name="connsiteX3" fmla="*/ 0 w 1090268"/>
                <a:gd name="connsiteY3" fmla="*/ 475377 h 942332"/>
              </a:gdLst>
              <a:ahLst/>
              <a:cxnLst>
                <a:cxn ang="0">
                  <a:pos x="connsiteX0" y="connsiteY0"/>
                </a:cxn>
                <a:cxn ang="0">
                  <a:pos x="connsiteX1" y="connsiteY1"/>
                </a:cxn>
                <a:cxn ang="0">
                  <a:pos x="connsiteX2" y="connsiteY2"/>
                </a:cxn>
                <a:cxn ang="0">
                  <a:pos x="connsiteX3" y="connsiteY3"/>
                </a:cxn>
              </a:cxnLst>
              <a:rect l="l" t="t" r="r" b="b"/>
              <a:pathLst>
                <a:path w="1090268" h="942332">
                  <a:moveTo>
                    <a:pt x="54741" y="0"/>
                  </a:moveTo>
                  <a:lnTo>
                    <a:pt x="1090268" y="750382"/>
                  </a:lnTo>
                  <a:lnTo>
                    <a:pt x="626636" y="942332"/>
                  </a:lnTo>
                  <a:lnTo>
                    <a:pt x="0" y="475377"/>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46" name="任意多边形 69"/>
            <p:cNvSpPr/>
            <p:nvPr/>
          </p:nvSpPr>
          <p:spPr>
            <a:xfrm rot="21025852">
              <a:off x="11693675" y="832757"/>
              <a:ext cx="217959" cy="164561"/>
            </a:xfrm>
            <a:custGeom>
              <a:avLst/>
              <a:gdLst>
                <a:gd name="connsiteX0" fmla="*/ 115393 w 217959"/>
                <a:gd name="connsiteY0" fmla="*/ 0 h 164561"/>
                <a:gd name="connsiteX1" fmla="*/ 217959 w 217959"/>
                <a:gd name="connsiteY1" fmla="*/ 74324 h 164561"/>
                <a:gd name="connsiteX2" fmla="*/ 0 w 217959"/>
                <a:gd name="connsiteY2" fmla="*/ 164561 h 164561"/>
              </a:gdLst>
              <a:ahLst/>
              <a:cxnLst>
                <a:cxn ang="0">
                  <a:pos x="connsiteX0" y="connsiteY0"/>
                </a:cxn>
                <a:cxn ang="0">
                  <a:pos x="connsiteX1" y="connsiteY1"/>
                </a:cxn>
                <a:cxn ang="0">
                  <a:pos x="connsiteX2" y="connsiteY2"/>
                </a:cxn>
              </a:cxnLst>
              <a:rect l="l" t="t" r="r" b="b"/>
              <a:pathLst>
                <a:path w="217959" h="164561">
                  <a:moveTo>
                    <a:pt x="115393" y="0"/>
                  </a:moveTo>
                  <a:lnTo>
                    <a:pt x="217959" y="74324"/>
                  </a:lnTo>
                  <a:lnTo>
                    <a:pt x="0" y="16456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sp>
        <p:nvSpPr>
          <p:cNvPr id="47" name="等腰三角形 4"/>
          <p:cNvSpPr/>
          <p:nvPr/>
        </p:nvSpPr>
        <p:spPr>
          <a:xfrm rot="1555719">
            <a:off x="6561138" y="669925"/>
            <a:ext cx="242887" cy="255588"/>
          </a:xfrm>
          <a:custGeom>
            <a:avLst/>
            <a:gdLst>
              <a:gd name="connsiteX0" fmla="*/ 0 w 979714"/>
              <a:gd name="connsiteY0" fmla="*/ 1281793 h 1281793"/>
              <a:gd name="connsiteX1" fmla="*/ 489857 w 979714"/>
              <a:gd name="connsiteY1" fmla="*/ 0 h 1281793"/>
              <a:gd name="connsiteX2" fmla="*/ 979714 w 979714"/>
              <a:gd name="connsiteY2" fmla="*/ 1281793 h 1281793"/>
              <a:gd name="connsiteX3" fmla="*/ 0 w 979714"/>
              <a:gd name="connsiteY3" fmla="*/ 1281793 h 1281793"/>
              <a:gd name="connsiteX0-1" fmla="*/ 16329 w 996043"/>
              <a:gd name="connsiteY0-2" fmla="*/ 1273629 h 1273629"/>
              <a:gd name="connsiteX1-3" fmla="*/ 0 w 996043"/>
              <a:gd name="connsiteY1-4" fmla="*/ 0 h 1273629"/>
              <a:gd name="connsiteX2-5" fmla="*/ 996043 w 996043"/>
              <a:gd name="connsiteY2-6" fmla="*/ 1273629 h 1273629"/>
              <a:gd name="connsiteX3-7" fmla="*/ 16329 w 996043"/>
              <a:gd name="connsiteY3-8" fmla="*/ 1273629 h 1273629"/>
              <a:gd name="connsiteX0-9" fmla="*/ 0 w 1151164"/>
              <a:gd name="connsiteY0-10" fmla="*/ 1347107 h 1347107"/>
              <a:gd name="connsiteX1-11" fmla="*/ 155121 w 1151164"/>
              <a:gd name="connsiteY1-12" fmla="*/ 0 h 1347107"/>
              <a:gd name="connsiteX2-13" fmla="*/ 1151164 w 1151164"/>
              <a:gd name="connsiteY2-14" fmla="*/ 1273629 h 1347107"/>
              <a:gd name="connsiteX3-15" fmla="*/ 0 w 1151164"/>
              <a:gd name="connsiteY3-16" fmla="*/ 1347107 h 1347107"/>
              <a:gd name="connsiteX0-17" fmla="*/ 0 w 1281793"/>
              <a:gd name="connsiteY0-18" fmla="*/ 1347107 h 1347107"/>
              <a:gd name="connsiteX1-19" fmla="*/ 155121 w 1281793"/>
              <a:gd name="connsiteY1-20" fmla="*/ 0 h 1347107"/>
              <a:gd name="connsiteX2-21" fmla="*/ 1281793 w 1281793"/>
              <a:gd name="connsiteY2-22" fmla="*/ 816429 h 1347107"/>
              <a:gd name="connsiteX3-23" fmla="*/ 0 w 1281793"/>
              <a:gd name="connsiteY3-24" fmla="*/ 1347107 h 1347107"/>
            </a:gdLst>
            <a:ahLst/>
            <a:cxnLst>
              <a:cxn ang="0">
                <a:pos x="connsiteX0-1" y="connsiteY0-2"/>
              </a:cxn>
              <a:cxn ang="0">
                <a:pos x="connsiteX1-3" y="connsiteY1-4"/>
              </a:cxn>
              <a:cxn ang="0">
                <a:pos x="connsiteX2-5" y="connsiteY2-6"/>
              </a:cxn>
              <a:cxn ang="0">
                <a:pos x="connsiteX3-7" y="connsiteY3-8"/>
              </a:cxn>
            </a:cxnLst>
            <a:rect l="l" t="t" r="r" b="b"/>
            <a:pathLst>
              <a:path w="1281793" h="1347107">
                <a:moveTo>
                  <a:pt x="0" y="1347107"/>
                </a:moveTo>
                <a:lnTo>
                  <a:pt x="155121" y="0"/>
                </a:lnTo>
                <a:lnTo>
                  <a:pt x="1281793" y="816429"/>
                </a:lnTo>
                <a:lnTo>
                  <a:pt x="0" y="1347107"/>
                </a:lnTo>
                <a:close/>
              </a:path>
            </a:pathLst>
          </a:cu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nvGrpSpPr>
          <p:cNvPr id="55" name="组 54"/>
          <p:cNvGrpSpPr/>
          <p:nvPr/>
        </p:nvGrpSpPr>
        <p:grpSpPr>
          <a:xfrm>
            <a:off x="3956889" y="1336335"/>
            <a:ext cx="1919540" cy="596856"/>
            <a:chOff x="4081112" y="875484"/>
            <a:chExt cx="4029776" cy="434340"/>
          </a:xfrm>
        </p:grpSpPr>
        <p:sp>
          <p:nvSpPr>
            <p:cNvPr id="56" name="圆角矩形 55"/>
            <p:cNvSpPr/>
            <p:nvPr/>
          </p:nvSpPr>
          <p:spPr>
            <a:xfrm>
              <a:off x="4136900" y="875484"/>
              <a:ext cx="3918200" cy="434340"/>
            </a:xfrm>
            <a:prstGeom prst="roundRect">
              <a:avLst/>
            </a:pr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000"/>
            </a:p>
          </p:txBody>
        </p:sp>
        <p:sp>
          <p:nvSpPr>
            <p:cNvPr id="57" name="文本框 56"/>
            <p:cNvSpPr txBox="1"/>
            <p:nvPr/>
          </p:nvSpPr>
          <p:spPr>
            <a:xfrm>
              <a:off x="4081112" y="907988"/>
              <a:ext cx="4029776" cy="335960"/>
            </a:xfrm>
            <a:prstGeom prst="rect">
              <a:avLst/>
            </a:prstGeom>
            <a:noFill/>
          </p:spPr>
          <p:txBody>
            <a:bodyPr wrap="square" rtlCol="0">
              <a:spAutoFit/>
            </a:bodyPr>
            <a:lstStyle/>
            <a:p>
              <a:pPr algn="ctr"/>
              <a:r>
                <a:rPr kumimoji="1" lang="zh-CN" altLang="en-US" sz="2400" b="1" dirty="0" smtClean="0">
                  <a:solidFill>
                    <a:schemeClr val="bg1"/>
                  </a:solidFill>
                  <a:latin typeface="Microsoft YaHei" charset="-122"/>
                  <a:ea typeface="Microsoft YaHei" charset="-122"/>
                  <a:cs typeface="Microsoft YaHei" charset="-122"/>
                </a:rPr>
                <a:t>属性</a:t>
              </a:r>
              <a:r>
                <a:rPr kumimoji="1" lang="en-US" altLang="zh-CN" sz="2400" b="1" dirty="0" smtClean="0">
                  <a:solidFill>
                    <a:schemeClr val="bg1"/>
                  </a:solidFill>
                  <a:latin typeface="Microsoft YaHei" charset="-122"/>
                  <a:ea typeface="Microsoft YaHei" charset="-122"/>
                  <a:cs typeface="Microsoft YaHei" charset="-122"/>
                </a:rPr>
                <a:t>-</a:t>
              </a:r>
              <a:r>
                <a:rPr kumimoji="1" lang="zh-CN" altLang="en-US" sz="2400" b="1" dirty="0" smtClean="0">
                  <a:solidFill>
                    <a:schemeClr val="bg1"/>
                  </a:solidFill>
                  <a:latin typeface="Microsoft YaHei" charset="-122"/>
                  <a:ea typeface="Microsoft YaHei" charset="-122"/>
                  <a:cs typeface="Microsoft YaHei" charset="-122"/>
                </a:rPr>
                <a:t>范围</a:t>
              </a:r>
              <a:endParaRPr kumimoji="1" lang="zh-CN" altLang="en-US" sz="2400" b="1" dirty="0">
                <a:solidFill>
                  <a:schemeClr val="bg1"/>
                </a:solidFill>
                <a:latin typeface="Microsoft YaHei" charset="-122"/>
                <a:ea typeface="Microsoft YaHei" charset="-122"/>
                <a:cs typeface="Microsoft YaHei" charset="-122"/>
              </a:endParaRPr>
            </a:p>
          </p:txBody>
        </p:sp>
      </p:grpSp>
      <p:sp>
        <p:nvSpPr>
          <p:cNvPr id="2" name="矩形 1"/>
          <p:cNvSpPr/>
          <p:nvPr/>
        </p:nvSpPr>
        <p:spPr>
          <a:xfrm>
            <a:off x="1868659" y="2988751"/>
            <a:ext cx="6096000" cy="880497"/>
          </a:xfrm>
          <a:prstGeom prst="rect">
            <a:avLst/>
          </a:prstGeom>
        </p:spPr>
        <p:txBody>
          <a:bodyPr>
            <a:spAutoFit/>
          </a:bodyPr>
          <a:lstStyle/>
          <a:p>
            <a:pPr marL="285750" indent="-285750" algn="just">
              <a:lnSpc>
                <a:spcPct val="150000"/>
              </a:lnSpc>
              <a:buFont typeface="Arial" charset="0"/>
              <a:buChar char="•"/>
            </a:pPr>
            <a:r>
              <a:rPr lang="zh-CN" altLang="en-US" b="1" dirty="0">
                <a:solidFill>
                  <a:srgbClr val="FF0000"/>
                </a:solidFill>
                <a:latin typeface="Microsoft YaHei" charset="-122"/>
                <a:ea typeface="Microsoft YaHei" charset="-122"/>
                <a:cs typeface="Microsoft YaHei" charset="-122"/>
              </a:rPr>
              <a:t>实物模型</a:t>
            </a:r>
            <a:r>
              <a:rPr lang="zh-CN" altLang="en-US" dirty="0">
                <a:solidFill>
                  <a:srgbClr val="000000"/>
                </a:solidFill>
                <a:latin typeface="Microsoft YaHei" charset="-122"/>
                <a:ea typeface="Microsoft YaHei" charset="-122"/>
                <a:cs typeface="Microsoft YaHei" charset="-122"/>
              </a:rPr>
              <a:t>这一类原型重点关注用户体验</a:t>
            </a:r>
            <a:r>
              <a:rPr lang="zh-CN" altLang="en-US" dirty="0" smtClean="0">
                <a:solidFill>
                  <a:srgbClr val="000000"/>
                </a:solidFill>
                <a:latin typeface="Microsoft YaHei" charset="-122"/>
                <a:ea typeface="Microsoft YaHei" charset="-122"/>
                <a:cs typeface="Microsoft YaHei" charset="-122"/>
              </a:rPr>
              <a:t>；</a:t>
            </a:r>
            <a:endParaRPr lang="en-US" altLang="zh-CN" dirty="0" smtClean="0">
              <a:solidFill>
                <a:srgbClr val="000000"/>
              </a:solidFill>
              <a:latin typeface="Microsoft YaHei" charset="-122"/>
              <a:ea typeface="Microsoft YaHei" charset="-122"/>
              <a:cs typeface="Microsoft YaHei" charset="-122"/>
            </a:endParaRPr>
          </a:p>
          <a:p>
            <a:pPr marL="285750" indent="-285750" algn="just">
              <a:lnSpc>
                <a:spcPct val="150000"/>
              </a:lnSpc>
              <a:buFont typeface="Arial" charset="0"/>
              <a:buChar char="•"/>
            </a:pPr>
            <a:r>
              <a:rPr lang="zh-CN" altLang="en-US" b="1" dirty="0" smtClean="0">
                <a:solidFill>
                  <a:srgbClr val="FF0000"/>
                </a:solidFill>
                <a:latin typeface="Microsoft YaHei" charset="-122"/>
                <a:ea typeface="Microsoft YaHei" charset="-122"/>
                <a:cs typeface="Microsoft YaHei" charset="-122"/>
              </a:rPr>
              <a:t>概念</a:t>
            </a:r>
            <a:r>
              <a:rPr lang="zh-CN" altLang="en-US" b="1" dirty="0">
                <a:solidFill>
                  <a:srgbClr val="FF0000"/>
                </a:solidFill>
                <a:latin typeface="Microsoft YaHei" charset="-122"/>
                <a:ea typeface="Microsoft YaHei" charset="-122"/>
                <a:cs typeface="Microsoft YaHei" charset="-122"/>
              </a:rPr>
              <a:t>证明原型</a:t>
            </a:r>
            <a:r>
              <a:rPr lang="zh-CN" altLang="en-US" dirty="0">
                <a:solidFill>
                  <a:srgbClr val="000000"/>
                </a:solidFill>
                <a:latin typeface="Microsoft YaHei" charset="-122"/>
                <a:ea typeface="Microsoft YaHei" charset="-122"/>
                <a:cs typeface="Microsoft YaHei" charset="-122"/>
              </a:rPr>
              <a:t>探究的是提议方式方法的技术合理性</a:t>
            </a:r>
            <a:r>
              <a:rPr lang="zh-CN" altLang="en-US" dirty="0" smtClean="0">
                <a:solidFill>
                  <a:srgbClr val="000000"/>
                </a:solidFill>
                <a:latin typeface="Microsoft YaHei" charset="-122"/>
                <a:ea typeface="Microsoft YaHei" charset="-122"/>
                <a:cs typeface="Microsoft YaHei" charset="-122"/>
              </a:rPr>
              <a:t>。</a:t>
            </a:r>
            <a:r>
              <a:rPr lang="en-US" altLang="zh-CN" dirty="0" smtClean="0">
                <a:solidFill>
                  <a:srgbClr val="000000"/>
                </a:solidFill>
                <a:latin typeface="Microsoft YaHei" charset="-122"/>
                <a:ea typeface="Microsoft YaHei" charset="-122"/>
                <a:cs typeface="Microsoft YaHei" charset="-122"/>
              </a:rPr>
              <a:t>[1]</a:t>
            </a:r>
            <a:endParaRPr lang="zh-CN" altLang="en-US" dirty="0">
              <a:solidFill>
                <a:srgbClr val="000000"/>
              </a:solidFill>
              <a:effectLst/>
              <a:latin typeface="Microsoft YaHei" charset="-122"/>
              <a:ea typeface="Microsoft YaHei" charset="-122"/>
              <a:cs typeface="Microsoft YaHei" charset="-122"/>
            </a:endParaRPr>
          </a:p>
        </p:txBody>
      </p:sp>
    </p:spTree>
    <p:extLst>
      <p:ext uri="{BB962C8B-B14F-4D97-AF65-F5344CB8AC3E}">
        <p14:creationId xmlns:p14="http://schemas.microsoft.com/office/powerpoint/2010/main" val="4846826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2437</TotalTime>
  <Words>4462</Words>
  <Application>Microsoft Macintosh PowerPoint</Application>
  <PresentationFormat>宽屏</PresentationFormat>
  <Paragraphs>394</Paragraphs>
  <Slides>65</Slides>
  <Notes>2</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65</vt:i4>
      </vt:variant>
    </vt:vector>
  </HeadingPairs>
  <TitlesOfParts>
    <vt:vector size="77" baseType="lpstr">
      <vt:lpstr>Calibri</vt:lpstr>
      <vt:lpstr>Calibri Light</vt:lpstr>
      <vt:lpstr>FontAwesome</vt:lpstr>
      <vt:lpstr>Gill Sans</vt:lpstr>
      <vt:lpstr>Mangal</vt:lpstr>
      <vt:lpstr>Microsoft YaHei</vt:lpstr>
      <vt:lpstr>Open Sans Light</vt:lpstr>
      <vt:lpstr>等线</vt:lpstr>
      <vt:lpstr>宋体</vt:lpstr>
      <vt:lpstr>微软雅黑</vt:lpstr>
      <vt:lpstr>Arial</vt:lpstr>
      <vt:lpstr>office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15.0034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锐旗设计；https://9ppt.taobao.com</dc:title>
  <dc:creator>锐旗设计; https://9ppt.taobao.com; mhuil</dc:creator>
  <cp:keywords>锐旗设计; https:/9ppt.taobao.com</cp:keywords>
  <cp:lastModifiedBy>Microsoft Office 用户</cp:lastModifiedBy>
  <cp:revision>194</cp:revision>
  <dcterms:created xsi:type="dcterms:W3CDTF">2017-08-30T16:33:15Z</dcterms:created>
  <dcterms:modified xsi:type="dcterms:W3CDTF">2018-11-04T06:44:40Z</dcterms:modified>
</cp:coreProperties>
</file>